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8"/>
  </p:notesMasterIdLst>
  <p:sldIdLst>
    <p:sldId id="256" r:id="rId2"/>
    <p:sldId id="372" r:id="rId3"/>
    <p:sldId id="373" r:id="rId4"/>
    <p:sldId id="335" r:id="rId5"/>
    <p:sldId id="336" r:id="rId6"/>
    <p:sldId id="337" r:id="rId7"/>
    <p:sldId id="338" r:id="rId8"/>
    <p:sldId id="339" r:id="rId9"/>
    <p:sldId id="341" r:id="rId10"/>
    <p:sldId id="342" r:id="rId11"/>
    <p:sldId id="344" r:id="rId12"/>
    <p:sldId id="345" r:id="rId13"/>
    <p:sldId id="346" r:id="rId14"/>
    <p:sldId id="347" r:id="rId15"/>
    <p:sldId id="349" r:id="rId16"/>
    <p:sldId id="350" r:id="rId17"/>
    <p:sldId id="351" r:id="rId18"/>
    <p:sldId id="352" r:id="rId19"/>
    <p:sldId id="364" r:id="rId20"/>
    <p:sldId id="374" r:id="rId21"/>
    <p:sldId id="375" r:id="rId22"/>
    <p:sldId id="376" r:id="rId23"/>
    <p:sldId id="377" r:id="rId24"/>
    <p:sldId id="378" r:id="rId25"/>
    <p:sldId id="360" r:id="rId26"/>
    <p:sldId id="36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095490-8DAC-44B8-8A6F-683B0457A5BF}">
          <p14:sldIdLst>
            <p14:sldId id="256"/>
            <p14:sldId id="372"/>
            <p14:sldId id="373"/>
            <p14:sldId id="335"/>
            <p14:sldId id="336"/>
            <p14:sldId id="337"/>
            <p14:sldId id="338"/>
            <p14:sldId id="339"/>
            <p14:sldId id="341"/>
            <p14:sldId id="342"/>
            <p14:sldId id="344"/>
            <p14:sldId id="345"/>
            <p14:sldId id="346"/>
            <p14:sldId id="347"/>
            <p14:sldId id="349"/>
            <p14:sldId id="350"/>
            <p14:sldId id="351"/>
            <p14:sldId id="352"/>
            <p14:sldId id="364"/>
            <p14:sldId id="374"/>
            <p14:sldId id="375"/>
            <p14:sldId id="376"/>
            <p14:sldId id="377"/>
            <p14:sldId id="378"/>
            <p14:sldId id="360"/>
            <p14:sldId id="3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100"/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4" autoAdjust="0"/>
    <p:restoredTop sz="87138" autoAdjust="0"/>
  </p:normalViewPr>
  <p:slideViewPr>
    <p:cSldViewPr>
      <p:cViewPr>
        <p:scale>
          <a:sx n="50" d="100"/>
          <a:sy n="50" d="100"/>
        </p:scale>
        <p:origin x="-3300" y="-14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k%20Cardenas\Dropbox\curso%20uruguay%202013\program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Sheet1!$E$9</c:f>
              <c:strCache>
                <c:ptCount val="1"/>
                <c:pt idx="0">
                  <c:v>H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Sheet1!$A$10:$A$109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Sheet1!$E$10:$E$109</c:f>
              <c:numCache>
                <c:formatCode>General</c:formatCode>
                <c:ptCount val="100"/>
                <c:pt idx="0">
                  <c:v>0</c:v>
                </c:pt>
                <c:pt idx="1">
                  <c:v>0.69314718055994551</c:v>
                </c:pt>
                <c:pt idx="2">
                  <c:v>1.09861228866811</c:v>
                </c:pt>
                <c:pt idx="3">
                  <c:v>1.3862943611198906</c:v>
                </c:pt>
                <c:pt idx="4">
                  <c:v>1.6094379124340998</c:v>
                </c:pt>
                <c:pt idx="5">
                  <c:v>1.7917594692280581</c:v>
                </c:pt>
                <c:pt idx="6">
                  <c:v>1.9459101490553141</c:v>
                </c:pt>
                <c:pt idx="7">
                  <c:v>2.0794415416798357</c:v>
                </c:pt>
                <c:pt idx="8">
                  <c:v>2.1972245773362284</c:v>
                </c:pt>
                <c:pt idx="9">
                  <c:v>2.3025850929940437</c:v>
                </c:pt>
                <c:pt idx="10">
                  <c:v>2.3978952727983711</c:v>
                </c:pt>
                <c:pt idx="11">
                  <c:v>2.4849066497880004</c:v>
                </c:pt>
                <c:pt idx="12">
                  <c:v>2.5649493574615412</c:v>
                </c:pt>
                <c:pt idx="13">
                  <c:v>2.6390573296152504</c:v>
                </c:pt>
                <c:pt idx="14">
                  <c:v>2.7080502011022189</c:v>
                </c:pt>
                <c:pt idx="15">
                  <c:v>2.7725887222397807</c:v>
                </c:pt>
                <c:pt idx="16">
                  <c:v>2.8332133440562162</c:v>
                </c:pt>
                <c:pt idx="17">
                  <c:v>2.8903717578961747</c:v>
                </c:pt>
                <c:pt idx="18">
                  <c:v>2.9444389791664407</c:v>
                </c:pt>
                <c:pt idx="19">
                  <c:v>2.9957322735539909</c:v>
                </c:pt>
                <c:pt idx="20">
                  <c:v>3.044522437723423</c:v>
                </c:pt>
                <c:pt idx="21">
                  <c:v>3.091042453358305</c:v>
                </c:pt>
                <c:pt idx="22">
                  <c:v>3.1354942159291497</c:v>
                </c:pt>
                <c:pt idx="23">
                  <c:v>3.1780538303479453</c:v>
                </c:pt>
                <c:pt idx="24">
                  <c:v>3.2188758248681903</c:v>
                </c:pt>
                <c:pt idx="25">
                  <c:v>3.2580965380214852</c:v>
                </c:pt>
                <c:pt idx="26">
                  <c:v>3.2958368660043291</c:v>
                </c:pt>
                <c:pt idx="27">
                  <c:v>3.3322045101751967</c:v>
                </c:pt>
                <c:pt idx="28">
                  <c:v>3.3672958299864741</c:v>
                </c:pt>
                <c:pt idx="29">
                  <c:v>3.4011973816621612</c:v>
                </c:pt>
                <c:pt idx="30">
                  <c:v>3.4339872044851472</c:v>
                </c:pt>
                <c:pt idx="31">
                  <c:v>3.4657359027997265</c:v>
                </c:pt>
                <c:pt idx="32">
                  <c:v>3.4965075614664802</c:v>
                </c:pt>
                <c:pt idx="33">
                  <c:v>3.5263605246161607</c:v>
                </c:pt>
                <c:pt idx="34">
                  <c:v>3.5553480614894135</c:v>
                </c:pt>
                <c:pt idx="35">
                  <c:v>3.5835189384561099</c:v>
                </c:pt>
                <c:pt idx="36">
                  <c:v>3.6109179126442243</c:v>
                </c:pt>
                <c:pt idx="37">
                  <c:v>3.6375861597263892</c:v>
                </c:pt>
                <c:pt idx="38">
                  <c:v>3.663561646129657</c:v>
                </c:pt>
                <c:pt idx="39">
                  <c:v>3.6888794541139371</c:v>
                </c:pt>
                <c:pt idx="40">
                  <c:v>3.7135720667043173</c:v>
                </c:pt>
                <c:pt idx="41">
                  <c:v>3.7376696182833684</c:v>
                </c:pt>
                <c:pt idx="42">
                  <c:v>3.7612001156935597</c:v>
                </c:pt>
                <c:pt idx="43">
                  <c:v>3.7841896339182597</c:v>
                </c:pt>
                <c:pt idx="44">
                  <c:v>3.8066624897703103</c:v>
                </c:pt>
                <c:pt idx="45">
                  <c:v>3.8286413964890937</c:v>
                </c:pt>
                <c:pt idx="46">
                  <c:v>3.8501476017100584</c:v>
                </c:pt>
                <c:pt idx="47">
                  <c:v>3.8712010109078907</c:v>
                </c:pt>
                <c:pt idx="48">
                  <c:v>3.8918202981106265</c:v>
                </c:pt>
                <c:pt idx="49">
                  <c:v>3.9120230054281362</c:v>
                </c:pt>
                <c:pt idx="50">
                  <c:v>3.9318256327243177</c:v>
                </c:pt>
                <c:pt idx="51">
                  <c:v>3.9512437185814271</c:v>
                </c:pt>
                <c:pt idx="52">
                  <c:v>3.9702919135521197</c:v>
                </c:pt>
                <c:pt idx="53">
                  <c:v>3.9889840465642812</c:v>
                </c:pt>
                <c:pt idx="54">
                  <c:v>4.0073331852324898</c:v>
                </c:pt>
                <c:pt idx="55">
                  <c:v>4.0253516907351496</c:v>
                </c:pt>
                <c:pt idx="56">
                  <c:v>4.0430512678345485</c:v>
                </c:pt>
                <c:pt idx="57">
                  <c:v>4.0604430105464155</c:v>
                </c:pt>
                <c:pt idx="58">
                  <c:v>4.0775374439057055</c:v>
                </c:pt>
                <c:pt idx="59">
                  <c:v>4.0943445622220835</c:v>
                </c:pt>
                <c:pt idx="60">
                  <c:v>4.1108738641733105</c:v>
                </c:pt>
                <c:pt idx="61">
                  <c:v>4.1271343850450659</c:v>
                </c:pt>
                <c:pt idx="62">
                  <c:v>4.1431347263915255</c:v>
                </c:pt>
                <c:pt idx="63">
                  <c:v>4.1588830833596724</c:v>
                </c:pt>
                <c:pt idx="64">
                  <c:v>4.1743872698956199</c:v>
                </c:pt>
                <c:pt idx="65">
                  <c:v>4.1896547420264252</c:v>
                </c:pt>
                <c:pt idx="66">
                  <c:v>4.2046926193909684</c:v>
                </c:pt>
                <c:pt idx="67">
                  <c:v>4.2195077051761114</c:v>
                </c:pt>
                <c:pt idx="68">
                  <c:v>4.2341065045972455</c:v>
                </c:pt>
                <c:pt idx="69">
                  <c:v>4.2484952420493585</c:v>
                </c:pt>
                <c:pt idx="70">
                  <c:v>4.2626798770413155</c:v>
                </c:pt>
                <c:pt idx="71">
                  <c:v>4.2766661190160775</c:v>
                </c:pt>
                <c:pt idx="72">
                  <c:v>4.290459441148391</c:v>
                </c:pt>
                <c:pt idx="73">
                  <c:v>4.3040650932041862</c:v>
                </c:pt>
                <c:pt idx="74">
                  <c:v>4.3174881135363075</c:v>
                </c:pt>
                <c:pt idx="75">
                  <c:v>4.3307333402863311</c:v>
                </c:pt>
                <c:pt idx="76">
                  <c:v>4.3438054218536903</c:v>
                </c:pt>
                <c:pt idx="77">
                  <c:v>4.3567088266895855</c:v>
                </c:pt>
                <c:pt idx="78">
                  <c:v>4.3694478524670215</c:v>
                </c:pt>
                <c:pt idx="79">
                  <c:v>4.3820266346738812</c:v>
                </c:pt>
                <c:pt idx="80">
                  <c:v>4.3944491546724382</c:v>
                </c:pt>
                <c:pt idx="81">
                  <c:v>4.4067192472642525</c:v>
                </c:pt>
                <c:pt idx="82">
                  <c:v>4.4188406077965965</c:v>
                </c:pt>
                <c:pt idx="83">
                  <c:v>4.4308167988433134</c:v>
                </c:pt>
                <c:pt idx="84">
                  <c:v>4.4426512564903167</c:v>
                </c:pt>
                <c:pt idx="85">
                  <c:v>4.4543472962535073</c:v>
                </c:pt>
                <c:pt idx="86">
                  <c:v>4.4659081186545837</c:v>
                </c:pt>
                <c:pt idx="87">
                  <c:v>4.4773368144782069</c:v>
                </c:pt>
                <c:pt idx="88">
                  <c:v>4.4886363697321414</c:v>
                </c:pt>
                <c:pt idx="89">
                  <c:v>4.4998096703302704</c:v>
                </c:pt>
                <c:pt idx="90">
                  <c:v>4.5108595065168355</c:v>
                </c:pt>
                <c:pt idx="91">
                  <c:v>4.5217885770490245</c:v>
                </c:pt>
                <c:pt idx="92">
                  <c:v>4.5325994931532803</c:v>
                </c:pt>
                <c:pt idx="93">
                  <c:v>4.5432947822700243</c:v>
                </c:pt>
                <c:pt idx="94">
                  <c:v>4.5538768916005408</c:v>
                </c:pt>
                <c:pt idx="95">
                  <c:v>4.5643481914678414</c:v>
                </c:pt>
                <c:pt idx="96">
                  <c:v>4.5747109785033775</c:v>
                </c:pt>
                <c:pt idx="97">
                  <c:v>4.5849674786705705</c:v>
                </c:pt>
                <c:pt idx="98">
                  <c:v>4.5951198501345845</c:v>
                </c:pt>
                <c:pt idx="99">
                  <c:v>4.6051701859880909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335936"/>
        <c:axId val="53355648"/>
      </c:scatterChart>
      <c:valAx>
        <c:axId val="53335936"/>
        <c:scaling>
          <c:orientation val="minMax"/>
          <c:max val="1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53355648"/>
        <c:crosses val="autoZero"/>
        <c:crossBetween val="midCat"/>
      </c:valAx>
      <c:valAx>
        <c:axId val="5335564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H'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533359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1/D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28575">
              <a:noFill/>
            </a:ln>
          </c:spPr>
          <c:xVal>
            <c:numRef>
              <c:f>Sheet2!$AE$2:$AE$21</c:f>
              <c:numCache>
                <c:formatCode>General</c:formatCode>
                <c:ptCount val="20"/>
                <c:pt idx="0">
                  <c:v>0.05</c:v>
                </c:pt>
                <c:pt idx="1">
                  <c:v>0.1</c:v>
                </c:pt>
                <c:pt idx="2">
                  <c:v>0.15000000000000002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0.39999999999999997</c:v>
                </c:pt>
                <c:pt idx="8">
                  <c:v>0.44999999999999996</c:v>
                </c:pt>
                <c:pt idx="9">
                  <c:v>0.49999999999999994</c:v>
                </c:pt>
                <c:pt idx="10">
                  <c:v>0.54999999999999993</c:v>
                </c:pt>
                <c:pt idx="11">
                  <c:v>0.6</c:v>
                </c:pt>
                <c:pt idx="12">
                  <c:v>0.65</c:v>
                </c:pt>
                <c:pt idx="13">
                  <c:v>0.70000000000000007</c:v>
                </c:pt>
                <c:pt idx="14">
                  <c:v>0.75000000000000011</c:v>
                </c:pt>
                <c:pt idx="15">
                  <c:v>0.80000000000000016</c:v>
                </c:pt>
                <c:pt idx="16">
                  <c:v>0.8500000000000002</c:v>
                </c:pt>
                <c:pt idx="17">
                  <c:v>0.90000000000000024</c:v>
                </c:pt>
                <c:pt idx="18">
                  <c:v>0.95000000000000029</c:v>
                </c:pt>
                <c:pt idx="19">
                  <c:v>1.0000000000000002</c:v>
                </c:pt>
              </c:numCache>
            </c:numRef>
          </c:xVal>
          <c:yVal>
            <c:numRef>
              <c:f>Sheet2!$AG$2:$AG$21</c:f>
              <c:numCache>
                <c:formatCode>General</c:formatCode>
                <c:ptCount val="20"/>
                <c:pt idx="0">
                  <c:v>19.999999999999996</c:v>
                </c:pt>
                <c:pt idx="1">
                  <c:v>18.181818181818176</c:v>
                </c:pt>
                <c:pt idx="2">
                  <c:v>15.384615384615383</c:v>
                </c:pt>
                <c:pt idx="3">
                  <c:v>12.499999999999998</c:v>
                </c:pt>
                <c:pt idx="4">
                  <c:v>10</c:v>
                </c:pt>
                <c:pt idx="5">
                  <c:v>8</c:v>
                </c:pt>
                <c:pt idx="6">
                  <c:v>6.4516129032258069</c:v>
                </c:pt>
                <c:pt idx="7">
                  <c:v>5.2631578947368416</c:v>
                </c:pt>
                <c:pt idx="8">
                  <c:v>4.3478260869565215</c:v>
                </c:pt>
                <c:pt idx="9">
                  <c:v>3.6363636363636362</c:v>
                </c:pt>
                <c:pt idx="10">
                  <c:v>3.0769230769230762</c:v>
                </c:pt>
                <c:pt idx="11">
                  <c:v>2.6315789473684212</c:v>
                </c:pt>
                <c:pt idx="12">
                  <c:v>2.2727272727272725</c:v>
                </c:pt>
                <c:pt idx="13">
                  <c:v>1.9801980198019806</c:v>
                </c:pt>
                <c:pt idx="14">
                  <c:v>1.7391304347826089</c:v>
                </c:pt>
                <c:pt idx="15">
                  <c:v>1.5384615384615381</c:v>
                </c:pt>
                <c:pt idx="16">
                  <c:v>1.3698630136986303</c:v>
                </c:pt>
                <c:pt idx="17">
                  <c:v>1.2269938650306749</c:v>
                </c:pt>
                <c:pt idx="18">
                  <c:v>1.1049723756906078</c:v>
                </c:pt>
                <c:pt idx="19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414976"/>
        <c:axId val="58416512"/>
      </c:scatterChart>
      <c:valAx>
        <c:axId val="58414976"/>
        <c:scaling>
          <c:orientation val="minMax"/>
          <c:max val="1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crossAx val="58416512"/>
        <c:crosses val="autoZero"/>
        <c:crossBetween val="midCat"/>
      </c:valAx>
      <c:valAx>
        <c:axId val="584165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1/D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5841497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505172147599197"/>
          <c:y val="4.0009079946087822E-2"/>
          <c:w val="0.716712984406361"/>
          <c:h val="0.80488784847840122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Sample1</c:v>
                </c:pt>
              </c:strCache>
            </c:strRef>
          </c:tx>
          <c:cat>
            <c:strRef>
              <c:f>Sheet1!$A$3:$A$17</c:f>
              <c:strCache>
                <c:ptCount val="15"/>
                <c:pt idx="0">
                  <c:v>Sp1</c:v>
                </c:pt>
                <c:pt idx="1">
                  <c:v>Sp2</c:v>
                </c:pt>
                <c:pt idx="2">
                  <c:v>Sp3</c:v>
                </c:pt>
                <c:pt idx="3">
                  <c:v>Sp4</c:v>
                </c:pt>
                <c:pt idx="4">
                  <c:v>Sp5</c:v>
                </c:pt>
                <c:pt idx="5">
                  <c:v>Sp6</c:v>
                </c:pt>
                <c:pt idx="6">
                  <c:v>Sp7</c:v>
                </c:pt>
                <c:pt idx="7">
                  <c:v>Sp8</c:v>
                </c:pt>
                <c:pt idx="8">
                  <c:v>Sp9</c:v>
                </c:pt>
                <c:pt idx="9">
                  <c:v>Sp10</c:v>
                </c:pt>
                <c:pt idx="10">
                  <c:v>Sp11</c:v>
                </c:pt>
                <c:pt idx="11">
                  <c:v>Sp12</c:v>
                </c:pt>
                <c:pt idx="12">
                  <c:v>Sp13</c:v>
                </c:pt>
                <c:pt idx="13">
                  <c:v>Sp14</c:v>
                </c:pt>
                <c:pt idx="14">
                  <c:v>Sp15</c:v>
                </c:pt>
              </c:strCache>
            </c:strRef>
          </c:cat>
          <c:val>
            <c:numRef>
              <c:f>Sheet1!$B$3:$B$17</c:f>
              <c:numCache>
                <c:formatCode>General</c:formatCode>
                <c:ptCount val="15"/>
                <c:pt idx="0">
                  <c:v>20</c:v>
                </c:pt>
                <c:pt idx="1">
                  <c:v>8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Sample3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</a:ln>
            <a:effectLst/>
          </c:spPr>
          <c:marker>
            <c:spPr>
              <a:solidFill>
                <a:schemeClr val="lt1"/>
              </a:solidFill>
              <a:ln w="25400" cap="flat" cmpd="sng" algn="ctr">
                <a:solidFill>
                  <a:schemeClr val="dk1"/>
                </a:solidFill>
                <a:prstDash val="solid"/>
              </a:ln>
              <a:effectLst/>
            </c:spPr>
          </c:marker>
          <c:cat>
            <c:strRef>
              <c:f>Sheet1!$A$3:$A$17</c:f>
              <c:strCache>
                <c:ptCount val="15"/>
                <c:pt idx="0">
                  <c:v>Sp1</c:v>
                </c:pt>
                <c:pt idx="1">
                  <c:v>Sp2</c:v>
                </c:pt>
                <c:pt idx="2">
                  <c:v>Sp3</c:v>
                </c:pt>
                <c:pt idx="3">
                  <c:v>Sp4</c:v>
                </c:pt>
                <c:pt idx="4">
                  <c:v>Sp5</c:v>
                </c:pt>
                <c:pt idx="5">
                  <c:v>Sp6</c:v>
                </c:pt>
                <c:pt idx="6">
                  <c:v>Sp7</c:v>
                </c:pt>
                <c:pt idx="7">
                  <c:v>Sp8</c:v>
                </c:pt>
                <c:pt idx="8">
                  <c:v>Sp9</c:v>
                </c:pt>
                <c:pt idx="9">
                  <c:v>Sp10</c:v>
                </c:pt>
                <c:pt idx="10">
                  <c:v>Sp11</c:v>
                </c:pt>
                <c:pt idx="11">
                  <c:v>Sp12</c:v>
                </c:pt>
                <c:pt idx="12">
                  <c:v>Sp13</c:v>
                </c:pt>
                <c:pt idx="13">
                  <c:v>Sp14</c:v>
                </c:pt>
                <c:pt idx="14">
                  <c:v>Sp15</c:v>
                </c:pt>
              </c:strCache>
            </c:strRef>
          </c:cat>
          <c:val>
            <c:numRef>
              <c:f>Sheet1!$C$3:$C$17</c:f>
              <c:numCache>
                <c:formatCode>General</c:formatCode>
                <c:ptCount val="15"/>
                <c:pt idx="0">
                  <c:v>22</c:v>
                </c:pt>
                <c:pt idx="1">
                  <c:v>18</c:v>
                </c:pt>
                <c:pt idx="2">
                  <c:v>17</c:v>
                </c:pt>
                <c:pt idx="3">
                  <c:v>14</c:v>
                </c:pt>
                <c:pt idx="4">
                  <c:v>12</c:v>
                </c:pt>
                <c:pt idx="5">
                  <c:v>10</c:v>
                </c:pt>
                <c:pt idx="6">
                  <c:v>8</c:v>
                </c:pt>
                <c:pt idx="7">
                  <c:v>8</c:v>
                </c:pt>
                <c:pt idx="8">
                  <c:v>6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47360"/>
        <c:axId val="58449280"/>
      </c:lineChart>
      <c:catAx>
        <c:axId val="584473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 sz="1400"/>
            </a:pPr>
            <a:endParaRPr lang="en-US"/>
          </a:p>
        </c:txPr>
        <c:crossAx val="58449280"/>
        <c:crosses val="autoZero"/>
        <c:auto val="1"/>
        <c:lblAlgn val="ctr"/>
        <c:lblOffset val="100"/>
        <c:tickLblSkip val="20"/>
        <c:noMultiLvlLbl val="0"/>
      </c:catAx>
      <c:valAx>
        <c:axId val="58449280"/>
        <c:scaling>
          <c:orientation val="minMax"/>
          <c:max val="2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Relative abundance</a:t>
                </a:r>
                <a:r>
                  <a:rPr lang="en-US" baseline="0" dirty="0" smtClean="0"/>
                  <a:t> (%)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crossAx val="58447360"/>
        <c:crosses val="autoZero"/>
        <c:crossBetween val="between"/>
        <c:majorUnit val="5"/>
        <c:minorUnit val="1"/>
      </c:valAx>
    </c:plotArea>
    <c:legend>
      <c:legendPos val="r"/>
      <c:layout>
        <c:manualLayout>
          <c:xMode val="edge"/>
          <c:yMode val="edge"/>
          <c:x val="0.46623655913978496"/>
          <c:y val="9.1988984331503987E-2"/>
          <c:w val="0.40726122707147377"/>
          <c:h val="0.3020444603515479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6AB36-CE14-46FD-99A4-A453504D8C38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582006F9-D278-49C7-8C2A-30ACCC8938D1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F6FC6">
            <a:alpha val="50196"/>
          </a:srgbClr>
        </a:solidFill>
      </dgm:spPr>
      <dgm:t>
        <a:bodyPr/>
        <a:lstStyle/>
        <a:p>
          <a:endParaRPr lang="en-US" dirty="0"/>
        </a:p>
      </dgm:t>
    </dgm:pt>
    <dgm:pt modelId="{3E322E7E-369D-439A-8FC8-B799BDA85632}" type="parTrans" cxnId="{69CC3017-9AF7-4CCF-A5C0-05055AC369DB}">
      <dgm:prSet/>
      <dgm:spPr/>
      <dgm:t>
        <a:bodyPr/>
        <a:lstStyle/>
        <a:p>
          <a:endParaRPr lang="en-US"/>
        </a:p>
      </dgm:t>
    </dgm:pt>
    <dgm:pt modelId="{F24D3651-0144-40AF-899E-B9757FC5654F}" type="sibTrans" cxnId="{69CC3017-9AF7-4CCF-A5C0-05055AC369DB}">
      <dgm:prSet/>
      <dgm:spPr/>
      <dgm:t>
        <a:bodyPr/>
        <a:lstStyle/>
        <a:p>
          <a:endParaRPr lang="en-US"/>
        </a:p>
      </dgm:t>
    </dgm:pt>
    <dgm:pt modelId="{06A4CF42-E218-404E-AB9A-CCE2645299A2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F49100">
            <a:alpha val="50196"/>
          </a:srgbClr>
        </a:solidFill>
      </dgm:spPr>
      <dgm:t>
        <a:bodyPr/>
        <a:lstStyle/>
        <a:p>
          <a:endParaRPr lang="en-US" dirty="0"/>
        </a:p>
      </dgm:t>
    </dgm:pt>
    <dgm:pt modelId="{37663211-C668-4A2E-A4C6-38E8C380AB2D}" type="parTrans" cxnId="{019641D8-E386-41D5-8688-E2CE999D4D27}">
      <dgm:prSet/>
      <dgm:spPr/>
      <dgm:t>
        <a:bodyPr/>
        <a:lstStyle/>
        <a:p>
          <a:endParaRPr lang="en-US"/>
        </a:p>
      </dgm:t>
    </dgm:pt>
    <dgm:pt modelId="{F6AB3585-D53B-40AD-B86F-178634883805}" type="sibTrans" cxnId="{019641D8-E386-41D5-8688-E2CE999D4D27}">
      <dgm:prSet/>
      <dgm:spPr/>
      <dgm:t>
        <a:bodyPr/>
        <a:lstStyle/>
        <a:p>
          <a:endParaRPr lang="en-US"/>
        </a:p>
      </dgm:t>
    </dgm:pt>
    <dgm:pt modelId="{BE4E4EFD-E52D-4E97-B16D-B885410D5552}" type="pres">
      <dgm:prSet presAssocID="{6EA6AB36-CE14-46FD-99A4-A453504D8C38}" presName="compositeShape" presStyleCnt="0">
        <dgm:presLayoutVars>
          <dgm:chMax val="7"/>
          <dgm:dir/>
          <dgm:resizeHandles val="exact"/>
        </dgm:presLayoutVars>
      </dgm:prSet>
      <dgm:spPr/>
    </dgm:pt>
    <dgm:pt modelId="{ED1A0317-0530-4820-B150-529A53952657}" type="pres">
      <dgm:prSet presAssocID="{582006F9-D278-49C7-8C2A-30ACCC8938D1}" presName="circ1" presStyleLbl="vennNode1" presStyleIdx="0" presStyleCnt="2"/>
      <dgm:spPr/>
      <dgm:t>
        <a:bodyPr/>
        <a:lstStyle/>
        <a:p>
          <a:endParaRPr lang="en-US"/>
        </a:p>
      </dgm:t>
    </dgm:pt>
    <dgm:pt modelId="{C725E29A-E96E-4166-9AE8-4A2C3A626ADB}" type="pres">
      <dgm:prSet presAssocID="{582006F9-D278-49C7-8C2A-30ACCC8938D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98E21-A106-4B19-9723-467AED0C6F77}" type="pres">
      <dgm:prSet presAssocID="{06A4CF42-E218-404E-AB9A-CCE2645299A2}" presName="circ2" presStyleLbl="vennNode1" presStyleIdx="1" presStyleCnt="2" custLinFactNeighborX="-11125" custLinFactNeighborY="-1549"/>
      <dgm:spPr/>
      <dgm:t>
        <a:bodyPr/>
        <a:lstStyle/>
        <a:p>
          <a:endParaRPr lang="en-US"/>
        </a:p>
      </dgm:t>
    </dgm:pt>
    <dgm:pt modelId="{AEDE7226-27FF-41A1-8431-9BE9CFF4BF1D}" type="pres">
      <dgm:prSet presAssocID="{06A4CF42-E218-404E-AB9A-CCE2645299A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0E2A35-92C0-4C3B-9A8B-2D745B377366}" type="presOf" srcId="{582006F9-D278-49C7-8C2A-30ACCC8938D1}" destId="{ED1A0317-0530-4820-B150-529A53952657}" srcOrd="0" destOrd="0" presId="urn:microsoft.com/office/officeart/2005/8/layout/venn1"/>
    <dgm:cxn modelId="{019641D8-E386-41D5-8688-E2CE999D4D27}" srcId="{6EA6AB36-CE14-46FD-99A4-A453504D8C38}" destId="{06A4CF42-E218-404E-AB9A-CCE2645299A2}" srcOrd="1" destOrd="0" parTransId="{37663211-C668-4A2E-A4C6-38E8C380AB2D}" sibTransId="{F6AB3585-D53B-40AD-B86F-178634883805}"/>
    <dgm:cxn modelId="{DA3F9F1E-DECB-4A77-8071-6484A4F58A3E}" type="presOf" srcId="{6EA6AB36-CE14-46FD-99A4-A453504D8C38}" destId="{BE4E4EFD-E52D-4E97-B16D-B885410D5552}" srcOrd="0" destOrd="0" presId="urn:microsoft.com/office/officeart/2005/8/layout/venn1"/>
    <dgm:cxn modelId="{79CE789A-79BD-4402-B68C-96EE7D5095DC}" type="presOf" srcId="{06A4CF42-E218-404E-AB9A-CCE2645299A2}" destId="{86698E21-A106-4B19-9723-467AED0C6F77}" srcOrd="0" destOrd="0" presId="urn:microsoft.com/office/officeart/2005/8/layout/venn1"/>
    <dgm:cxn modelId="{69CC3017-9AF7-4CCF-A5C0-05055AC369DB}" srcId="{6EA6AB36-CE14-46FD-99A4-A453504D8C38}" destId="{582006F9-D278-49C7-8C2A-30ACCC8938D1}" srcOrd="0" destOrd="0" parTransId="{3E322E7E-369D-439A-8FC8-B799BDA85632}" sibTransId="{F24D3651-0144-40AF-899E-B9757FC5654F}"/>
    <dgm:cxn modelId="{5D6EBDF7-A253-4358-AC71-73FED0DB1537}" type="presOf" srcId="{06A4CF42-E218-404E-AB9A-CCE2645299A2}" destId="{AEDE7226-27FF-41A1-8431-9BE9CFF4BF1D}" srcOrd="1" destOrd="0" presId="urn:microsoft.com/office/officeart/2005/8/layout/venn1"/>
    <dgm:cxn modelId="{7E2FD233-F6B2-46F1-989B-A86F52396EA2}" type="presOf" srcId="{582006F9-D278-49C7-8C2A-30ACCC8938D1}" destId="{C725E29A-E96E-4166-9AE8-4A2C3A626ADB}" srcOrd="1" destOrd="0" presId="urn:microsoft.com/office/officeart/2005/8/layout/venn1"/>
    <dgm:cxn modelId="{DD2BB4AF-D920-4E68-A7BB-C7E25DD9C763}" type="presParOf" srcId="{BE4E4EFD-E52D-4E97-B16D-B885410D5552}" destId="{ED1A0317-0530-4820-B150-529A53952657}" srcOrd="0" destOrd="0" presId="urn:microsoft.com/office/officeart/2005/8/layout/venn1"/>
    <dgm:cxn modelId="{1DF98A9E-CA29-45B1-9A06-55773A2F898E}" type="presParOf" srcId="{BE4E4EFD-E52D-4E97-B16D-B885410D5552}" destId="{C725E29A-E96E-4166-9AE8-4A2C3A626ADB}" srcOrd="1" destOrd="0" presId="urn:microsoft.com/office/officeart/2005/8/layout/venn1"/>
    <dgm:cxn modelId="{19F4E850-E9A0-4D3C-B870-D1FCA7B0B3AA}" type="presParOf" srcId="{BE4E4EFD-E52D-4E97-B16D-B885410D5552}" destId="{86698E21-A106-4B19-9723-467AED0C6F77}" srcOrd="2" destOrd="0" presId="urn:microsoft.com/office/officeart/2005/8/layout/venn1"/>
    <dgm:cxn modelId="{CD67E734-B73E-4706-B653-59792D925B6D}" type="presParOf" srcId="{BE4E4EFD-E52D-4E97-B16D-B885410D5552}" destId="{AEDE7226-27FF-41A1-8431-9BE9CFF4BF1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A0317-0530-4820-B150-529A53952657}">
      <dsp:nvSpPr>
        <dsp:cNvPr id="0" name=""/>
        <dsp:cNvSpPr/>
      </dsp:nvSpPr>
      <dsp:spPr>
        <a:xfrm>
          <a:off x="79759" y="1454693"/>
          <a:ext cx="1967412" cy="1967412"/>
        </a:xfrm>
        <a:prstGeom prst="ellipse">
          <a:avLst/>
        </a:prstGeom>
        <a:solidFill>
          <a:srgbClr val="0F6FC6">
            <a:alpha val="50196"/>
          </a:srgbClr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354488" y="1686693"/>
        <a:ext cx="1134364" cy="1503412"/>
      </dsp:txXfrm>
    </dsp:sp>
    <dsp:sp modelId="{86698E21-A106-4B19-9723-467AED0C6F77}">
      <dsp:nvSpPr>
        <dsp:cNvPr id="0" name=""/>
        <dsp:cNvSpPr/>
      </dsp:nvSpPr>
      <dsp:spPr>
        <a:xfrm>
          <a:off x="1278840" y="1424218"/>
          <a:ext cx="1967412" cy="1967412"/>
        </a:xfrm>
        <a:prstGeom prst="ellipse">
          <a:avLst/>
        </a:prstGeom>
        <a:solidFill>
          <a:srgbClr val="F49100">
            <a:alpha val="50196"/>
          </a:srgb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837160" y="1656218"/>
        <a:ext cx="1134364" cy="1503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64A0F-39A5-4AD4-AFFF-35407015BDC3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8D223-F047-4A0C-B760-7561FFEF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5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this a alpha or beta diversity analysis?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D223-F047-4A0C-B760-7561FFEF7E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5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</a:t>
            </a:r>
            <a:r>
              <a:rPr lang="en-US" baseline="0" dirty="0" smtClean="0"/>
              <a:t> this a alpha or beta diversity analysis?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D223-F047-4A0C-B760-7561FFEF7E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0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</a:t>
            </a:r>
            <a:r>
              <a:rPr lang="en-US" baseline="0" dirty="0" smtClean="0"/>
              <a:t> this a alpha or beta diversity analysis?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D223-F047-4A0C-B760-7561FFEF7E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9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57797"/>
            <a:ext cx="9144000" cy="687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359962" y="0"/>
            <a:ext cx="9884962" cy="6705601"/>
            <a:chOff x="-382404" y="0"/>
            <a:chExt cx="9932332" cy="6858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42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30" r:id="rId3"/>
    <p:sldLayoutId id="2147483731" r:id="rId4"/>
    <p:sldLayoutId id="2147483732" r:id="rId5"/>
  </p:sldLayoutIdLst>
  <p:timing>
    <p:tnLst>
      <p:par>
        <p:cTn id="1" dur="indefinite" restart="never" nodeType="tmRoot"/>
      </p:par>
    </p:tnLst>
  </p:timing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Microbial Community analysis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 smtClean="0"/>
              <a:t>Erick Cardenas Poire</a:t>
            </a:r>
          </a:p>
          <a:p>
            <a:pPr algn="ctr"/>
            <a:r>
              <a:rPr lang="en-AU" dirty="0" smtClean="0"/>
              <a:t>University of British Columbia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854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197778"/>
            <a:ext cx="6781800" cy="421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4"/>
          <p:cNvGrpSpPr/>
          <p:nvPr/>
        </p:nvGrpSpPr>
        <p:grpSpPr>
          <a:xfrm>
            <a:off x="2209800" y="3777038"/>
            <a:ext cx="867954" cy="789630"/>
            <a:chOff x="7620000" y="5791200"/>
            <a:chExt cx="1143000" cy="838200"/>
          </a:xfrm>
        </p:grpSpPr>
        <p:sp>
          <p:nvSpPr>
            <p:cNvPr id="5" name="Oval 4"/>
            <p:cNvSpPr/>
            <p:nvPr/>
          </p:nvSpPr>
          <p:spPr>
            <a:xfrm>
              <a:off x="7620000" y="5791200"/>
              <a:ext cx="11430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979229" y="5889812"/>
              <a:ext cx="130629" cy="986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338457" y="6136341"/>
              <a:ext cx="130629" cy="986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175171" y="6037729"/>
              <a:ext cx="130629" cy="9861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305800" y="6324600"/>
              <a:ext cx="130629" cy="9861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077200" y="6382871"/>
              <a:ext cx="130629" cy="9861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534400" y="6185647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403771" y="5914465"/>
              <a:ext cx="130629" cy="9861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772400" y="6136341"/>
              <a:ext cx="130629" cy="98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50629" y="59637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011886" y="6185647"/>
              <a:ext cx="130629" cy="986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52"/>
          <p:cNvGrpSpPr/>
          <p:nvPr/>
        </p:nvGrpSpPr>
        <p:grpSpPr>
          <a:xfrm>
            <a:off x="6957195" y="3238231"/>
            <a:ext cx="867954" cy="868593"/>
            <a:chOff x="304800" y="5715000"/>
            <a:chExt cx="1143000" cy="838200"/>
          </a:xfrm>
        </p:grpSpPr>
        <p:sp>
          <p:nvSpPr>
            <p:cNvPr id="16" name="Oval 15"/>
            <p:cNvSpPr/>
            <p:nvPr/>
          </p:nvSpPr>
          <p:spPr>
            <a:xfrm>
              <a:off x="304800" y="5715000"/>
              <a:ext cx="11430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5429" y="58875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62000" y="58674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87829" y="60399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14400" y="60198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40229" y="61923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66800" y="61722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892629" y="63447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066800" y="63246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62000" y="60399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88571" y="59436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53"/>
          <p:cNvGrpSpPr/>
          <p:nvPr/>
        </p:nvGrpSpPr>
        <p:grpSpPr>
          <a:xfrm>
            <a:off x="4246880" y="3170007"/>
            <a:ext cx="934720" cy="868593"/>
            <a:chOff x="4114800" y="5791200"/>
            <a:chExt cx="1143000" cy="838200"/>
          </a:xfrm>
        </p:grpSpPr>
        <p:sp>
          <p:nvSpPr>
            <p:cNvPr id="27" name="Oval 26"/>
            <p:cNvSpPr/>
            <p:nvPr/>
          </p:nvSpPr>
          <p:spPr>
            <a:xfrm>
              <a:off x="4114800" y="5791200"/>
              <a:ext cx="11430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74029" y="5889812"/>
              <a:ext cx="130629" cy="986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669971" y="6037729"/>
              <a:ext cx="130629" cy="9861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029200" y="6185647"/>
              <a:ext cx="130629" cy="9861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898571" y="5914465"/>
              <a:ext cx="130629" cy="9861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6136341"/>
              <a:ext cx="130629" cy="98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45429" y="59637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495800" y="62484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648200" y="64008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6225988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898571" y="6378388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Simpson’s index (D</a:t>
            </a:r>
            <a:r>
              <a:rPr lang="en-AU" dirty="0" smtClean="0"/>
              <a:t>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294967295"/>
          </p:nvPr>
        </p:nvSpPr>
        <p:spPr>
          <a:xfrm>
            <a:off x="914142" y="991153"/>
            <a:ext cx="7467858" cy="2080744"/>
          </a:xfrm>
        </p:spPr>
        <p:txBody>
          <a:bodyPr>
            <a:noAutofit/>
          </a:bodyPr>
          <a:lstStyle/>
          <a:p>
            <a:pPr>
              <a:buClr>
                <a:schemeClr val="accent3"/>
              </a:buClr>
              <a:buSzPct val="80000"/>
              <a:defRPr/>
            </a:pPr>
            <a:r>
              <a:rPr lang="en-AU" sz="2400" dirty="0" smtClean="0"/>
              <a:t>Range : &lt; 0 – 1 ] </a:t>
            </a:r>
          </a:p>
          <a:p>
            <a:pPr>
              <a:buClr>
                <a:schemeClr val="accent3"/>
              </a:buClr>
              <a:buSzPct val="80000"/>
              <a:defRPr/>
            </a:pPr>
            <a:r>
              <a:rPr lang="en-AU" sz="2400" dirty="0" smtClean="0"/>
              <a:t>Strongly influenced by evenness.</a:t>
            </a:r>
          </a:p>
          <a:p>
            <a:pPr>
              <a:buClr>
                <a:schemeClr val="accent3"/>
              </a:buClr>
              <a:buSzPct val="80000"/>
              <a:defRPr/>
            </a:pPr>
            <a:r>
              <a:rPr lang="en-AU" sz="2400" dirty="0" smtClean="0"/>
              <a:t>Usually expressed as (1-D) </a:t>
            </a:r>
            <a:r>
              <a:rPr lang="en-AU" sz="2400" dirty="0"/>
              <a:t>-</a:t>
            </a:r>
            <a:r>
              <a:rPr lang="en-AU" sz="2400" dirty="0" smtClean="0"/>
              <a:t> more intuitive.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105562" y="6030065"/>
            <a:ext cx="4068743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AU" sz="2000" dirty="0" smtClean="0">
                <a:latin typeface="Helvetica Neue" panose="02000503000000020004" pitchFamily="2"/>
              </a:rPr>
              <a:t>Contribution by dominant species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667000" y="4648200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7347096" y="2729618"/>
            <a:ext cx="11705" cy="4691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725895" y="4116046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0" y="1219200"/>
            <a:ext cx="40005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1017588" algn="l"/>
                <a:tab pos="1509713" algn="l"/>
                <a:tab pos="1017588" algn="l"/>
              </a:tabLst>
            </a:pPr>
            <a:r>
              <a:rPr lang="en-AU" dirty="0" smtClean="0"/>
              <a:t>Chao1index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0" name="Rectangle 4"/>
              <p:cNvSpPr>
                <a:spLocks noGrp="1" noChangeArrowheads="1"/>
              </p:cNvSpPr>
              <p:nvPr>
                <p:ph sz="quarter" idx="4294967295"/>
              </p:nvPr>
            </p:nvSpPr>
            <p:spPr>
              <a:xfrm>
                <a:off x="662683" y="1295400"/>
                <a:ext cx="3544888" cy="4876800"/>
              </a:xfrm>
              <a:ln/>
            </p:spPr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r>
                  <a:rPr lang="en-AU" sz="2400" dirty="0" smtClean="0"/>
                  <a:t>Estimates total diversity using frequency of rare species</a:t>
                </a:r>
              </a:p>
              <a:p>
                <a:pPr marL="0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endParaRPr lang="en-AU" sz="2400" dirty="0"/>
              </a:p>
              <a:p>
                <a:pPr marL="0" lvl="2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𝑒𝑠𝑡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𝑜𝑏𝑠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3200" i="1" baseline="3000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2 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AU" sz="3200" dirty="0"/>
              </a:p>
              <a:p>
                <a:pPr marL="0" lvl="2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endParaRPr lang="en-AU" sz="2400" dirty="0" smtClean="0"/>
              </a:p>
              <a:p>
                <a:pPr marL="0" lvl="2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r>
                  <a:rPr lang="en-AU" sz="2400" dirty="0" smtClean="0"/>
                  <a:t>Can overestimate diversity due to sequencing error</a:t>
                </a:r>
              </a:p>
            </p:txBody>
          </p:sp>
        </mc:Choice>
        <mc:Fallback xmlns="">
          <p:sp>
            <p:nvSpPr>
              <p:cNvPr id="50180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62683" y="1295400"/>
                <a:ext cx="3544888" cy="4876800"/>
              </a:xfrm>
              <a:blipFill rotWithShape="1">
                <a:blip r:embed="rId2"/>
                <a:stretch>
                  <a:fillRect l="-2926" t="-1125" r="-137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48200" y="3810000"/>
                <a:ext cx="4000500" cy="1941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>
                    <a:latin typeface="Helvetica Neue" panose="02000503000000020004" pitchFamily="2"/>
                  </a:rPr>
                  <a:t>Observed species (S</a:t>
                </a:r>
                <a:r>
                  <a:rPr lang="en-AU" sz="2400" baseline="-25000" dirty="0" smtClean="0">
                    <a:latin typeface="Helvetica Neue" panose="02000503000000020004" pitchFamily="2"/>
                  </a:rPr>
                  <a:t>obs</a:t>
                </a:r>
                <a:r>
                  <a:rPr lang="en-AU" sz="2400" dirty="0" smtClean="0">
                    <a:latin typeface="Helvetica Neue" panose="02000503000000020004" pitchFamily="2"/>
                  </a:rPr>
                  <a:t>) = 5</a:t>
                </a:r>
              </a:p>
              <a:p>
                <a:r>
                  <a:rPr lang="en-AU" sz="2400" dirty="0" smtClean="0">
                    <a:latin typeface="Helvetica Neue" panose="02000503000000020004" pitchFamily="2"/>
                  </a:rPr>
                  <a:t>Singletons (a) =  2</a:t>
                </a:r>
              </a:p>
              <a:p>
                <a:r>
                  <a:rPr lang="en-AU" sz="2400" dirty="0" smtClean="0">
                    <a:latin typeface="Helvetica Neue" panose="02000503000000020004" pitchFamily="2"/>
                  </a:rPr>
                  <a:t>Doubletons (b) = 1</a:t>
                </a:r>
              </a:p>
              <a:p>
                <a:pPr marL="0" lvl="2"/>
                <a:endParaRPr lang="en-US" sz="2000" i="1" dirty="0" smtClean="0">
                  <a:latin typeface="Helvetica Neue" panose="02000503000000020004" pitchFamily="2"/>
                </a:endParaRPr>
              </a:p>
              <a:p>
                <a:pPr marL="0" lvl="2"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𝑒𝑠𝑡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=5+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400" i="1" baseline="3000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2 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1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AU" sz="2400" dirty="0">
                    <a:latin typeface="Helvetica Neue" panose="02000503000000020004" pitchFamily="2"/>
                  </a:rPr>
                  <a:t> </a:t>
                </a:r>
                <a:r>
                  <a:rPr lang="en-AU" sz="2400" dirty="0" smtClean="0">
                    <a:latin typeface="Helvetica Neue" panose="02000503000000020004" pitchFamily="2"/>
                  </a:rPr>
                  <a:t>= 7</a:t>
                </a:r>
                <a:endParaRPr lang="en-AU" sz="2400" dirty="0">
                  <a:latin typeface="Helvetica Neue" panose="02000503000000020004" pitchFamily="2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810000"/>
                <a:ext cx="4000500" cy="1941750"/>
              </a:xfrm>
              <a:prstGeom prst="rect">
                <a:avLst/>
              </a:prstGeom>
              <a:blipFill rotWithShape="1">
                <a:blip r:embed="rId3"/>
                <a:stretch>
                  <a:fillRect l="-2439" t="-2508" r="-762" b="-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410200" y="1447800"/>
            <a:ext cx="2438400" cy="2133600"/>
            <a:chOff x="5638800" y="1447800"/>
            <a:chExt cx="2209800" cy="1828800"/>
          </a:xfrm>
        </p:grpSpPr>
        <p:sp>
          <p:nvSpPr>
            <p:cNvPr id="8" name="Oval 7"/>
            <p:cNvSpPr/>
            <p:nvPr/>
          </p:nvSpPr>
          <p:spPr>
            <a:xfrm>
              <a:off x="5638800" y="1447800"/>
              <a:ext cx="2209800" cy="1828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204858" y="1824318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947263" y="238461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609806" y="2160494"/>
              <a:ext cx="269966" cy="22411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05722" y="2870200"/>
              <a:ext cx="269966" cy="224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352212" y="249667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02383" y="238461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18968" y="2823882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272349" y="249667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003017" y="1917700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789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Simpson evenness index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447800"/>
            <a:ext cx="7391400" cy="441960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(1/D)</a:t>
            </a:r>
          </a:p>
          <a:p>
            <a:r>
              <a:rPr lang="en-AU" sz="2400" dirty="0" smtClean="0"/>
              <a:t>Limits 1/S - S</a:t>
            </a:r>
            <a:endParaRPr lang="en-AU" sz="24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278099"/>
              </p:ext>
            </p:extLst>
          </p:nvPr>
        </p:nvGraphicFramePr>
        <p:xfrm>
          <a:off x="990600" y="2895600"/>
          <a:ext cx="7162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3117830" y="5867400"/>
            <a:ext cx="3455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AU" sz="2000" dirty="0" smtClean="0"/>
              <a:t>Dominant species contribution</a:t>
            </a:r>
          </a:p>
        </p:txBody>
      </p:sp>
    </p:spTree>
    <p:extLst>
      <p:ext uri="{BB962C8B-B14F-4D97-AF65-F5344CB8AC3E}">
        <p14:creationId xmlns:p14="http://schemas.microsoft.com/office/powerpoint/2010/main" val="19387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Rank-Abundance curves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7562" y="1600200"/>
            <a:ext cx="3544710" cy="4876800"/>
          </a:xfrm>
        </p:spPr>
        <p:txBody>
          <a:bodyPr>
            <a:noAutofit/>
          </a:bodyPr>
          <a:lstStyle/>
          <a:p>
            <a:r>
              <a:rPr lang="en-AU" sz="2400" dirty="0" smtClean="0"/>
              <a:t>Show both richness and evenness</a:t>
            </a:r>
          </a:p>
          <a:p>
            <a:r>
              <a:rPr lang="en-AU" sz="2400" dirty="0" smtClean="0"/>
              <a:t>Steep slopes suggest strong selective  pressure</a:t>
            </a:r>
          </a:p>
          <a:p>
            <a:r>
              <a:rPr lang="en-AU" sz="2400" dirty="0" smtClean="0"/>
              <a:t>Curves can indicate distribution of resources</a:t>
            </a:r>
            <a:endParaRPr lang="en-AU" sz="24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17229157"/>
              </p:ext>
            </p:extLst>
          </p:nvPr>
        </p:nvGraphicFramePr>
        <p:xfrm>
          <a:off x="4495800" y="1447800"/>
          <a:ext cx="4419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05400" y="5486400"/>
            <a:ext cx="381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Species in order of abundance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98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Rarefaction curves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600200"/>
            <a:ext cx="3124200" cy="4876800"/>
          </a:xfrm>
        </p:spPr>
        <p:txBody>
          <a:bodyPr>
            <a:noAutofit/>
          </a:bodyPr>
          <a:lstStyle/>
          <a:p>
            <a:r>
              <a:rPr lang="en-AU" sz="2200" dirty="0" smtClean="0"/>
              <a:t>Used to compare diversity when sampling was done at different levels.</a:t>
            </a:r>
          </a:p>
          <a:p>
            <a:r>
              <a:rPr lang="en-AU" sz="2200" dirty="0" smtClean="0"/>
              <a:t>Sometimes used to estimate if coverage has reached a plateau.</a:t>
            </a:r>
          </a:p>
          <a:p>
            <a:r>
              <a:rPr lang="en-AU" sz="2200" dirty="0" smtClean="0"/>
              <a:t>Are only informative when saturated.</a:t>
            </a:r>
          </a:p>
          <a:p>
            <a:endParaRPr lang="en-AU" sz="2200" dirty="0" smtClean="0"/>
          </a:p>
        </p:txBody>
      </p:sp>
      <p:pic>
        <p:nvPicPr>
          <p:cNvPr id="81922" name="Picture 2" descr="An external file that holds a picture, illustration, etc.&#10;Object name is zam0120889580004.jpg Object name is zam01208895800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4438" y="1676400"/>
            <a:ext cx="4487852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584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Beta diversity indices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800" dirty="0" smtClean="0"/>
              <a:t>Quantify diversity among communities</a:t>
            </a:r>
          </a:p>
          <a:p>
            <a:r>
              <a:rPr lang="en-AU" sz="2800" dirty="0" smtClean="0"/>
              <a:t>Range: 0 – 1 </a:t>
            </a:r>
          </a:p>
          <a:p>
            <a:pPr marL="1435100" lvl="1" indent="0">
              <a:buNone/>
            </a:pPr>
            <a:r>
              <a:rPr lang="en-AU" sz="2600" dirty="0"/>
              <a:t>0 = 100% similarity, 0% </a:t>
            </a:r>
            <a:r>
              <a:rPr lang="en-AU" sz="2600" dirty="0" smtClean="0"/>
              <a:t>distance</a:t>
            </a:r>
          </a:p>
          <a:p>
            <a:pPr marL="1435100" lvl="1" indent="0">
              <a:buNone/>
            </a:pPr>
            <a:r>
              <a:rPr lang="en-AU" sz="2600" dirty="0" smtClean="0"/>
              <a:t>1 </a:t>
            </a:r>
            <a:r>
              <a:rPr lang="en-AU" sz="2600" dirty="0"/>
              <a:t>= 0% </a:t>
            </a:r>
            <a:r>
              <a:rPr lang="en-AU" sz="2600" dirty="0" smtClean="0"/>
              <a:t>similarity, </a:t>
            </a:r>
            <a:r>
              <a:rPr lang="en-AU" sz="2600" dirty="0"/>
              <a:t>100% distance</a:t>
            </a:r>
          </a:p>
          <a:p>
            <a:endParaRPr lang="en-AU" sz="2800" dirty="0" smtClean="0"/>
          </a:p>
          <a:p>
            <a:r>
              <a:rPr lang="en-AU" sz="2800" dirty="0" smtClean="0"/>
              <a:t>Can use </a:t>
            </a:r>
            <a:r>
              <a:rPr lang="en-AU" sz="2800" u="sng" dirty="0" smtClean="0"/>
              <a:t>ab</a:t>
            </a:r>
            <a:r>
              <a:rPr lang="en-AU" sz="2800" dirty="0" smtClean="0"/>
              <a:t>undance and </a:t>
            </a:r>
            <a:r>
              <a:rPr lang="en-AU" sz="2800" u="sng" dirty="0" smtClean="0"/>
              <a:t>occ</a:t>
            </a:r>
            <a:r>
              <a:rPr lang="en-AU" sz="2800" dirty="0" smtClean="0"/>
              <a:t>urrence</a:t>
            </a:r>
          </a:p>
          <a:p>
            <a:r>
              <a:rPr lang="en-AU" sz="2800" dirty="0" smtClean="0"/>
              <a:t>Commonly used indices</a:t>
            </a:r>
          </a:p>
          <a:p>
            <a:pPr lvl="1"/>
            <a:r>
              <a:rPr lang="en-AU" sz="2400" dirty="0" err="1" smtClean="0"/>
              <a:t>Jaccard</a:t>
            </a:r>
            <a:r>
              <a:rPr lang="en-AU" sz="2400" dirty="0" smtClean="0"/>
              <a:t> (Occ.)</a:t>
            </a:r>
          </a:p>
          <a:p>
            <a:pPr lvl="1"/>
            <a:r>
              <a:rPr lang="en-AU" sz="2400" dirty="0" err="1" smtClean="0"/>
              <a:t>Sørensen</a:t>
            </a:r>
            <a:r>
              <a:rPr lang="en-AU" sz="2400" dirty="0" smtClean="0"/>
              <a:t> (Occ.)</a:t>
            </a:r>
          </a:p>
          <a:p>
            <a:pPr lvl="1"/>
            <a:r>
              <a:rPr lang="en-AU" sz="2400" dirty="0" smtClean="0"/>
              <a:t>Bray-Curtis (Occ. + Ab.)</a:t>
            </a:r>
          </a:p>
          <a:p>
            <a:pPr lvl="1"/>
            <a:r>
              <a:rPr lang="en-AU" sz="2400" dirty="0" smtClean="0"/>
              <a:t>Chao-</a:t>
            </a:r>
            <a:r>
              <a:rPr lang="en-AU" sz="2400" dirty="0" err="1" smtClean="0"/>
              <a:t>Sørensen</a:t>
            </a:r>
            <a:r>
              <a:rPr lang="en-AU" sz="2400" dirty="0" smtClean="0"/>
              <a:t> (Occ. + Ab.)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257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Presence/absences indices</a:t>
            </a:r>
            <a:endParaRPr lang="en-AU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605487433"/>
              </p:ext>
            </p:extLst>
          </p:nvPr>
        </p:nvGraphicFramePr>
        <p:xfrm>
          <a:off x="2932112" y="152400"/>
          <a:ext cx="3544888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028847" y="3116700"/>
            <a:ext cx="1701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AU" sz="2800" dirty="0" smtClean="0">
                <a:latin typeface="Helvetica Neue" panose="02000503000000020004" pitchFamily="2"/>
              </a:rPr>
              <a:t>Sample 1</a:t>
            </a:r>
            <a:endParaRPr lang="en-AU" sz="2800" dirty="0">
              <a:latin typeface="Helvetica Neue" panose="02000503000000020004" pitchFamily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1486" y="2052492"/>
            <a:ext cx="58862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6000" dirty="0" smtClean="0"/>
              <a:t>b</a:t>
            </a:r>
            <a:endParaRPr lang="en-AU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1670186" y="4038600"/>
            <a:ext cx="76962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AU" sz="2400" dirty="0" err="1" smtClean="0">
                <a:latin typeface="Helvetica Neue" panose="02000503000000020004" pitchFamily="2"/>
              </a:rPr>
              <a:t>Jaccard</a:t>
            </a:r>
            <a:r>
              <a:rPr lang="en-AU" sz="2400" dirty="0" smtClean="0">
                <a:latin typeface="Helvetica Neue" panose="02000503000000020004" pitchFamily="2"/>
              </a:rPr>
              <a:t> =  b / (</a:t>
            </a:r>
            <a:r>
              <a:rPr lang="en-AU" sz="2400" dirty="0" err="1" smtClean="0">
                <a:latin typeface="Helvetica Neue" panose="02000503000000020004" pitchFamily="2"/>
              </a:rPr>
              <a:t>a+b+c</a:t>
            </a:r>
            <a:r>
              <a:rPr lang="en-AU" sz="2400" dirty="0" smtClean="0">
                <a:latin typeface="Helvetica Neue" panose="02000503000000020004" pitchFamily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Helvetica Neue" panose="02000503000000020004" pitchFamily="2"/>
              </a:rPr>
              <a:t>Sorensen (QS) = 2b /(a+2b+c)) </a:t>
            </a:r>
          </a:p>
          <a:p>
            <a:pPr marL="800100" lvl="1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Helvetica Neue" panose="02000503000000020004" pitchFamily="2"/>
              </a:rPr>
              <a:t>More weight to shared species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2052492"/>
            <a:ext cx="5533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6000" dirty="0" smtClean="0"/>
              <a:t>a</a:t>
            </a:r>
            <a:endParaRPr lang="en-AU" sz="6000" dirty="0"/>
          </a:p>
        </p:txBody>
      </p:sp>
      <p:sp>
        <p:nvSpPr>
          <p:cNvPr id="12" name="Rectangle 11"/>
          <p:cNvSpPr/>
          <p:nvPr/>
        </p:nvSpPr>
        <p:spPr>
          <a:xfrm>
            <a:off x="5263248" y="2042967"/>
            <a:ext cx="5100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6000" dirty="0" smtClean="0"/>
              <a:t>c</a:t>
            </a:r>
            <a:endParaRPr lang="en-AU" sz="6000" dirty="0"/>
          </a:p>
        </p:txBody>
      </p:sp>
      <p:sp>
        <p:nvSpPr>
          <p:cNvPr id="13" name="Rectangle 12"/>
          <p:cNvSpPr/>
          <p:nvPr/>
        </p:nvSpPr>
        <p:spPr>
          <a:xfrm>
            <a:off x="6532850" y="3134380"/>
            <a:ext cx="1701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AU" sz="2800" dirty="0" smtClean="0">
                <a:latin typeface="Helvetica Neue" panose="02000503000000020004" pitchFamily="2"/>
              </a:rPr>
              <a:t>Sample 2</a:t>
            </a:r>
            <a:endParaRPr lang="en-AU" sz="2800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04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 smtClean="0"/>
              <a:t>Indices using both </a:t>
            </a:r>
            <a:br>
              <a:rPr lang="en-AU" dirty="0" smtClean="0"/>
            </a:br>
            <a:r>
              <a:rPr lang="en-AU" dirty="0" smtClean="0"/>
              <a:t>abundance and occurrence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Bray -Curtis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Chao-Sorensen</a:t>
            </a:r>
          </a:p>
          <a:p>
            <a:pPr lvl="1"/>
            <a:r>
              <a:rPr lang="en-AU" sz="2400" dirty="0" smtClean="0"/>
              <a:t>Considers both abundance and assumes suboptimal sampling.</a:t>
            </a:r>
            <a:endParaRPr lang="en-AU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858000" y="0"/>
            <a:ext cx="5029200" cy="770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q"/>
            </a:pPr>
            <a:endParaRPr lang="en-A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526436" y="1752600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Absolute differences in abundance for </a:t>
            </a:r>
            <a:r>
              <a:rPr lang="en-AU" sz="2000" i="1" dirty="0" err="1" smtClean="0"/>
              <a:t>i</a:t>
            </a:r>
            <a:r>
              <a:rPr lang="en-AU" sz="2000" dirty="0" smtClean="0"/>
              <a:t> in samples </a:t>
            </a:r>
            <a:r>
              <a:rPr lang="en-AU" sz="2000" i="1" dirty="0" smtClean="0"/>
              <a:t>j</a:t>
            </a:r>
            <a:r>
              <a:rPr lang="en-AU" sz="2000" dirty="0" smtClean="0"/>
              <a:t> and </a:t>
            </a:r>
            <a:r>
              <a:rPr lang="en-AU" sz="2000" i="1" dirty="0" smtClean="0"/>
              <a:t>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2600" y="3330714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Sum of abundance for</a:t>
            </a:r>
          </a:p>
          <a:p>
            <a:pPr algn="ctr"/>
            <a:r>
              <a:rPr lang="en-AU" sz="2000" i="1" dirty="0" err="1" smtClean="0"/>
              <a:t>i</a:t>
            </a:r>
            <a:r>
              <a:rPr lang="en-AU" sz="2000" dirty="0" smtClean="0"/>
              <a:t> in samples </a:t>
            </a:r>
            <a:r>
              <a:rPr lang="en-AU" sz="2000" i="1" dirty="0" smtClean="0"/>
              <a:t>j</a:t>
            </a:r>
            <a:r>
              <a:rPr lang="en-AU" sz="2000" dirty="0" smtClean="0"/>
              <a:t> and </a:t>
            </a:r>
            <a:r>
              <a:rPr lang="en-AU" sz="2000" i="1" dirty="0" smtClean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95399" y="2209062"/>
                <a:ext cx="4267201" cy="1448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𝑗𝑘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/>
                                </a:rPr>
                                <m:t>𝑠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36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/>
                                </a:rPr>
                                <m:t>𝑠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36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2209062"/>
                <a:ext cx="4267201" cy="144853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7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 smtClean="0"/>
              <a:t>Tree-based indices</a:t>
            </a:r>
            <a:endParaRPr lang="en-AU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1295400"/>
            <a:ext cx="2819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dirty="0" smtClean="0"/>
              <a:t>UNIFRAC</a:t>
            </a:r>
          </a:p>
          <a:p>
            <a:r>
              <a:rPr lang="en-AU" sz="2400" dirty="0" smtClean="0"/>
              <a:t>Based on phylogenetic diversity.</a:t>
            </a:r>
          </a:p>
          <a:p>
            <a:r>
              <a:rPr lang="en-AU" sz="2400" dirty="0" smtClean="0"/>
              <a:t>Useful when comparing very different environments with not many common species.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0"/>
            <a:ext cx="5029200" cy="770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q"/>
            </a:pPr>
            <a:endParaRPr lang="en-AU" sz="2400" dirty="0"/>
          </a:p>
        </p:txBody>
      </p:sp>
      <p:pic>
        <p:nvPicPr>
          <p:cNvPr id="1026" name="Picture 2" descr="http://bmf.colorado.edu/unifrac/images/uniFrac_clust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" t="5251" r="5058" b="4540"/>
          <a:stretch/>
        </p:blipFill>
        <p:spPr bwMode="auto">
          <a:xfrm>
            <a:off x="3438799" y="2133600"/>
            <a:ext cx="5629001" cy="358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7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to present beta diversity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203623"/>
              </p:ext>
            </p:extLst>
          </p:nvPr>
        </p:nvGraphicFramePr>
        <p:xfrm>
          <a:off x="2250728" y="1102786"/>
          <a:ext cx="5276007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026"/>
                <a:gridCol w="662190"/>
                <a:gridCol w="735765"/>
                <a:gridCol w="809342"/>
                <a:gridCol w="809342"/>
                <a:gridCol w="80934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OTU1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Sample1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20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15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50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15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30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35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20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Sample3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12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Sample4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59431"/>
              </p:ext>
            </p:extLst>
          </p:nvPr>
        </p:nvGraphicFramePr>
        <p:xfrm>
          <a:off x="2139696" y="3821787"/>
          <a:ext cx="3041905" cy="169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381"/>
                <a:gridCol w="608381"/>
                <a:gridCol w="608381"/>
                <a:gridCol w="608381"/>
                <a:gridCol w="608381"/>
              </a:tblGrid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Helvetica Neue" panose="02000503000000020004" pitchFamily="2"/>
                        </a:rPr>
                        <a:t>Sample1</a:t>
                      </a:r>
                      <a:endParaRPr lang="en-US" sz="10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1079" name="Group 1078"/>
          <p:cNvGrpSpPr/>
          <p:nvPr/>
        </p:nvGrpSpPr>
        <p:grpSpPr>
          <a:xfrm>
            <a:off x="6589682" y="2971104"/>
            <a:ext cx="1965772" cy="1739264"/>
            <a:chOff x="5676556" y="3644107"/>
            <a:chExt cx="1965772" cy="1739264"/>
          </a:xfrm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60801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6451601" y="3661568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6818313" y="3654425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7556500" y="366315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7185025" y="364410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75787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 noEditPoints="1"/>
            </p:cNvSpPr>
            <p:nvPr/>
          </p:nvSpPr>
          <p:spPr bwMode="auto">
            <a:xfrm>
              <a:off x="6080125" y="51149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6080125" y="49657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 noEditPoints="1"/>
            </p:cNvSpPr>
            <p:nvPr/>
          </p:nvSpPr>
          <p:spPr bwMode="auto">
            <a:xfrm>
              <a:off x="6092032" y="4386262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6083301" y="409575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6080125" y="38068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 noEditPoints="1"/>
            </p:cNvSpPr>
            <p:nvPr/>
          </p:nvSpPr>
          <p:spPr bwMode="auto">
            <a:xfrm>
              <a:off x="6080125" y="3646488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32"/>
            <p:cNvSpPr>
              <a:spLocks noChangeAspect="1" noChangeArrowheads="1"/>
            </p:cNvSpPr>
            <p:nvPr/>
          </p:nvSpPr>
          <p:spPr bwMode="auto">
            <a:xfrm>
              <a:off x="7277100" y="4654550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7065963" y="4929188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4"/>
            <p:cNvSpPr>
              <a:spLocks noChangeAspect="1" noChangeArrowheads="1"/>
            </p:cNvSpPr>
            <p:nvPr/>
          </p:nvSpPr>
          <p:spPr bwMode="auto">
            <a:xfrm>
              <a:off x="6164263" y="4159249"/>
              <a:ext cx="50800" cy="4445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spect="1" noChangeArrowheads="1"/>
            </p:cNvSpPr>
            <p:nvPr/>
          </p:nvSpPr>
          <p:spPr bwMode="auto">
            <a:xfrm>
              <a:off x="7480300" y="3762375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6164609" y="423068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6080125" y="3648075"/>
              <a:ext cx="1498600" cy="146843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Line 41"/>
            <p:cNvSpPr>
              <a:spLocks noChangeShapeType="1"/>
            </p:cNvSpPr>
            <p:nvPr/>
          </p:nvSpPr>
          <p:spPr bwMode="auto">
            <a:xfrm>
              <a:off x="6080125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2"/>
            <p:cNvSpPr>
              <a:spLocks noChangeArrowheads="1"/>
            </p:cNvSpPr>
            <p:nvPr/>
          </p:nvSpPr>
          <p:spPr bwMode="auto">
            <a:xfrm>
              <a:off x="5967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-0.80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Line 43"/>
            <p:cNvSpPr>
              <a:spLocks noChangeShapeType="1"/>
            </p:cNvSpPr>
            <p:nvPr/>
          </p:nvSpPr>
          <p:spPr bwMode="auto">
            <a:xfrm>
              <a:off x="62658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45"/>
            <p:cNvSpPr>
              <a:spLocks noChangeShapeType="1"/>
            </p:cNvSpPr>
            <p:nvPr/>
          </p:nvSpPr>
          <p:spPr bwMode="auto">
            <a:xfrm>
              <a:off x="64500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46"/>
            <p:cNvSpPr>
              <a:spLocks noChangeArrowheads="1"/>
            </p:cNvSpPr>
            <p:nvPr/>
          </p:nvSpPr>
          <p:spPr bwMode="auto">
            <a:xfrm>
              <a:off x="6348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-0.48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Line 47"/>
            <p:cNvSpPr>
              <a:spLocks noChangeShapeType="1"/>
            </p:cNvSpPr>
            <p:nvPr/>
          </p:nvSpPr>
          <p:spPr bwMode="auto">
            <a:xfrm>
              <a:off x="66341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49"/>
            <p:cNvSpPr>
              <a:spLocks noChangeShapeType="1"/>
            </p:cNvSpPr>
            <p:nvPr/>
          </p:nvSpPr>
          <p:spPr bwMode="auto">
            <a:xfrm>
              <a:off x="68183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50"/>
            <p:cNvSpPr>
              <a:spLocks noChangeArrowheads="1"/>
            </p:cNvSpPr>
            <p:nvPr/>
          </p:nvSpPr>
          <p:spPr bwMode="auto">
            <a:xfrm>
              <a:off x="6729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Line 51"/>
            <p:cNvSpPr>
              <a:spLocks noChangeShapeType="1"/>
            </p:cNvSpPr>
            <p:nvPr/>
          </p:nvSpPr>
          <p:spPr bwMode="auto">
            <a:xfrm>
              <a:off x="70024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53"/>
            <p:cNvSpPr>
              <a:spLocks noChangeShapeType="1"/>
            </p:cNvSpPr>
            <p:nvPr/>
          </p:nvSpPr>
          <p:spPr bwMode="auto">
            <a:xfrm>
              <a:off x="71882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54"/>
            <p:cNvSpPr>
              <a:spLocks noChangeArrowheads="1"/>
            </p:cNvSpPr>
            <p:nvPr/>
          </p:nvSpPr>
          <p:spPr bwMode="auto">
            <a:xfrm>
              <a:off x="7086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Line 55"/>
            <p:cNvSpPr>
              <a:spLocks noChangeShapeType="1"/>
            </p:cNvSpPr>
            <p:nvPr/>
          </p:nvSpPr>
          <p:spPr bwMode="auto">
            <a:xfrm>
              <a:off x="737235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57"/>
            <p:cNvSpPr>
              <a:spLocks noChangeShapeType="1"/>
            </p:cNvSpPr>
            <p:nvPr/>
          </p:nvSpPr>
          <p:spPr bwMode="auto">
            <a:xfrm>
              <a:off x="75565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Rectangle 58"/>
            <p:cNvSpPr>
              <a:spLocks noChangeArrowheads="1"/>
            </p:cNvSpPr>
            <p:nvPr/>
          </p:nvSpPr>
          <p:spPr bwMode="auto">
            <a:xfrm>
              <a:off x="7467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0.48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59"/>
            <p:cNvSpPr>
              <a:spLocks noChangeArrowheads="1"/>
            </p:cNvSpPr>
            <p:nvPr/>
          </p:nvSpPr>
          <p:spPr bwMode="auto">
            <a:xfrm>
              <a:off x="6496825" y="5244872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1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Line 60"/>
            <p:cNvSpPr>
              <a:spLocks noChangeShapeType="1"/>
            </p:cNvSpPr>
            <p:nvPr/>
          </p:nvSpPr>
          <p:spPr bwMode="auto">
            <a:xfrm>
              <a:off x="6065838" y="5116513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62"/>
            <p:cNvSpPr>
              <a:spLocks noChangeShapeType="1"/>
            </p:cNvSpPr>
            <p:nvPr/>
          </p:nvSpPr>
          <p:spPr bwMode="auto">
            <a:xfrm>
              <a:off x="6065838" y="49688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Rectangle 63"/>
            <p:cNvSpPr>
              <a:spLocks noChangeArrowheads="1"/>
            </p:cNvSpPr>
            <p:nvPr/>
          </p:nvSpPr>
          <p:spPr bwMode="auto">
            <a:xfrm>
              <a:off x="5860358" y="49214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-0.32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Line 64"/>
            <p:cNvSpPr>
              <a:spLocks noChangeShapeType="1"/>
            </p:cNvSpPr>
            <p:nvPr/>
          </p:nvSpPr>
          <p:spPr bwMode="auto">
            <a:xfrm>
              <a:off x="6065838" y="48228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66"/>
            <p:cNvSpPr>
              <a:spLocks noChangeShapeType="1"/>
            </p:cNvSpPr>
            <p:nvPr/>
          </p:nvSpPr>
          <p:spPr bwMode="auto">
            <a:xfrm>
              <a:off x="6065838" y="46751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Rectangle 67"/>
            <p:cNvSpPr>
              <a:spLocks noChangeArrowheads="1"/>
            </p:cNvSpPr>
            <p:nvPr/>
          </p:nvSpPr>
          <p:spPr bwMode="auto">
            <a:xfrm>
              <a:off x="5860358" y="46166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Line 68"/>
            <p:cNvSpPr>
              <a:spLocks noChangeShapeType="1"/>
            </p:cNvSpPr>
            <p:nvPr/>
          </p:nvSpPr>
          <p:spPr bwMode="auto">
            <a:xfrm>
              <a:off x="6065838" y="452913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70"/>
            <p:cNvSpPr>
              <a:spLocks noChangeShapeType="1"/>
            </p:cNvSpPr>
            <p:nvPr/>
          </p:nvSpPr>
          <p:spPr bwMode="auto">
            <a:xfrm>
              <a:off x="6065838" y="43830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71"/>
            <p:cNvSpPr>
              <a:spLocks noChangeArrowheads="1"/>
            </p:cNvSpPr>
            <p:nvPr/>
          </p:nvSpPr>
          <p:spPr bwMode="auto">
            <a:xfrm>
              <a:off x="5869883" y="43624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0.00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Line 72"/>
            <p:cNvSpPr>
              <a:spLocks noChangeShapeType="1"/>
            </p:cNvSpPr>
            <p:nvPr/>
          </p:nvSpPr>
          <p:spPr bwMode="auto">
            <a:xfrm>
              <a:off x="6065838" y="423545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74"/>
            <p:cNvSpPr>
              <a:spLocks noChangeShapeType="1"/>
            </p:cNvSpPr>
            <p:nvPr/>
          </p:nvSpPr>
          <p:spPr bwMode="auto">
            <a:xfrm>
              <a:off x="6065838" y="408940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75"/>
            <p:cNvSpPr>
              <a:spLocks noChangeArrowheads="1"/>
            </p:cNvSpPr>
            <p:nvPr/>
          </p:nvSpPr>
          <p:spPr bwMode="auto">
            <a:xfrm>
              <a:off x="5869883" y="40070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Line 76"/>
            <p:cNvSpPr>
              <a:spLocks noChangeShapeType="1"/>
            </p:cNvSpPr>
            <p:nvPr/>
          </p:nvSpPr>
          <p:spPr bwMode="auto">
            <a:xfrm>
              <a:off x="6065838" y="39020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78"/>
            <p:cNvSpPr>
              <a:spLocks noChangeShapeType="1"/>
            </p:cNvSpPr>
            <p:nvPr/>
          </p:nvSpPr>
          <p:spPr bwMode="auto">
            <a:xfrm>
              <a:off x="6065838" y="37560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79"/>
            <p:cNvSpPr>
              <a:spLocks noChangeArrowheads="1"/>
            </p:cNvSpPr>
            <p:nvPr/>
          </p:nvSpPr>
          <p:spPr bwMode="auto">
            <a:xfrm>
              <a:off x="5869883" y="37022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0.32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Freeform 24"/>
            <p:cNvSpPr>
              <a:spLocks noEditPoints="1"/>
            </p:cNvSpPr>
            <p:nvPr/>
          </p:nvSpPr>
          <p:spPr bwMode="auto">
            <a:xfrm>
              <a:off x="6083300" y="46736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7002463" y="3712289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7124356" y="4478263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887146" y="482515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59"/>
            <p:cNvSpPr>
              <a:spLocks noChangeArrowheads="1"/>
            </p:cNvSpPr>
            <p:nvPr/>
          </p:nvSpPr>
          <p:spPr bwMode="auto">
            <a:xfrm rot="16200000">
              <a:off x="5415587" y="4331860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2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729761" y="4927645"/>
            <a:ext cx="1829937" cy="987366"/>
            <a:chOff x="6628263" y="5261034"/>
            <a:chExt cx="1829937" cy="987366"/>
          </a:xfrm>
        </p:grpSpPr>
        <p:sp>
          <p:nvSpPr>
            <p:cNvPr id="99" name="Line 104"/>
            <p:cNvSpPr>
              <a:spLocks noChangeShapeType="1"/>
            </p:cNvSpPr>
            <p:nvPr/>
          </p:nvSpPr>
          <p:spPr bwMode="auto">
            <a:xfrm rot="5400000">
              <a:off x="7306919" y="5264943"/>
              <a:ext cx="0" cy="135731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05"/>
            <p:cNvSpPr>
              <a:spLocks noChangeShapeType="1"/>
            </p:cNvSpPr>
            <p:nvPr/>
          </p:nvSpPr>
          <p:spPr bwMode="auto">
            <a:xfrm rot="5400000">
              <a:off x="6741769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106"/>
            <p:cNvSpPr>
              <a:spLocks noChangeArrowheads="1"/>
            </p:cNvSpPr>
            <p:nvPr/>
          </p:nvSpPr>
          <p:spPr bwMode="auto">
            <a:xfrm rot="5400000">
              <a:off x="6690450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0.2</a:t>
              </a:r>
              <a:endPara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Line 107"/>
            <p:cNvSpPr>
              <a:spLocks noChangeShapeType="1"/>
            </p:cNvSpPr>
            <p:nvPr/>
          </p:nvSpPr>
          <p:spPr bwMode="auto">
            <a:xfrm rot="5400000">
              <a:off x="6895757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8"/>
            <p:cNvSpPr>
              <a:spLocks noChangeArrowheads="1"/>
            </p:cNvSpPr>
            <p:nvPr/>
          </p:nvSpPr>
          <p:spPr bwMode="auto">
            <a:xfrm rot="5400000">
              <a:off x="6844437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</a:t>
              </a:r>
              <a:endPara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Line 109"/>
            <p:cNvSpPr>
              <a:spLocks noChangeShapeType="1"/>
            </p:cNvSpPr>
            <p:nvPr/>
          </p:nvSpPr>
          <p:spPr bwMode="auto">
            <a:xfrm rot="5400000">
              <a:off x="7049744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10"/>
            <p:cNvSpPr>
              <a:spLocks noChangeArrowheads="1"/>
            </p:cNvSpPr>
            <p:nvPr/>
          </p:nvSpPr>
          <p:spPr bwMode="auto">
            <a:xfrm rot="5400000">
              <a:off x="7001600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</a:t>
              </a:r>
              <a:endPara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Line 111"/>
            <p:cNvSpPr>
              <a:spLocks noChangeShapeType="1"/>
            </p:cNvSpPr>
            <p:nvPr/>
          </p:nvSpPr>
          <p:spPr bwMode="auto">
            <a:xfrm rot="5400000">
              <a:off x="7203732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12"/>
            <p:cNvSpPr>
              <a:spLocks noChangeArrowheads="1"/>
            </p:cNvSpPr>
            <p:nvPr/>
          </p:nvSpPr>
          <p:spPr bwMode="auto">
            <a:xfrm rot="5400000">
              <a:off x="7155587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0.5</a:t>
              </a:r>
              <a:endPara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Line 113"/>
            <p:cNvSpPr>
              <a:spLocks noChangeShapeType="1"/>
            </p:cNvSpPr>
            <p:nvPr/>
          </p:nvSpPr>
          <p:spPr bwMode="auto">
            <a:xfrm rot="5400000">
              <a:off x="7359306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14"/>
            <p:cNvSpPr>
              <a:spLocks noChangeArrowheads="1"/>
            </p:cNvSpPr>
            <p:nvPr/>
          </p:nvSpPr>
          <p:spPr bwMode="auto">
            <a:xfrm rot="5400000">
              <a:off x="7309574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0.6</a:t>
              </a:r>
              <a:endPara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Line 115"/>
            <p:cNvSpPr>
              <a:spLocks noChangeShapeType="1"/>
            </p:cNvSpPr>
            <p:nvPr/>
          </p:nvSpPr>
          <p:spPr bwMode="auto">
            <a:xfrm rot="5400000">
              <a:off x="7513294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16"/>
            <p:cNvSpPr>
              <a:spLocks noChangeArrowheads="1"/>
            </p:cNvSpPr>
            <p:nvPr/>
          </p:nvSpPr>
          <p:spPr bwMode="auto">
            <a:xfrm rot="5400000">
              <a:off x="7463562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0.7</a:t>
              </a:r>
              <a:endPara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Line 117"/>
            <p:cNvSpPr>
              <a:spLocks noChangeShapeType="1"/>
            </p:cNvSpPr>
            <p:nvPr/>
          </p:nvSpPr>
          <p:spPr bwMode="auto">
            <a:xfrm rot="5400000">
              <a:off x="7667281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8"/>
            <p:cNvSpPr>
              <a:spLocks noChangeArrowheads="1"/>
            </p:cNvSpPr>
            <p:nvPr/>
          </p:nvSpPr>
          <p:spPr bwMode="auto">
            <a:xfrm rot="5400000">
              <a:off x="7617549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0.8</a:t>
              </a:r>
              <a:endPara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Line 119"/>
            <p:cNvSpPr>
              <a:spLocks noChangeShapeType="1"/>
            </p:cNvSpPr>
            <p:nvPr/>
          </p:nvSpPr>
          <p:spPr bwMode="auto">
            <a:xfrm rot="5400000">
              <a:off x="7821269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20"/>
            <p:cNvSpPr>
              <a:spLocks noChangeArrowheads="1"/>
            </p:cNvSpPr>
            <p:nvPr/>
          </p:nvSpPr>
          <p:spPr bwMode="auto">
            <a:xfrm rot="5400000">
              <a:off x="7771537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0.9</a:t>
              </a:r>
              <a:endPara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Line 121"/>
            <p:cNvSpPr>
              <a:spLocks noChangeShapeType="1"/>
            </p:cNvSpPr>
            <p:nvPr/>
          </p:nvSpPr>
          <p:spPr bwMode="auto">
            <a:xfrm rot="5400000">
              <a:off x="7976844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22"/>
            <p:cNvSpPr>
              <a:spLocks noChangeArrowheads="1"/>
            </p:cNvSpPr>
            <p:nvPr/>
          </p:nvSpPr>
          <p:spPr bwMode="auto">
            <a:xfrm rot="5400000">
              <a:off x="7925524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1.0</a:t>
              </a:r>
              <a:endPara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2" name="Line 95"/>
            <p:cNvSpPr>
              <a:spLocks noChangeShapeType="1"/>
            </p:cNvSpPr>
            <p:nvPr/>
          </p:nvSpPr>
          <p:spPr bwMode="auto">
            <a:xfrm rot="5400000">
              <a:off x="6555060" y="5651289"/>
              <a:ext cx="394057" cy="0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Line 96"/>
            <p:cNvSpPr>
              <a:spLocks noChangeShapeType="1"/>
            </p:cNvSpPr>
            <p:nvPr/>
          </p:nvSpPr>
          <p:spPr bwMode="auto">
            <a:xfrm rot="5400000" flipV="1">
              <a:off x="6986244" y="5220105"/>
              <a:ext cx="0" cy="468312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Line 97"/>
            <p:cNvSpPr>
              <a:spLocks noChangeShapeType="1"/>
            </p:cNvSpPr>
            <p:nvPr/>
          </p:nvSpPr>
          <p:spPr bwMode="auto">
            <a:xfrm rot="5400000" flipV="1">
              <a:off x="7368831" y="5231574"/>
              <a:ext cx="0" cy="12334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Line 98"/>
            <p:cNvSpPr>
              <a:spLocks noChangeShapeType="1"/>
            </p:cNvSpPr>
            <p:nvPr/>
          </p:nvSpPr>
          <p:spPr bwMode="auto">
            <a:xfrm rot="5400000">
              <a:off x="7088730" y="5454261"/>
              <a:ext cx="263340" cy="0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Line 99"/>
            <p:cNvSpPr>
              <a:spLocks noChangeShapeType="1"/>
            </p:cNvSpPr>
            <p:nvPr/>
          </p:nvSpPr>
          <p:spPr bwMode="auto">
            <a:xfrm rot="5400000" flipV="1">
              <a:off x="7602988" y="4940003"/>
              <a:ext cx="0" cy="765175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Line 100"/>
            <p:cNvSpPr>
              <a:spLocks noChangeShapeType="1"/>
            </p:cNvSpPr>
            <p:nvPr/>
          </p:nvSpPr>
          <p:spPr bwMode="auto">
            <a:xfrm rot="5400000" flipV="1">
              <a:off x="7424394" y="5381938"/>
              <a:ext cx="0" cy="4079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01"/>
            <p:cNvSpPr>
              <a:spLocks noChangeShapeType="1"/>
            </p:cNvSpPr>
            <p:nvPr/>
          </p:nvSpPr>
          <p:spPr bwMode="auto">
            <a:xfrm rot="5400000">
              <a:off x="7541084" y="5585454"/>
              <a:ext cx="174606" cy="0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102"/>
            <p:cNvSpPr>
              <a:spLocks noChangeShapeType="1"/>
            </p:cNvSpPr>
            <p:nvPr/>
          </p:nvSpPr>
          <p:spPr bwMode="auto">
            <a:xfrm rot="5400000" flipV="1">
              <a:off x="7806981" y="5319557"/>
              <a:ext cx="0" cy="3571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103"/>
            <p:cNvSpPr>
              <a:spLocks noChangeShapeType="1"/>
            </p:cNvSpPr>
            <p:nvPr/>
          </p:nvSpPr>
          <p:spPr bwMode="auto">
            <a:xfrm rot="5400000" flipV="1">
              <a:off x="7806981" y="5494163"/>
              <a:ext cx="0" cy="3571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38"/>
            <p:cNvSpPr>
              <a:spLocks noChangeArrowheads="1"/>
            </p:cNvSpPr>
            <p:nvPr/>
          </p:nvSpPr>
          <p:spPr bwMode="auto">
            <a:xfrm>
              <a:off x="8016006" y="5421328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" name="Rectangle 38"/>
            <p:cNvSpPr>
              <a:spLocks noChangeArrowheads="1"/>
            </p:cNvSpPr>
            <p:nvPr/>
          </p:nvSpPr>
          <p:spPr bwMode="auto">
            <a:xfrm>
              <a:off x="8019458" y="5261034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Rectangle 38"/>
            <p:cNvSpPr>
              <a:spLocks noChangeArrowheads="1"/>
            </p:cNvSpPr>
            <p:nvPr/>
          </p:nvSpPr>
          <p:spPr bwMode="auto">
            <a:xfrm>
              <a:off x="8022183" y="5611201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Rectangle 38"/>
            <p:cNvSpPr>
              <a:spLocks noChangeArrowheads="1"/>
            </p:cNvSpPr>
            <p:nvPr/>
          </p:nvSpPr>
          <p:spPr bwMode="auto">
            <a:xfrm>
              <a:off x="8017939" y="5787715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Rectangle 38"/>
            <p:cNvSpPr>
              <a:spLocks noChangeArrowheads="1"/>
            </p:cNvSpPr>
            <p:nvPr/>
          </p:nvSpPr>
          <p:spPr bwMode="auto">
            <a:xfrm>
              <a:off x="6906515" y="6125289"/>
              <a:ext cx="93936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Bray-Curtis</a:t>
              </a:r>
              <a:r>
                <a:rPr kumimoji="0" lang="en-US" altLang="en-US" sz="8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 similarity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228600" y="1295400"/>
            <a:ext cx="228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829452">
              <a:spcBef>
                <a:spcPct val="20000"/>
              </a:spcBef>
            </a:pPr>
            <a:r>
              <a:rPr lang="en-AU" sz="2000" dirty="0" smtClean="0">
                <a:solidFill>
                  <a:prstClr val="black"/>
                </a:solidFill>
                <a:latin typeface="Helvetica Neue" panose="02000503000000020004" pitchFamily="2"/>
              </a:rPr>
              <a:t>Create a table: </a:t>
            </a:r>
          </a:p>
          <a:p>
            <a:pPr lvl="0" defTabSz="829452">
              <a:spcBef>
                <a:spcPct val="20000"/>
              </a:spcBef>
            </a:pPr>
            <a:r>
              <a:rPr lang="en-AU" sz="2000" dirty="0" smtClean="0">
                <a:solidFill>
                  <a:prstClr val="black"/>
                </a:solidFill>
                <a:latin typeface="Helvetica Neue" panose="02000503000000020004" pitchFamily="2"/>
              </a:rPr>
              <a:t>Samples (rows)</a:t>
            </a:r>
          </a:p>
          <a:p>
            <a:pPr lvl="0" defTabSz="829452">
              <a:spcBef>
                <a:spcPct val="20000"/>
              </a:spcBef>
            </a:pPr>
            <a:r>
              <a:rPr lang="en-AU" sz="2000" dirty="0" smtClean="0">
                <a:solidFill>
                  <a:prstClr val="black"/>
                </a:solidFill>
                <a:latin typeface="Helvetica Neue" panose="02000503000000020004" pitchFamily="2"/>
              </a:rPr>
              <a:t>x Species (cols)</a:t>
            </a:r>
            <a:endParaRPr lang="en-AU" sz="20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09600" y="2892221"/>
            <a:ext cx="228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Create </a:t>
            </a:r>
            <a:r>
              <a:rPr lang="en-AU" sz="2000" dirty="0" smtClean="0">
                <a:solidFill>
                  <a:prstClr val="black"/>
                </a:solidFill>
                <a:latin typeface="Helvetica Neue" panose="02000503000000020004" pitchFamily="2"/>
              </a:rPr>
              <a:t>a</a:t>
            </a:r>
          </a:p>
          <a:p>
            <a:pPr lvl="0" algn="ctr" defTabSz="829452">
              <a:spcBef>
                <a:spcPct val="20000"/>
              </a:spcBef>
            </a:pPr>
            <a:r>
              <a:rPr lang="en-AU" sz="2000" dirty="0" smtClean="0">
                <a:solidFill>
                  <a:prstClr val="black"/>
                </a:solidFill>
                <a:latin typeface="Helvetica Neue" panose="02000503000000020004" pitchFamily="2"/>
              </a:rPr>
              <a:t>Distance matrix</a:t>
            </a:r>
            <a:endParaRPr lang="en-AU" sz="20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143018" y="5556883"/>
            <a:ext cx="2431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9452">
              <a:spcBef>
                <a:spcPct val="20000"/>
              </a:spcBef>
            </a:pPr>
            <a:r>
              <a:rPr lang="en-AU" sz="2000" dirty="0" smtClean="0">
                <a:solidFill>
                  <a:prstClr val="black"/>
                </a:solidFill>
                <a:latin typeface="Helvetica Neue" panose="02000503000000020004" pitchFamily="2"/>
              </a:rPr>
              <a:t>Create </a:t>
            </a: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a </a:t>
            </a:r>
            <a:r>
              <a:rPr lang="en-AU" sz="2000" dirty="0" smtClean="0">
                <a:solidFill>
                  <a:prstClr val="black"/>
                </a:solidFill>
                <a:latin typeface="Helvetica Neue" panose="02000503000000020004" pitchFamily="2"/>
              </a:rPr>
              <a:t>clustering </a:t>
            </a: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tree or ordination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3124200" y="2729618"/>
            <a:ext cx="0" cy="95982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5410200" y="3797169"/>
            <a:ext cx="914400" cy="6669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358846" y="4927645"/>
            <a:ext cx="1022904" cy="32489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7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structure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1: Diversity review.</a:t>
            </a:r>
          </a:p>
          <a:p>
            <a:r>
              <a:rPr lang="en-US" dirty="0" smtClean="0"/>
              <a:t>Session 2: How to work with 16S rRNA data.</a:t>
            </a:r>
          </a:p>
          <a:p>
            <a:r>
              <a:rPr lang="en-US" dirty="0" smtClean="0"/>
              <a:t>Session 3: Hands on session with </a:t>
            </a:r>
            <a:r>
              <a:rPr lang="en-US" i="1" dirty="0" err="1" smtClean="0"/>
              <a:t>mothur</a:t>
            </a:r>
            <a:r>
              <a:rPr lang="en-US" i="1" dirty="0" smtClean="0"/>
              <a:t> </a:t>
            </a:r>
            <a:r>
              <a:rPr lang="en-US" dirty="0" smtClean="0"/>
              <a:t> using </a:t>
            </a:r>
            <a:r>
              <a:rPr lang="en-US" dirty="0" err="1" smtClean="0"/>
              <a:t>Miseq</a:t>
            </a:r>
            <a:r>
              <a:rPr lang="en-US" dirty="0" smtClean="0"/>
              <a:t> data.</a:t>
            </a:r>
          </a:p>
          <a:p>
            <a:endParaRPr lang="en-US" dirty="0"/>
          </a:p>
          <a:p>
            <a:r>
              <a:rPr lang="en-US" dirty="0" smtClean="0"/>
              <a:t>Material available at: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github.com/carden24/MIC506-Workshop.</a:t>
            </a:r>
          </a:p>
          <a:p>
            <a:pPr lvl="1"/>
            <a:r>
              <a:rPr lang="en-US" dirty="0" smtClean="0"/>
              <a:t>Slides.</a:t>
            </a:r>
          </a:p>
          <a:p>
            <a:pPr lvl="1"/>
            <a:r>
              <a:rPr lang="en-US" dirty="0" smtClean="0"/>
              <a:t>Files required for computer session.</a:t>
            </a:r>
            <a:endParaRPr lang="en-US" dirty="0"/>
          </a:p>
          <a:p>
            <a:pPr lvl="1"/>
            <a:r>
              <a:rPr lang="en-US" dirty="0" smtClean="0"/>
              <a:t>Other learning resources.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323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35" y="36499"/>
            <a:ext cx="812611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276913"/>
            <a:ext cx="91440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Title 6"/>
          <p:cNvSpPr txBox="1">
            <a:spLocks/>
          </p:cNvSpPr>
          <p:nvPr/>
        </p:nvSpPr>
        <p:spPr>
          <a:xfrm>
            <a:off x="5410199" y="3352800"/>
            <a:ext cx="3164153" cy="2438400"/>
          </a:xfrm>
          <a:prstGeom prst="rect">
            <a:avLst/>
          </a:prstGeom>
        </p:spPr>
        <p:txBody>
          <a:bodyPr vert="horz" lIns="82945" tIns="41473" rIns="82945" bIns="41473" rtlCol="0" anchor="ctr">
            <a:noAutofit/>
          </a:bodyPr>
          <a:lstStyle>
            <a:lvl1pPr algn="ctr" defTabSz="829452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400" dirty="0" smtClean="0">
                <a:effectLst/>
                <a:latin typeface="Helvetica Neue" panose="02000503000000020004" pitchFamily="2"/>
              </a:rPr>
              <a:t>Nested blocks design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400" dirty="0" smtClean="0">
                <a:effectLst/>
                <a:latin typeface="Helvetica Neue" panose="02000503000000020004" pitchFamily="2"/>
              </a:rPr>
              <a:t>Natural forest converted to pastures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400" dirty="0" smtClean="0">
                <a:effectLst/>
                <a:latin typeface="Helvetica Neue" panose="02000503000000020004" pitchFamily="2"/>
              </a:rPr>
              <a:t>Diversity analysis of 16S rRNA data using 454 data with MOTHUR and RDP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51" y="2676466"/>
            <a:ext cx="3948875" cy="331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5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 smtClean="0"/>
              <a:t>Conversion to agriculture affects the community composition </a:t>
            </a:r>
            <a:endParaRPr lang="en-AU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3718869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692" y="1591606"/>
            <a:ext cx="43243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0200" y="1905000"/>
            <a:ext cx="1476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 smtClean="0">
                <a:latin typeface="Helvetica Neue" panose="02000503000000020004" pitchFamily="2"/>
              </a:rPr>
              <a:t>Forest</a:t>
            </a:r>
            <a:endParaRPr lang="en-AU" sz="2000" b="1" dirty="0">
              <a:latin typeface="Helvetica Neue" panose="02000503000000020004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6600" y="4114800"/>
            <a:ext cx="1533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/>
              </a:rPr>
              <a:t>Pasture</a:t>
            </a:r>
            <a:endParaRPr lang="en-AU" sz="2000" b="1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265003"/>
            <a:ext cx="397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smtClean="0"/>
              <a:t>NMDS using</a:t>
            </a:r>
          </a:p>
          <a:p>
            <a:pPr algn="ctr"/>
            <a:r>
              <a:rPr lang="en-AU" sz="2400" b="1" dirty="0" smtClean="0"/>
              <a:t> Bray-Curtis distances</a:t>
            </a:r>
            <a:endParaRPr lang="en-AU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9895" y="5253848"/>
            <a:ext cx="397827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smtClean="0"/>
              <a:t>Classification using representative sequences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3226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 smtClean="0"/>
              <a:t>Conversion increases the communities’ diversity</a:t>
            </a: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3200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0670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5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3400" y="1396658"/>
            <a:ext cx="8461010" cy="4013542"/>
            <a:chOff x="457200" y="-579146"/>
            <a:chExt cx="8386134" cy="3733673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17"/>
            <a:stretch/>
          </p:blipFill>
          <p:spPr bwMode="auto">
            <a:xfrm>
              <a:off x="457200" y="152400"/>
              <a:ext cx="8386134" cy="3002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287982" y="-531570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Forest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9383" y="-579146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Pasture</a:t>
              </a:r>
              <a:endParaRPr lang="en-US" sz="2400" b="1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 smtClean="0"/>
              <a:t>Conversion to agriculture homogenizes the communities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65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General analysis approach for multivariate data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478229" cy="559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1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Resources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7312038" cy="487680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Multivariate analysis in microbial ecology [</a:t>
            </a:r>
            <a:r>
              <a:rPr lang="en-AU" sz="2400" dirty="0" err="1" smtClean="0"/>
              <a:t>Minireview</a:t>
            </a:r>
            <a:r>
              <a:rPr lang="en-AU" sz="2400" dirty="0" smtClean="0"/>
              <a:t>].</a:t>
            </a:r>
            <a:endParaRPr lang="en-US" sz="2400" dirty="0" smtClean="0"/>
          </a:p>
          <a:p>
            <a:r>
              <a:rPr lang="en-US" sz="2400" dirty="0"/>
              <a:t>Tree </a:t>
            </a:r>
            <a:r>
              <a:rPr lang="en-US" sz="2400" dirty="0" smtClean="0"/>
              <a:t>diversity analysis [Book]. (Free, includes R codes).</a:t>
            </a:r>
          </a:p>
          <a:p>
            <a:r>
              <a:rPr lang="en-US" sz="2400" dirty="0" smtClean="0"/>
              <a:t>Available at the workshop repository.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3957935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/>
              <a:t>https://github.com/carden24/MIC506-Workshop</a:t>
            </a:r>
          </a:p>
        </p:txBody>
      </p:sp>
    </p:spTree>
    <p:extLst>
      <p:ext uri="{BB962C8B-B14F-4D97-AF65-F5344CB8AC3E}">
        <p14:creationId xmlns:p14="http://schemas.microsoft.com/office/powerpoint/2010/main" val="123013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Diversity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42143" y="2590800"/>
            <a:ext cx="3620129" cy="381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Alpha</a:t>
            </a:r>
          </a:p>
          <a:p>
            <a:r>
              <a:rPr lang="en-US" sz="2400" dirty="0" smtClean="0"/>
              <a:t>Within </a:t>
            </a:r>
            <a:r>
              <a:rPr lang="en-US" sz="2400" dirty="0"/>
              <a:t>a </a:t>
            </a:r>
            <a:r>
              <a:rPr lang="en-US" sz="2400" dirty="0" smtClean="0"/>
              <a:t>community (Species diversity in a site or habitat)</a:t>
            </a:r>
          </a:p>
          <a:p>
            <a:r>
              <a:rPr lang="en-US" sz="2400" dirty="0" smtClean="0"/>
              <a:t>Richness, evenness</a:t>
            </a:r>
          </a:p>
          <a:p>
            <a:r>
              <a:rPr lang="en-US" sz="2400" dirty="0" smtClean="0"/>
              <a:t>Chao1, Simpson, Shannon Index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2590800"/>
            <a:ext cx="3657600" cy="381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Beta</a:t>
            </a:r>
          </a:p>
          <a:p>
            <a:r>
              <a:rPr lang="en-US" sz="2400" dirty="0" smtClean="0"/>
              <a:t>Among communities (Differentiation of habitats)</a:t>
            </a:r>
          </a:p>
          <a:p>
            <a:r>
              <a:rPr lang="en-US" sz="2400" dirty="0" smtClean="0"/>
              <a:t>Sorensen, </a:t>
            </a:r>
            <a:r>
              <a:rPr lang="en-US" sz="2400" dirty="0" err="1" smtClean="0"/>
              <a:t>Jaccard</a:t>
            </a:r>
            <a:r>
              <a:rPr lang="en-US" sz="2400" dirty="0" smtClean="0"/>
              <a:t>, Bray-Curtis, </a:t>
            </a:r>
            <a:r>
              <a:rPr lang="en-US" sz="2400" dirty="0" err="1" smtClean="0"/>
              <a:t>Unifrac</a:t>
            </a:r>
            <a:endParaRPr lang="en-US" sz="2400" dirty="0" smtClean="0"/>
          </a:p>
          <a:p>
            <a:r>
              <a:rPr lang="en-US" sz="2400" dirty="0" smtClean="0"/>
              <a:t>Clustering, ordination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14400" y="1161365"/>
            <a:ext cx="7315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3200" dirty="0">
                <a:latin typeface="Helvetica Neue" panose="02000503000000020004" pitchFamily="2"/>
              </a:rPr>
              <a:t>The variety and abundance of species in a defined study unit.</a:t>
            </a:r>
            <a:endParaRPr lang="en-AU" sz="3200" i="1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05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620000" cy="4537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By the end of workshop you will be able to:</a:t>
            </a:r>
          </a:p>
          <a:p>
            <a:pPr marL="1030288" lvl="1" indent="-668338">
              <a:buNone/>
            </a:pPr>
            <a:r>
              <a:rPr lang="en-US" sz="2300" b="1" dirty="0" smtClean="0"/>
              <a:t>1.1</a:t>
            </a:r>
            <a:r>
              <a:rPr lang="en-US" sz="2300" dirty="0" smtClean="0"/>
              <a:t>   Distinguish between alpha </a:t>
            </a:r>
            <a:r>
              <a:rPr lang="en-US" sz="2300" dirty="0"/>
              <a:t>and beta </a:t>
            </a:r>
            <a:r>
              <a:rPr lang="en-US" sz="2300" dirty="0" smtClean="0"/>
              <a:t>diversity.</a:t>
            </a:r>
            <a:endParaRPr lang="en-US" sz="2300" dirty="0"/>
          </a:p>
          <a:p>
            <a:pPr marL="1030288" lvl="1" indent="-668338">
              <a:buNone/>
            </a:pPr>
            <a:r>
              <a:rPr lang="en-US" sz="2300" b="1" dirty="0" smtClean="0"/>
              <a:t>1.2   </a:t>
            </a:r>
            <a:r>
              <a:rPr lang="en-US" sz="2300" dirty="0" smtClean="0"/>
              <a:t>Estimate </a:t>
            </a:r>
            <a:r>
              <a:rPr lang="en-US" sz="2300" dirty="0"/>
              <a:t>diversity indices.</a:t>
            </a:r>
          </a:p>
          <a:p>
            <a:pPr marL="1030288" lvl="1" indent="-668338">
              <a:buNone/>
            </a:pPr>
            <a:r>
              <a:rPr lang="en-US" sz="2300" b="1" dirty="0" smtClean="0"/>
              <a:t>2.1   </a:t>
            </a:r>
            <a:r>
              <a:rPr lang="en-US" sz="2300" dirty="0" smtClean="0"/>
              <a:t>Summarize the characteristic of a good   phylogenetic marker.</a:t>
            </a:r>
          </a:p>
          <a:p>
            <a:pPr marL="1030288" lvl="1" indent="-668338">
              <a:buNone/>
            </a:pPr>
            <a:r>
              <a:rPr lang="en-US" sz="2300" b="1" dirty="0" smtClean="0"/>
              <a:t>2.2   </a:t>
            </a:r>
            <a:r>
              <a:rPr lang="en-US" sz="2300" dirty="0" smtClean="0"/>
              <a:t>Explain the concept of operational taxonomic units.</a:t>
            </a:r>
          </a:p>
          <a:p>
            <a:pPr marL="1030288" lvl="1" indent="-668338">
              <a:buNone/>
            </a:pPr>
            <a:r>
              <a:rPr lang="en-US" sz="2300" b="1" dirty="0" smtClean="0"/>
              <a:t>3.1   </a:t>
            </a:r>
            <a:r>
              <a:rPr lang="en-US" sz="2300" dirty="0" smtClean="0"/>
              <a:t>Complete the </a:t>
            </a:r>
            <a:r>
              <a:rPr lang="en-US" sz="2300" dirty="0" err="1" smtClean="0"/>
              <a:t>Miseq</a:t>
            </a:r>
            <a:r>
              <a:rPr lang="en-US" sz="2300" dirty="0" smtClean="0"/>
              <a:t> standard operational protocol for </a:t>
            </a:r>
            <a:r>
              <a:rPr lang="en-US" sz="2300" dirty="0" err="1" smtClean="0"/>
              <a:t>Mothur</a:t>
            </a:r>
            <a:r>
              <a:rPr lang="en-US" sz="2300" dirty="0" smtClean="0"/>
              <a:t>.</a:t>
            </a:r>
          </a:p>
          <a:p>
            <a:pPr marL="1030288" lvl="1" indent="-668338">
              <a:buNone/>
            </a:pPr>
            <a:r>
              <a:rPr lang="en-US" sz="2300" b="1" dirty="0" smtClean="0"/>
              <a:t>3.2   </a:t>
            </a:r>
            <a:r>
              <a:rPr lang="en-US" sz="2300" dirty="0" smtClean="0"/>
              <a:t>Modify the </a:t>
            </a:r>
            <a:r>
              <a:rPr lang="en-US" sz="2300" dirty="0" err="1" smtClean="0"/>
              <a:t>Mothur</a:t>
            </a:r>
            <a:r>
              <a:rPr lang="en-US" sz="2300" dirty="0" smtClean="0"/>
              <a:t> script to adapt it to other samples.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69202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Diversity, definitions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r>
              <a:rPr lang="en-AU" sz="3000" dirty="0" err="1" smtClean="0"/>
              <a:t>Magurran</a:t>
            </a:r>
            <a:r>
              <a:rPr lang="en-AU" sz="3000" dirty="0" smtClean="0"/>
              <a:t>:</a:t>
            </a:r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n-AU" sz="2400" dirty="0" smtClean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2800" dirty="0" smtClean="0"/>
              <a:t>The variety and abundance of species in a defined study unit.</a:t>
            </a:r>
            <a:endParaRPr lang="en-AU" sz="2800" i="1" dirty="0" smtClean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n-AU" sz="2400" dirty="0" smtClean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3000" dirty="0" smtClean="0"/>
              <a:t>Alpha diversity</a:t>
            </a:r>
            <a:r>
              <a:rPr lang="en-AU" sz="3000" dirty="0" smtClean="0">
                <a:cs typeface="Times" pitchFamily="1" charset="0"/>
                <a:sym typeface="Times" pitchFamily="1" charset="0"/>
              </a:rPr>
              <a:t>: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2600" dirty="0" smtClean="0">
                <a:cs typeface="Times" pitchFamily="1" charset="0"/>
                <a:sym typeface="Times" pitchFamily="1" charset="0"/>
              </a:rPr>
              <a:t>Diversity in a spatial unit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2600" dirty="0" smtClean="0">
                <a:cs typeface="Times" pitchFamily="1" charset="0"/>
                <a:sym typeface="Times" pitchFamily="1" charset="0"/>
              </a:rPr>
              <a:t>Within community</a:t>
            </a:r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n-AU" sz="2400" dirty="0" smtClean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3000" dirty="0" smtClean="0"/>
              <a:t>Beta diversity 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2600" dirty="0" smtClean="0"/>
              <a:t>A measurement of how two or more spatial units differ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2600" dirty="0" smtClean="0"/>
              <a:t>Among communities</a:t>
            </a:r>
          </a:p>
        </p:txBody>
      </p:sp>
    </p:spTree>
    <p:extLst>
      <p:ext uri="{BB962C8B-B14F-4D97-AF65-F5344CB8AC3E}">
        <p14:creationId xmlns:p14="http://schemas.microsoft.com/office/powerpoint/2010/main" val="22757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 smtClean="0"/>
              <a:t>Alpha diversity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295400"/>
            <a:ext cx="7162800" cy="129540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Richness (S): How many different species exist.</a:t>
            </a:r>
          </a:p>
          <a:p>
            <a:r>
              <a:rPr lang="en-AU" sz="2400" dirty="0" smtClean="0"/>
              <a:t>Evenness: Species distribution.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19400" y="4876800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 smtClean="0">
                <a:latin typeface="Helvetica Neue" panose="02000503000000020004" pitchFamily="2"/>
              </a:rPr>
              <a:t>Richness</a:t>
            </a:r>
          </a:p>
          <a:p>
            <a:pPr algn="ctr"/>
            <a:r>
              <a:rPr lang="en-AU" sz="3200" dirty="0" smtClean="0">
                <a:latin typeface="Helvetica Neue" panose="02000503000000020004" pitchFamily="2"/>
              </a:rPr>
              <a:t>Evenness</a:t>
            </a:r>
            <a:endParaRPr lang="en-AU" sz="3200" dirty="0">
              <a:latin typeface="Helvetica Neue" panose="02000503000000020004" pitchFamily="2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981200" y="2971800"/>
            <a:ext cx="4985079" cy="1500169"/>
            <a:chOff x="1524000" y="2667000"/>
            <a:chExt cx="5715000" cy="2057400"/>
          </a:xfrm>
        </p:grpSpPr>
        <p:sp>
          <p:nvSpPr>
            <p:cNvPr id="4" name="Oval 3"/>
            <p:cNvSpPr/>
            <p:nvPr/>
          </p:nvSpPr>
          <p:spPr>
            <a:xfrm>
              <a:off x="2057400" y="2743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8956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514600" y="32004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2004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86000" y="42672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528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480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8288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562600" y="2667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477000" y="3200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436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781800" y="41148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91200" y="4191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934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53200" y="27432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334000" y="3429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524000" y="2971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867400" y="3048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336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324600" y="4866382"/>
            <a:ext cx="106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 smtClean="0"/>
              <a:t>=</a:t>
            </a:r>
          </a:p>
          <a:p>
            <a:pPr algn="ctr"/>
            <a:r>
              <a:rPr lang="en-AU" sz="3200" dirty="0" smtClean="0"/>
              <a:t>&lt;</a:t>
            </a:r>
            <a:endParaRPr lang="en-A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714500" y="4866382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 smtClean="0"/>
              <a:t>=</a:t>
            </a:r>
          </a:p>
          <a:p>
            <a:pPr algn="ctr"/>
            <a:r>
              <a:rPr lang="en-AU" sz="3200" dirty="0" smtClean="0"/>
              <a:t>&gt;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7150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Alpha diversity indices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3"/>
              </a:buClr>
              <a:buSzPct val="80000"/>
            </a:pPr>
            <a:r>
              <a:rPr lang="en-AU" sz="2800" dirty="0" smtClean="0"/>
              <a:t>A metric that considers one or more diversity components</a:t>
            </a:r>
          </a:p>
          <a:p>
            <a:pPr marL="927521" lvl="2" indent="-342900">
              <a:buClr>
                <a:schemeClr val="accent3"/>
              </a:buClr>
              <a:buSzPct val="80000"/>
            </a:pPr>
            <a:r>
              <a:rPr lang="en-AU" sz="2800" dirty="0" smtClean="0"/>
              <a:t>Shannon (H’) </a:t>
            </a:r>
          </a:p>
          <a:p>
            <a:pPr marL="927521" lvl="2" indent="-342900">
              <a:buClr>
                <a:schemeClr val="accent3"/>
              </a:buClr>
              <a:buSzPct val="80000"/>
            </a:pPr>
            <a:r>
              <a:rPr lang="en-AU" sz="2800" dirty="0" smtClean="0"/>
              <a:t>Simpson (D)</a:t>
            </a:r>
          </a:p>
          <a:p>
            <a:pPr marL="927521" lvl="2" indent="-342900">
              <a:buClr>
                <a:schemeClr val="accent3"/>
              </a:buClr>
              <a:buSzPct val="80000"/>
            </a:pPr>
            <a:r>
              <a:rPr lang="en-AU" sz="2800" dirty="0" smtClean="0"/>
              <a:t>Chao1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239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Shannon diversity index (H’)</a:t>
            </a:r>
            <a:endParaRPr lang="en-AU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200" y="3027363"/>
            <a:ext cx="4918075" cy="1990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757363" y="2057400"/>
            <a:ext cx="281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Number of </a:t>
            </a:r>
            <a:r>
              <a:rPr lang="en-US" sz="2400" dirty="0" smtClean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species</a:t>
            </a:r>
            <a:endParaRPr lang="en-US" sz="2400" dirty="0">
              <a:latin typeface="Helvetica Neue" panose="02000503000000020004" pitchFamily="2"/>
              <a:ea typeface="Optima" pitchFamily="1" charset="0"/>
              <a:cs typeface="Optima" pitchFamily="1" charset="0"/>
            </a:endParaRPr>
          </a:p>
          <a:p>
            <a:endParaRPr lang="en-US" sz="2400" dirty="0">
              <a:latin typeface="Helvetica Neue" panose="02000503000000020004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3000" y="17526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2938">
              <a:tabLst>
                <a:tab pos="588963" algn="l"/>
              </a:tabLst>
            </a:pPr>
            <a:r>
              <a:rPr lang="en-AU" sz="20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Proportion of the </a:t>
            </a:r>
            <a:r>
              <a:rPr lang="en-AU" sz="2000" dirty="0" smtClean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community contributed by species</a:t>
            </a:r>
            <a:r>
              <a:rPr lang="en-AU" sz="2000" i="1" dirty="0" smtClean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 </a:t>
            </a:r>
            <a:r>
              <a:rPr lang="en-AU" sz="2000" i="1" dirty="0" err="1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i</a:t>
            </a:r>
            <a:endParaRPr lang="en-AU" sz="2000" i="1" dirty="0">
              <a:latin typeface="Helvetica Neue" panose="02000503000000020004" pitchFamily="2"/>
              <a:ea typeface="Optima" pitchFamily="1" charset="0"/>
              <a:cs typeface="Optima" pitchFamily="1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477000" y="2514600"/>
            <a:ext cx="0" cy="11430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69285" y="2514600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Shannon’s index limits</a:t>
            </a:r>
            <a:endParaRPr lang="en-AU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914400" y="1295400"/>
            <a:ext cx="7315200" cy="4876800"/>
          </a:xfrm>
        </p:spPr>
        <p:txBody>
          <a:bodyPr>
            <a:normAutofit/>
          </a:bodyPr>
          <a:lstStyle/>
          <a:p>
            <a:r>
              <a:rPr lang="en-AU" dirty="0" smtClean="0"/>
              <a:t>Range : 0 - ∞</a:t>
            </a:r>
          </a:p>
          <a:p>
            <a:r>
              <a:rPr lang="en-AU" dirty="0" smtClean="0"/>
              <a:t>Heavily influenced by </a:t>
            </a:r>
            <a:r>
              <a:rPr lang="en-AU" b="1" dirty="0" smtClean="0"/>
              <a:t>richness</a:t>
            </a:r>
            <a:endParaRPr lang="en-AU" b="1" dirty="0"/>
          </a:p>
        </p:txBody>
      </p:sp>
      <p:graphicFrame>
        <p:nvGraphicFramePr>
          <p:cNvPr id="1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451410"/>
              </p:ext>
            </p:extLst>
          </p:nvPr>
        </p:nvGraphicFramePr>
        <p:xfrm>
          <a:off x="990600" y="2971800"/>
          <a:ext cx="6705600" cy="3382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51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Simpson’s index (D)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914400" y="5417403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AU" sz="2400" dirty="0" smtClean="0">
                <a:solidFill>
                  <a:prstClr val="black"/>
                </a:solidFill>
                <a:latin typeface="Helvetica Neue" panose="02000503000000020004" pitchFamily="2"/>
              </a:rPr>
              <a:t>Probability of selecting the same species when sampling two members at random the same</a:t>
            </a:r>
            <a:endParaRPr lang="en-AU" sz="2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14441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200" y="3086100"/>
                <a:ext cx="3365975" cy="1653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𝐷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𝑆</m:t>
                          </m:r>
                        </m:sup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sz="3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086100"/>
                <a:ext cx="3365975" cy="16531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757363" y="2057400"/>
            <a:ext cx="281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Number of </a:t>
            </a:r>
            <a:r>
              <a:rPr lang="en-US" sz="2400" dirty="0" smtClean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species</a:t>
            </a:r>
            <a:endParaRPr lang="en-US" sz="2400" dirty="0">
              <a:latin typeface="Helvetica Neue" panose="02000503000000020004" pitchFamily="2"/>
              <a:ea typeface="Optima" pitchFamily="1" charset="0"/>
              <a:cs typeface="Optima" pitchFamily="1" charset="0"/>
            </a:endParaRPr>
          </a:p>
          <a:p>
            <a:endParaRPr lang="en-US" sz="2400" dirty="0">
              <a:latin typeface="Helvetica Neue" panose="02000503000000020004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1765012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2938">
              <a:tabLst>
                <a:tab pos="588963" algn="l"/>
              </a:tabLst>
            </a:pPr>
            <a:r>
              <a:rPr lang="en-AU" sz="20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Proportion of the </a:t>
            </a:r>
            <a:r>
              <a:rPr lang="en-AU" sz="2000" dirty="0" smtClean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community contributed by species</a:t>
            </a:r>
            <a:r>
              <a:rPr lang="en-AU" sz="2000" i="1" dirty="0" smtClean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 </a:t>
            </a:r>
            <a:r>
              <a:rPr lang="en-AU" sz="2000" i="1" dirty="0" err="1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i</a:t>
            </a:r>
            <a:endParaRPr lang="en-AU" sz="2000" i="1" dirty="0">
              <a:latin typeface="Helvetica Neue" panose="02000503000000020004" pitchFamily="2"/>
              <a:ea typeface="Optima" pitchFamily="1" charset="0"/>
              <a:cs typeface="Optima" pitchFamily="1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81600" y="2478822"/>
            <a:ext cx="0" cy="11430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69285" y="2514600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8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s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FC0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9111</TotalTime>
  <Words>939</Words>
  <Application>Microsoft Office PowerPoint</Application>
  <PresentationFormat>On-screen Show (4:3)</PresentationFormat>
  <Paragraphs>256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blues</vt:lpstr>
      <vt:lpstr>Microbial Community analysis</vt:lpstr>
      <vt:lpstr>Workshop structure</vt:lpstr>
      <vt:lpstr>Workshop objectives</vt:lpstr>
      <vt:lpstr>Diversity, definitions</vt:lpstr>
      <vt:lpstr>Alpha diversity</vt:lpstr>
      <vt:lpstr>Alpha diversity indices</vt:lpstr>
      <vt:lpstr>Shannon diversity index (H’)</vt:lpstr>
      <vt:lpstr>Shannon’s index limits</vt:lpstr>
      <vt:lpstr>Simpson’s index (D)</vt:lpstr>
      <vt:lpstr>Simpson’s index (D)</vt:lpstr>
      <vt:lpstr>Chao1index</vt:lpstr>
      <vt:lpstr>Simpson evenness index</vt:lpstr>
      <vt:lpstr>Rank-Abundance curves</vt:lpstr>
      <vt:lpstr>Rarefaction curves</vt:lpstr>
      <vt:lpstr>Beta diversity indices</vt:lpstr>
      <vt:lpstr>Presence/absences indices</vt:lpstr>
      <vt:lpstr>Indices using both  abundance and occurrence</vt:lpstr>
      <vt:lpstr>Tree-based indices</vt:lpstr>
      <vt:lpstr>How to present beta diversity</vt:lpstr>
      <vt:lpstr>PowerPoint Presentation</vt:lpstr>
      <vt:lpstr>Conversion to agriculture affects the community composition </vt:lpstr>
      <vt:lpstr>Conversion increases the communities’ diversity</vt:lpstr>
      <vt:lpstr>Conversion to agriculture homogenizes the communities</vt:lpstr>
      <vt:lpstr>General analysis approach for multivariate data</vt:lpstr>
      <vt:lpstr>Resources</vt:lpstr>
      <vt:lpstr>Diversity - Summary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198</cp:revision>
  <dcterms:created xsi:type="dcterms:W3CDTF">2013-08-30T15:34:36Z</dcterms:created>
  <dcterms:modified xsi:type="dcterms:W3CDTF">2016-03-11T21:55:05Z</dcterms:modified>
</cp:coreProperties>
</file>