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3"/>
  </p:notesMasterIdLst>
  <p:handoutMasterIdLst>
    <p:handoutMasterId r:id="rId44"/>
  </p:handoutMasterIdLst>
  <p:sldIdLst>
    <p:sldId id="299" r:id="rId2"/>
    <p:sldId id="300" r:id="rId3"/>
    <p:sldId id="258" r:id="rId4"/>
    <p:sldId id="301" r:id="rId5"/>
    <p:sldId id="259" r:id="rId6"/>
    <p:sldId id="260" r:id="rId7"/>
    <p:sldId id="261" r:id="rId8"/>
    <p:sldId id="263" r:id="rId9"/>
    <p:sldId id="320" r:id="rId10"/>
    <p:sldId id="321" r:id="rId11"/>
    <p:sldId id="264" r:id="rId12"/>
    <p:sldId id="265" r:id="rId13"/>
    <p:sldId id="266" r:id="rId14"/>
    <p:sldId id="267" r:id="rId15"/>
    <p:sldId id="323" r:id="rId16"/>
    <p:sldId id="270" r:id="rId17"/>
    <p:sldId id="311" r:id="rId18"/>
    <p:sldId id="31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44" r:id="rId28"/>
    <p:sldId id="325" r:id="rId29"/>
    <p:sldId id="326" r:id="rId30"/>
    <p:sldId id="343" r:id="rId31"/>
    <p:sldId id="345" r:id="rId32"/>
    <p:sldId id="327" r:id="rId33"/>
    <p:sldId id="328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299"/>
            <p14:sldId id="300"/>
            <p14:sldId id="258"/>
            <p14:sldId id="301"/>
            <p14:sldId id="259"/>
            <p14:sldId id="260"/>
            <p14:sldId id="261"/>
            <p14:sldId id="263"/>
            <p14:sldId id="320"/>
            <p14:sldId id="321"/>
            <p14:sldId id="264"/>
            <p14:sldId id="265"/>
            <p14:sldId id="266"/>
            <p14:sldId id="267"/>
            <p14:sldId id="323"/>
            <p14:sldId id="270"/>
            <p14:sldId id="311"/>
            <p14:sldId id="31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344"/>
            <p14:sldId id="325"/>
            <p14:sldId id="326"/>
            <p14:sldId id="343"/>
            <p14:sldId id="345"/>
            <p14:sldId id="327"/>
            <p14:sldId id="328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</a:t>
            </a:r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0483"/>
            <a:ext cx="8991600" cy="586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 smtClean="0"/>
              <a:t>Phylogenetic tree reconstruction</a:t>
            </a:r>
          </a:p>
          <a:p>
            <a:pPr lvl="1"/>
            <a:r>
              <a:rPr lang="en-AU" sz="2000" dirty="0" smtClean="0"/>
              <a:t>Require references</a:t>
            </a:r>
          </a:p>
          <a:p>
            <a:pPr lvl="1"/>
            <a:r>
              <a:rPr lang="en-AU" sz="2000" dirty="0" smtClean="0"/>
              <a:t>Needs alignments</a:t>
            </a:r>
          </a:p>
          <a:p>
            <a:pPr lvl="1"/>
            <a:r>
              <a:rPr lang="en-AU" sz="2000" dirty="0" smtClean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RDP Bayesian </a:t>
            </a:r>
            <a:r>
              <a:rPr lang="en-AU" sz="2400" dirty="0"/>
              <a:t>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Assign </a:t>
            </a:r>
            <a:r>
              <a:rPr lang="en-AU" sz="2400" dirty="0"/>
              <a:t>sequences to pre-existing taxonomy</a:t>
            </a:r>
          </a:p>
          <a:p>
            <a:pPr lvl="1"/>
            <a:r>
              <a:rPr lang="en-AU" sz="2000" dirty="0"/>
              <a:t>Does not need </a:t>
            </a:r>
            <a:r>
              <a:rPr lang="en-AU" sz="2000" dirty="0" smtClean="0"/>
              <a:t>alignment (Memory)</a:t>
            </a:r>
            <a:endParaRPr lang="en-AU" sz="2000" dirty="0"/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 smtClean="0"/>
              <a:t>Sufficient for some analysis.</a:t>
            </a:r>
          </a:p>
          <a:p>
            <a:r>
              <a:rPr lang="en-AU" sz="2400" dirty="0" smtClean="0"/>
              <a:t>Classification scheme may change over time.</a:t>
            </a:r>
          </a:p>
          <a:p>
            <a:r>
              <a:rPr lang="en-AU" sz="2400" dirty="0" smtClean="0"/>
              <a:t>Groups may not be internally consistent.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K-Nearest neighbours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 smtClean="0">
                <a:latin typeface="Helvetica Neue" panose="02000503000000020004" pitchFamily="2"/>
              </a:rPr>
              <a:t>k</a:t>
            </a:r>
            <a:r>
              <a:rPr lang="en-AU" sz="1600" dirty="0" smtClean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Helvetica Neue" panose="02000503000000020004" pitchFamily="2"/>
              </a:rPr>
              <a:t>Consensus taxonomy is assigned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Classifier</a:t>
            </a:r>
            <a:r>
              <a:rPr lang="en-AU" baseline="30000" dirty="0" smtClean="0"/>
              <a:t>1</a:t>
            </a:r>
            <a:endParaRPr lang="en-AU" baseline="30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Seq1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Seq2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Seq3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Seq4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Wang et al. 2007: doi:10.1128/AEM.00062-07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Includes bootstrap value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Wang Q, </a:t>
            </a:r>
            <a:r>
              <a:rPr lang="en-AU" dirty="0" err="1" smtClean="0"/>
              <a:t>Garrity</a:t>
            </a:r>
            <a:r>
              <a:rPr lang="en-AU" dirty="0" smtClean="0"/>
              <a:t> GM, Tiedje JM, Cole JR.</a:t>
            </a:r>
          </a:p>
          <a:p>
            <a:r>
              <a:rPr lang="en-AU" dirty="0" err="1" smtClean="0"/>
              <a:t>Appl</a:t>
            </a:r>
            <a:r>
              <a:rPr lang="en-AU" dirty="0" smtClean="0"/>
              <a:t> Environ </a:t>
            </a:r>
            <a:r>
              <a:rPr lang="en-AU" dirty="0" err="1" smtClean="0"/>
              <a:t>Microbiol</a:t>
            </a:r>
            <a:r>
              <a:rPr lang="en-AU" dirty="0" smtClean="0"/>
              <a:t>. 2007 Aug;73(16):5261-7. </a:t>
            </a:r>
            <a:r>
              <a:rPr lang="en-AU" dirty="0" err="1" smtClean="0"/>
              <a:t>Epub</a:t>
            </a:r>
            <a:r>
              <a:rPr lang="en-AU" dirty="0" smtClean="0"/>
              <a:t> 2007 Jun 22.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16S rRNA gene regions provide different amount of information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971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The OTU conundrum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554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Operational taxonomic units (OTUs)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Hard to define species in bacteria</a:t>
            </a:r>
          </a:p>
          <a:p>
            <a:r>
              <a:rPr lang="en-AU" sz="2400" dirty="0" smtClean="0"/>
              <a:t>OTUs are species proxies.</a:t>
            </a:r>
          </a:p>
          <a:p>
            <a:r>
              <a:rPr lang="en-AU" sz="2400" dirty="0" smtClean="0"/>
              <a:t>Groups based on distances among aligned sequences.</a:t>
            </a:r>
          </a:p>
          <a:p>
            <a:r>
              <a:rPr lang="en-AU" sz="2400" dirty="0" smtClean="0"/>
              <a:t>Groups with at least 97% similarity (3% distances) are considered to be from the same species*.</a:t>
            </a:r>
            <a:endParaRPr lang="en-AU" sz="24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Traditional</a:t>
            </a:r>
          </a:p>
          <a:p>
            <a:r>
              <a:rPr lang="en-AU" sz="2400" dirty="0" smtClean="0"/>
              <a:t>Compare all sequences, align closest pair, add more sequences until no more remain</a:t>
            </a:r>
          </a:p>
          <a:p>
            <a:r>
              <a:rPr lang="en-AU" sz="2400" dirty="0" smtClean="0"/>
              <a:t>Implemented in </a:t>
            </a:r>
            <a:r>
              <a:rPr lang="en-AU" sz="2400" dirty="0" err="1" smtClean="0"/>
              <a:t>ClustalW</a:t>
            </a:r>
            <a:r>
              <a:rPr lang="en-AU" sz="2400" dirty="0" smtClean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New models</a:t>
            </a:r>
          </a:p>
          <a:p>
            <a:r>
              <a:rPr lang="en-AU" sz="2000" dirty="0" smtClean="0"/>
              <a:t>NAST aligner (</a:t>
            </a:r>
            <a:r>
              <a:rPr lang="en-AU" sz="2000" dirty="0" err="1" smtClean="0"/>
              <a:t>Greengenes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RDP aligner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relative in master alignment</a:t>
            </a:r>
          </a:p>
          <a:p>
            <a:r>
              <a:rPr lang="en-US" dirty="0" smtClean="0"/>
              <a:t>using k-</a:t>
            </a:r>
            <a:r>
              <a:rPr lang="en-US" dirty="0" err="1" smtClean="0"/>
              <a:t>mers</a:t>
            </a:r>
            <a:r>
              <a:rPr lang="en-US" dirty="0" smtClean="0"/>
              <a:t> or blast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 candidate against reference</a:t>
            </a:r>
          </a:p>
          <a:p>
            <a:r>
              <a:rPr lang="en-US" dirty="0" smtClean="0"/>
              <a:t>using gaps of model and </a:t>
            </a:r>
          </a:p>
          <a:p>
            <a:r>
              <a:rPr lang="en-US" dirty="0" smtClean="0"/>
              <a:t>Needleman–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query sequences are </a:t>
            </a:r>
          </a:p>
          <a:p>
            <a:r>
              <a:rPr lang="en-US" dirty="0" smtClean="0"/>
              <a:t>aligned to model and </a:t>
            </a:r>
          </a:p>
          <a:p>
            <a:r>
              <a:rPr lang="en-US" dirty="0" smtClean="0"/>
              <a:t>thus to each other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RDP Model aligner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 smtClean="0"/>
              <a:t>Model uses both primary and secondary structure information.</a:t>
            </a:r>
          </a:p>
          <a:p>
            <a:r>
              <a:rPr lang="en-AU" sz="2400" dirty="0" smtClean="0"/>
              <a:t>Once sequences are aligned to se model they are aligned to each other.</a:t>
            </a:r>
          </a:p>
          <a:p>
            <a:r>
              <a:rPr lang="en-AU" sz="2400" dirty="0" smtClean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Nawrocki</a:t>
            </a:r>
            <a:r>
              <a:rPr lang="en-AU" dirty="0" smtClean="0"/>
              <a:t> et al 2009. Bioinformatics. May 15;25(10):1335-7. </a:t>
            </a:r>
            <a:r>
              <a:rPr lang="en-AU" dirty="0" err="1" smtClean="0"/>
              <a:t>Epub</a:t>
            </a:r>
            <a:r>
              <a:rPr lang="en-AU" dirty="0" smtClean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</a:t>
            </a:r>
            <a:r>
              <a:rPr lang="en-AU" dirty="0"/>
              <a:t>a</a:t>
            </a:r>
            <a:r>
              <a:rPr lang="en-AU" dirty="0" smtClean="0"/>
              <a:t>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Phylogenetic markers?</a:t>
            </a:r>
          </a:p>
          <a:p>
            <a:r>
              <a:rPr lang="en-AU" dirty="0" smtClean="0"/>
              <a:t>Characteristic of a good phylogenetic marker</a:t>
            </a:r>
          </a:p>
          <a:p>
            <a:r>
              <a:rPr lang="en-AU" dirty="0" smtClean="0"/>
              <a:t>What genes can be used?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0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ight Arrow 18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25" name="Right Arrow 24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ight Arrow 26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52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ight Arrow 24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2111187"/>
            <a:ext cx="152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2111187"/>
            <a:ext cx="152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00400" y="2111187"/>
            <a:ext cx="152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47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134100" y="2781300"/>
            <a:ext cx="762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600" y="2209800"/>
            <a:ext cx="411480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2" name="Right Arrow 31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76600" y="2133599"/>
            <a:ext cx="76200" cy="91440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 smtClean="0">
                <a:latin typeface="Helvetica Neue" panose="02000503000000020004" pitchFamily="2"/>
              </a:rPr>
              <a:t>Guarantees</a:t>
            </a:r>
            <a:r>
              <a:rPr lang="en-AU" sz="2200" dirty="0" smtClean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Complete linkage clustering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037577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89852"/>
              </p:ext>
            </p:extLst>
          </p:nvPr>
        </p:nvGraphicFramePr>
        <p:xfrm>
          <a:off x="4572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082896" y="4869322"/>
            <a:ext cx="359626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198617"/>
            <a:ext cx="2478881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28600" y="2821776"/>
            <a:ext cx="8229600" cy="357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</a:t>
            </a:r>
            <a:r>
              <a:rPr lang="en-AU" dirty="0" smtClean="0"/>
              <a:t>table</a:t>
            </a:r>
            <a:br>
              <a:rPr lang="en-AU" dirty="0" smtClean="0"/>
            </a:br>
            <a:r>
              <a:rPr lang="en-AU" dirty="0" smtClean="0"/>
              <a:t>(OTU </a:t>
            </a:r>
            <a:r>
              <a:rPr lang="en-AU" dirty="0" smtClean="0"/>
              <a:t>x </a:t>
            </a:r>
            <a:r>
              <a:rPr lang="en-AU" dirty="0" smtClean="0"/>
              <a:t>Samples)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Traditional </a:t>
            </a:r>
            <a:r>
              <a:rPr lang="en-AU" sz="2800" dirty="0" smtClean="0"/>
              <a:t>algorithms</a:t>
            </a:r>
          </a:p>
          <a:p>
            <a:r>
              <a:rPr lang="en-AU" sz="2400" dirty="0" smtClean="0"/>
              <a:t>Nearest, average, farthest </a:t>
            </a:r>
            <a:r>
              <a:rPr lang="en-AU" sz="2400" dirty="0" err="1" smtClean="0"/>
              <a:t>neighbor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Require a distance matrix (memory).</a:t>
            </a:r>
          </a:p>
          <a:p>
            <a:r>
              <a:rPr lang="en-AU" sz="2400" dirty="0" smtClean="0"/>
              <a:t>Systematic.</a:t>
            </a:r>
          </a:p>
          <a:p>
            <a:r>
              <a:rPr lang="en-AU" sz="2400" dirty="0" smtClean="0"/>
              <a:t>Guaranteed consistency.</a:t>
            </a:r>
            <a:endParaRPr lang="en-AU" sz="2400" dirty="0"/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Phylogenetic marker requirements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Universal distribution.</a:t>
            </a:r>
          </a:p>
          <a:p>
            <a:r>
              <a:rPr lang="en-AU" sz="2400" dirty="0" smtClean="0"/>
              <a:t>Homologous function in all organisms.</a:t>
            </a:r>
          </a:p>
          <a:p>
            <a:r>
              <a:rPr lang="en-AU" sz="2400" dirty="0" smtClean="0"/>
              <a:t>No of horizontal transfer</a:t>
            </a:r>
          </a:p>
          <a:p>
            <a:r>
              <a:rPr lang="en-AU" sz="2400" dirty="0" smtClean="0"/>
              <a:t>Alignable sequence.</a:t>
            </a:r>
          </a:p>
          <a:p>
            <a:r>
              <a:rPr lang="en-AU" sz="2400" dirty="0" smtClean="0"/>
              <a:t>Sequence with highly conserved zones for big evolutionary distances (alignment) and some variable regions.</a:t>
            </a:r>
          </a:p>
          <a:p>
            <a:r>
              <a:rPr lang="en-AU" sz="2400" dirty="0" smtClean="0"/>
              <a:t>Enough information.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16S rRNA (18S rRNA)</a:t>
            </a:r>
          </a:p>
          <a:p>
            <a:r>
              <a:rPr lang="en-AU" sz="2400" dirty="0" smtClean="0"/>
              <a:t>23S rRNA</a:t>
            </a:r>
          </a:p>
          <a:p>
            <a:r>
              <a:rPr lang="en-AU" sz="2400" i="1" dirty="0" err="1" smtClean="0"/>
              <a:t>rpoN</a:t>
            </a:r>
            <a:endParaRPr lang="en-AU" sz="2400" i="1" dirty="0" smtClean="0"/>
          </a:p>
          <a:p>
            <a:r>
              <a:rPr lang="en-AU" sz="2400" i="1" dirty="0" err="1" smtClean="0"/>
              <a:t>recA</a:t>
            </a:r>
            <a:endParaRPr lang="en-AU" sz="2400" i="1" dirty="0" smtClean="0"/>
          </a:p>
          <a:p>
            <a:r>
              <a:rPr lang="en-AU" sz="2400" dirty="0" smtClean="0"/>
              <a:t>Internal transcribed spacer (ITS)</a:t>
            </a:r>
          </a:p>
          <a:p>
            <a:r>
              <a:rPr lang="en-AU" sz="2400" dirty="0" smtClean="0"/>
              <a:t>Mitochondrial DNA</a:t>
            </a:r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Clusters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Database (Seeds)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 smtClean="0"/>
              <a:t>Heuristics, may </a:t>
            </a:r>
            <a:r>
              <a:rPr lang="en-AU" sz="2400" dirty="0"/>
              <a:t>not </a:t>
            </a:r>
            <a:r>
              <a:rPr lang="en-AU" sz="2400" dirty="0" smtClean="0"/>
              <a:t>be optimal or consistent.</a:t>
            </a:r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smtClean="0"/>
              <a:t>UCLUST</a:t>
            </a:r>
          </a:p>
          <a:p>
            <a:r>
              <a:rPr lang="en-AU" sz="2400" dirty="0" err="1" smtClean="0"/>
              <a:t>Crunchclust</a:t>
            </a:r>
            <a:endParaRPr lang="en-AU" sz="2400" dirty="0" smtClean="0"/>
          </a:p>
          <a:p>
            <a:r>
              <a:rPr lang="en-AU" sz="2400" dirty="0" smtClean="0"/>
              <a:t>VCLUST</a:t>
            </a:r>
            <a:r>
              <a:rPr lang="en-AU" sz="2400" dirty="0"/>
              <a:t>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2244" y="5282313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68344" y="5282313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25236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Master alignment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Sequences are aligned against the master </a:t>
            </a:r>
            <a:r>
              <a:rPr lang="en-US" dirty="0" smtClean="0">
                <a:latin typeface="Helvetica Neue" panose="02000503000000020004" pitchFamily="2"/>
              </a:rPr>
              <a:t>alignment and assigned to </a:t>
            </a:r>
            <a:r>
              <a:rPr lang="en-US" dirty="0" smtClean="0">
                <a:latin typeface="Helvetica Neue" panose="02000503000000020004" pitchFamily="2"/>
              </a:rPr>
              <a:t>the reference OTU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58570" y="23457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601432" y="3775556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837882" y="4756076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42952" y="5302021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95082" y="4147859"/>
            <a:ext cx="3194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</a:t>
            </a:r>
            <a:r>
              <a:rPr lang="en-US" sz="1600" dirty="0" smtClean="0">
                <a:latin typeface="Helvetica Neue" panose="02000503000000020004" pitchFamily="2"/>
              </a:rPr>
              <a:t>or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</a:t>
            </a:r>
            <a:r>
              <a:rPr lang="en-US" sz="1600" dirty="0" smtClean="0">
                <a:latin typeface="Helvetica Neue" panose="02000503000000020004" pitchFamily="2"/>
              </a:rPr>
              <a:t>aligned </a:t>
            </a:r>
            <a:r>
              <a:rPr lang="en-US" sz="1600" dirty="0">
                <a:latin typeface="Helvetica Neue" panose="02000503000000020004" pitchFamily="2"/>
              </a:rPr>
              <a:t>to </a:t>
            </a:r>
            <a:r>
              <a:rPr lang="en-US" sz="1600" dirty="0" smtClean="0">
                <a:latin typeface="Helvetica Neue" panose="02000503000000020004" pitchFamily="2"/>
              </a:rPr>
              <a:t>each other </a:t>
            </a:r>
            <a:r>
              <a:rPr lang="en-US" sz="1600" dirty="0">
                <a:latin typeface="Helvetica Neue" panose="02000503000000020004" pitchFamily="2"/>
              </a:rPr>
              <a:t>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603143" y="5384305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 panose="02000503000000020004" pitchFamily="2"/>
              </a:rPr>
              <a:t>OTU counts are assigned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Useful when comparing sequences from different regions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Metanalysis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 smtClean="0"/>
              <a:t>Database dependent</a:t>
            </a:r>
          </a:p>
          <a:p>
            <a:r>
              <a:rPr lang="en-US" sz="2800" dirty="0" smtClean="0"/>
              <a:t>Implemented in QIIME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743200"/>
            <a:ext cx="7769238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is coming?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97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coming? - 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Pacific Bioscience</a:t>
            </a:r>
          </a:p>
          <a:p>
            <a:pPr lvl="1"/>
            <a:r>
              <a:rPr lang="en-AU" sz="2400" dirty="0" smtClean="0"/>
              <a:t>Very long reads (1000 -3000 bases)</a:t>
            </a:r>
          </a:p>
          <a:p>
            <a:pPr lvl="1"/>
            <a:r>
              <a:rPr lang="en-AU" sz="2400" dirty="0" smtClean="0"/>
              <a:t>Smaller output (30K reads)</a:t>
            </a:r>
          </a:p>
          <a:p>
            <a:pPr lvl="1"/>
            <a:r>
              <a:rPr lang="en-AU" sz="2400" dirty="0" smtClean="0"/>
              <a:t>High error rates</a:t>
            </a:r>
          </a:p>
          <a:p>
            <a:pPr lvl="1"/>
            <a:r>
              <a:rPr lang="en-AU" sz="2400" dirty="0" smtClean="0"/>
              <a:t>High equipment costs ($ 700K)</a:t>
            </a:r>
          </a:p>
          <a:p>
            <a:pPr lvl="1"/>
            <a:r>
              <a:rPr lang="en-AU" sz="2400" dirty="0" smtClean="0"/>
              <a:t>Can be optimize for complete gene</a:t>
            </a:r>
          </a:p>
          <a:p>
            <a:pPr lvl="1"/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Ion Torrent</a:t>
            </a:r>
          </a:p>
          <a:p>
            <a:pPr lvl="1"/>
            <a:r>
              <a:rPr lang="en-AU" sz="2400" dirty="0" smtClean="0"/>
              <a:t>Similar chemistry to 454</a:t>
            </a:r>
          </a:p>
          <a:p>
            <a:pPr lvl="1"/>
            <a:r>
              <a:rPr lang="en-AU" sz="2400" dirty="0" smtClean="0"/>
              <a:t>Low costs: equipment, processing</a:t>
            </a:r>
          </a:p>
          <a:p>
            <a:pPr lvl="1"/>
            <a:r>
              <a:rPr lang="en-AU" sz="2400" dirty="0" smtClean="0"/>
              <a:t>Not the best cost per base</a:t>
            </a:r>
          </a:p>
        </p:txBody>
      </p:sp>
    </p:spTree>
    <p:extLst>
      <p:ext uri="{BB962C8B-B14F-4D97-AF65-F5344CB8AC3E}">
        <p14:creationId xmlns:p14="http://schemas.microsoft.com/office/powerpoint/2010/main" val="21525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coming?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Better replication, more robust statistical analysis</a:t>
            </a:r>
          </a:p>
          <a:p>
            <a:r>
              <a:rPr lang="en-AU" sz="2400" dirty="0" smtClean="0"/>
              <a:t>More longitudinal, spatial analysis</a:t>
            </a:r>
          </a:p>
          <a:p>
            <a:r>
              <a:rPr lang="en-AU" sz="2400" dirty="0" smtClean="0"/>
              <a:t>More, more, more data (new challenges</a:t>
            </a:r>
            <a:r>
              <a:rPr lang="en-AU" sz="2400" dirty="0" smtClean="0"/>
              <a:t>).</a:t>
            </a:r>
            <a:endParaRPr lang="en-AU" sz="2400" dirty="0" smtClean="0"/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sz="2800" dirty="0" smtClean="0"/>
              <a:t>Wider market penetration</a:t>
            </a:r>
          </a:p>
          <a:p>
            <a:pPr lvl="1"/>
            <a:r>
              <a:rPr lang="en-AU" sz="2400" dirty="0" smtClean="0"/>
              <a:t>Role of microbiome in more diseases</a:t>
            </a:r>
          </a:p>
          <a:p>
            <a:pPr lvl="1"/>
            <a:r>
              <a:rPr lang="en-AU" sz="2400" dirty="0" smtClean="0"/>
              <a:t>Routine analysis for monitoring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95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743200"/>
            <a:ext cx="7769238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Now a quiz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2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the 16S rRNA gene a good phylogenetic?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Essential, homologous function</a:t>
            </a:r>
          </a:p>
          <a:p>
            <a:r>
              <a:rPr lang="en-AU" dirty="0"/>
              <a:t>No HGT</a:t>
            </a:r>
          </a:p>
          <a:p>
            <a:r>
              <a:rPr lang="en-US" dirty="0" smtClean="0"/>
              <a:t>Conserved and variable regions</a:t>
            </a:r>
          </a:p>
          <a:p>
            <a:r>
              <a:rPr lang="en-US" dirty="0" smtClean="0"/>
              <a:t>Long enough to provide enough information</a:t>
            </a:r>
          </a:p>
          <a:p>
            <a:r>
              <a:rPr lang="en-US" dirty="0" smtClean="0"/>
              <a:t>Good databases and analysis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a OTUs?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taxonomic unit.</a:t>
            </a:r>
          </a:p>
          <a:p>
            <a:r>
              <a:rPr lang="en-US" dirty="0" smtClean="0"/>
              <a:t>Proxy because it is hard to define  the species </a:t>
            </a:r>
            <a:r>
              <a:rPr lang="en-US" dirty="0"/>
              <a:t>(other taxa)</a:t>
            </a:r>
            <a:r>
              <a:rPr lang="en-US" dirty="0" smtClean="0"/>
              <a:t> concept in bacteria.</a:t>
            </a:r>
          </a:p>
          <a:p>
            <a:r>
              <a:rPr lang="en-US" dirty="0" smtClean="0"/>
              <a:t>Species usually defined at 97% 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 smtClean="0"/>
              <a:t>Cannone</a:t>
            </a:r>
            <a:r>
              <a:rPr lang="en-AU" sz="1600" dirty="0" smtClean="0"/>
              <a:t>, 2002</a:t>
            </a:r>
            <a:r>
              <a:rPr lang="en-AU" sz="1600" dirty="0" smtClean="0"/>
              <a:t>. BMC Bioinformatics. 3:2</a:t>
            </a:r>
            <a:endParaRPr lang="en-AU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838200"/>
            <a:ext cx="3419475" cy="4510088"/>
          </a:xfrm>
        </p:spPr>
        <p:txBody>
          <a:bodyPr>
            <a:noAutofit/>
          </a:bodyPr>
          <a:lstStyle/>
          <a:p>
            <a:r>
              <a:rPr lang="en-AU" sz="2400" dirty="0" smtClean="0"/>
              <a:t>Essential function</a:t>
            </a:r>
          </a:p>
          <a:p>
            <a:r>
              <a:rPr lang="en-AU" sz="2400" dirty="0" smtClean="0"/>
              <a:t>Highly conserved sequence (1°, 2°)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~ 1500 bases</a:t>
            </a:r>
          </a:p>
          <a:p>
            <a:endParaRPr lang="en-AU" sz="2400" dirty="0" smtClean="0"/>
          </a:p>
          <a:p>
            <a:r>
              <a:rPr lang="en-AU" sz="2400" dirty="0" smtClean="0"/>
              <a:t>Highly conserved (primers) and variable regions (information)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16S rRNA gene </a:t>
            </a:r>
            <a:r>
              <a:rPr lang="en-AU" sz="2400" dirty="0" smtClean="0"/>
              <a:t>is the preferred </a:t>
            </a:r>
            <a:r>
              <a:rPr lang="en-AU" sz="2400" dirty="0" smtClean="0"/>
              <a:t>phylogenetic </a:t>
            </a:r>
            <a:r>
              <a:rPr lang="en-AU" sz="2400" dirty="0" smtClean="0"/>
              <a:t>marker</a:t>
            </a:r>
          </a:p>
          <a:p>
            <a:r>
              <a:rPr lang="en-AU" sz="2400" dirty="0" smtClean="0"/>
              <a:t>OTUs are proxy for species</a:t>
            </a:r>
          </a:p>
          <a:p>
            <a:r>
              <a:rPr lang="en-AU" sz="2400" dirty="0" smtClean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6700" y="1676400"/>
            <a:ext cx="2514600" cy="2102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similar are my samples?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228601"/>
            <a:ext cx="2514600" cy="2102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Who is there?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abundant are the groups?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is the community structured?</a:t>
            </a:r>
          </a:p>
        </p:txBody>
      </p:sp>
      <p:sp>
        <p:nvSpPr>
          <p:cNvPr id="7" name="Oval 6"/>
          <p:cNvSpPr/>
          <p:nvPr/>
        </p:nvSpPr>
        <p:spPr>
          <a:xfrm>
            <a:off x="6096000" y="1996965"/>
            <a:ext cx="2514600" cy="21020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diverse is my community?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1524000" y="4572000"/>
            <a:ext cx="2514600" cy="2102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novel are my sequences?</a:t>
            </a:r>
          </a:p>
        </p:txBody>
      </p:sp>
      <p:sp>
        <p:nvSpPr>
          <p:cNvPr id="2" name="Oval 1"/>
          <p:cNvSpPr/>
          <p:nvPr/>
        </p:nvSpPr>
        <p:spPr>
          <a:xfrm>
            <a:off x="4457700" y="23306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α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2818086" y="2635469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β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4953000" y="4589929"/>
            <a:ext cx="2514600" cy="2102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does species </a:t>
            </a:r>
            <a:r>
              <a:rPr lang="en-AU" b="1" i="1" dirty="0" smtClean="0">
                <a:solidFill>
                  <a:schemeClr val="tx1"/>
                </a:solidFill>
              </a:rPr>
              <a:t>X</a:t>
            </a:r>
            <a:r>
              <a:rPr lang="en-AU" b="1" dirty="0" smtClean="0">
                <a:solidFill>
                  <a:schemeClr val="tx1"/>
                </a:solidFill>
              </a:rPr>
              <a:t> varies among my samples? </a:t>
            </a:r>
          </a:p>
        </p:txBody>
      </p:sp>
      <p:sp>
        <p:nvSpPr>
          <p:cNvPr id="16" name="Oval 15"/>
          <p:cNvSpPr/>
          <p:nvPr/>
        </p:nvSpPr>
        <p:spPr>
          <a:xfrm>
            <a:off x="5791200" y="3064648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α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8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rRNA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 smtClean="0"/>
              <a:t>Features:</a:t>
            </a:r>
          </a:p>
          <a:p>
            <a:r>
              <a:rPr lang="en-AU" sz="2400" dirty="0" smtClean="0"/>
              <a:t>Data is organized under a taxonomic structure</a:t>
            </a:r>
          </a:p>
          <a:p>
            <a:r>
              <a:rPr lang="en-AU" sz="2400" dirty="0" smtClean="0"/>
              <a:t>Sequences are aligned</a:t>
            </a:r>
          </a:p>
          <a:p>
            <a:r>
              <a:rPr lang="en-AU" sz="2400" dirty="0"/>
              <a:t>Curated </a:t>
            </a:r>
            <a:r>
              <a:rPr lang="en-AU" sz="2400" dirty="0" smtClean="0"/>
              <a:t>sequences</a:t>
            </a:r>
          </a:p>
          <a:p>
            <a:r>
              <a:rPr lang="en-AU" sz="2400" dirty="0" smtClean="0"/>
              <a:t>Some metadata</a:t>
            </a:r>
          </a:p>
          <a:p>
            <a:r>
              <a:rPr lang="en-AU" sz="2400" dirty="0" smtClean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4478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 smtClean="0"/>
              <a:t>Pipelines for processing and analysis of rRNA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 smtClean="0"/>
              <a:t>Features</a:t>
            </a:r>
          </a:p>
          <a:p>
            <a:r>
              <a:rPr lang="en-AU" sz="2400" dirty="0" smtClean="0"/>
              <a:t>Pipelines that incorporate tools from different sources.</a:t>
            </a:r>
          </a:p>
          <a:p>
            <a:r>
              <a:rPr lang="en-AU" sz="2400" dirty="0" smtClean="0"/>
              <a:t>Processing can be done in your own computer</a:t>
            </a:r>
          </a:p>
          <a:p>
            <a:r>
              <a:rPr lang="en-AU" sz="2400" dirty="0" smtClean="0"/>
              <a:t>Have problems of their own:</a:t>
            </a:r>
          </a:p>
          <a:p>
            <a:pPr lvl="2"/>
            <a:r>
              <a:rPr lang="en-AU" sz="1700" dirty="0" smtClean="0"/>
              <a:t>Dependencies</a:t>
            </a:r>
          </a:p>
          <a:p>
            <a:pPr lvl="2"/>
            <a:r>
              <a:rPr lang="en-AU" sz="1700" dirty="0" smtClean="0"/>
              <a:t>Compatibility</a:t>
            </a:r>
          </a:p>
          <a:p>
            <a:pPr lvl="2"/>
            <a:r>
              <a:rPr lang="en-AU" sz="1700" dirty="0" smtClean="0"/>
              <a:t>Versions</a:t>
            </a:r>
          </a:p>
          <a:p>
            <a:pPr lvl="2"/>
            <a:r>
              <a:rPr lang="en-AU" sz="1700" dirty="0" smtClean="0"/>
              <a:t>Defaults</a:t>
            </a:r>
            <a:endParaRPr lang="en-AU" sz="1700" dirty="0"/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217337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Clean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541" y="5540514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Diversity analysis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605020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786710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620008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681359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2241095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Raw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541" y="2262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9407" y="2343996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2155" y="4310343"/>
            <a:ext cx="12033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OTUs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3855" y="4698737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Taxonomic classification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85262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Phylogeny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5303785" y="1474624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605018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1278" y="595752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processing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9718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 smtClean="0">
                <a:latin typeface="Helvetica Neue" panose="02000503000000020004" pitchFamily="2"/>
              </a:rPr>
              <a:t>not scale well….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25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1450</TotalTime>
  <Words>1275</Words>
  <Application>Microsoft Office PowerPoint</Application>
  <PresentationFormat>On-screen Show (4:3)</PresentationFormat>
  <Paragraphs>467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Blues</vt:lpstr>
      <vt:lpstr>PowerPoint Presentation</vt:lpstr>
      <vt:lpstr>Pre-assessment</vt:lpstr>
      <vt:lpstr>Phylogenetic marker requirements</vt:lpstr>
      <vt:lpstr>PowerPoint Presentation</vt:lpstr>
      <vt:lpstr>PowerPoint Presentation</vt:lpstr>
      <vt:lpstr>Tools for rRNA analysis</vt:lpstr>
      <vt:lpstr>Pipelines for processing and analysis of rRNA</vt:lpstr>
      <vt:lpstr>PowerPoint Presentation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PowerPoint Presentation</vt:lpstr>
      <vt:lpstr>Operational taxonomic units (OTUs) analysis</vt:lpstr>
      <vt:lpstr>Alignment</vt:lpstr>
      <vt:lpstr>NAST aligner</vt:lpstr>
      <vt:lpstr> RDP Model aligner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Species x sites table (OTU x Samples)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PowerPoint Presentation</vt:lpstr>
      <vt:lpstr>What is coming? - Technologies</vt:lpstr>
      <vt:lpstr>What is the coming?</vt:lpstr>
      <vt:lpstr>PowerPoint Presentation</vt:lpstr>
      <vt:lpstr>Why is the 16S rRNA gene a good phylogenetic?</vt:lpstr>
      <vt:lpstr>What was a OTUs?</vt:lpstr>
      <vt:lpstr>Summary</vt:lpstr>
      <vt:lpstr>Questions?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85</cp:revision>
  <dcterms:created xsi:type="dcterms:W3CDTF">2016-02-06T01:42:16Z</dcterms:created>
  <dcterms:modified xsi:type="dcterms:W3CDTF">2016-02-11T22:42:15Z</dcterms:modified>
</cp:coreProperties>
</file>