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2" r:id="rId4"/>
    <p:sldId id="263" r:id="rId5"/>
    <p:sldId id="257" r:id="rId6"/>
    <p:sldId id="266" r:id="rId7"/>
    <p:sldId id="264" r:id="rId8"/>
    <p:sldId id="269" r:id="rId9"/>
    <p:sldId id="258" r:id="rId10"/>
    <p:sldId id="268" r:id="rId11"/>
    <p:sldId id="267" r:id="rId12"/>
    <p:sldId id="270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043F48-CF00-436B-A5A0-11BABEBF4B2E}">
          <p14:sldIdLst>
            <p14:sldId id="256"/>
            <p14:sldId id="265"/>
            <p14:sldId id="262"/>
            <p14:sldId id="263"/>
            <p14:sldId id="257"/>
            <p14:sldId id="266"/>
            <p14:sldId id="264"/>
            <p14:sldId id="269"/>
            <p14:sldId id="258"/>
            <p14:sldId id="268"/>
            <p14:sldId id="267"/>
            <p14:sldId id="27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32" y="-13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07246281714786"/>
          <c:y val="6.9211851704586436E-2"/>
          <c:w val="0.6767195975503062"/>
          <c:h val="0.65223901083374103"/>
        </c:manualLayout>
      </c:layout>
      <c:lineChart>
        <c:grouping val="standard"/>
        <c:varyColors val="0"/>
        <c:ser>
          <c:idx val="0"/>
          <c:order val="0"/>
          <c:tx>
            <c:strRef>
              <c:f>Hoja3!$B$3</c:f>
              <c:strCache>
                <c:ptCount val="1"/>
                <c:pt idx="0">
                  <c:v>DOTUR</c:v>
                </c:pt>
              </c:strCache>
            </c:strRef>
          </c:tx>
          <c:cat>
            <c:numRef>
              <c:f>Hoja3!$A$4:$A$14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Hoja3!$B$4:$B$14</c:f>
              <c:numCache>
                <c:formatCode>General</c:formatCode>
                <c:ptCount val="11"/>
                <c:pt idx="0">
                  <c:v>8</c:v>
                </c:pt>
                <c:pt idx="1">
                  <c:v>58</c:v>
                </c:pt>
                <c:pt idx="2">
                  <c:v>109</c:v>
                </c:pt>
                <c:pt idx="3">
                  <c:v>192</c:v>
                </c:pt>
                <c:pt idx="4">
                  <c:v>281</c:v>
                </c:pt>
                <c:pt idx="5">
                  <c:v>341</c:v>
                </c:pt>
                <c:pt idx="6">
                  <c:v>322</c:v>
                </c:pt>
                <c:pt idx="7">
                  <c:v>223</c:v>
                </c:pt>
                <c:pt idx="8">
                  <c:v>251</c:v>
                </c:pt>
                <c:pt idx="9">
                  <c:v>185</c:v>
                </c:pt>
                <c:pt idx="10">
                  <c:v>156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Hoja3!$C$3</c:f>
              <c:strCache>
                <c:ptCount val="1"/>
                <c:pt idx="0">
                  <c:v>SONS</c:v>
                </c:pt>
              </c:strCache>
            </c:strRef>
          </c:tx>
          <c:cat>
            <c:numRef>
              <c:f>Hoja3!$A$4:$A$14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Hoja3!$C$4:$C$14</c:f>
              <c:numCache>
                <c:formatCode>General</c:formatCode>
                <c:ptCount val="11"/>
                <c:pt idx="1">
                  <c:v>1</c:v>
                </c:pt>
                <c:pt idx="2">
                  <c:v>11</c:v>
                </c:pt>
                <c:pt idx="3">
                  <c:v>27</c:v>
                </c:pt>
                <c:pt idx="4">
                  <c:v>41</c:v>
                </c:pt>
                <c:pt idx="5">
                  <c:v>46</c:v>
                </c:pt>
                <c:pt idx="6">
                  <c:v>40</c:v>
                </c:pt>
                <c:pt idx="7">
                  <c:v>25</c:v>
                </c:pt>
                <c:pt idx="8">
                  <c:v>20</c:v>
                </c:pt>
                <c:pt idx="9">
                  <c:v>9</c:v>
                </c:pt>
                <c:pt idx="10">
                  <c:v>16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Hoja3!$D$3</c:f>
              <c:strCache>
                <c:ptCount val="1"/>
                <c:pt idx="0">
                  <c:v>MOTHUR</c:v>
                </c:pt>
              </c:strCache>
            </c:strRef>
          </c:tx>
          <c:cat>
            <c:numRef>
              <c:f>Hoja3!$A$4:$A$14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Hoja3!$D$4:$D$14</c:f>
              <c:numCache>
                <c:formatCode>General</c:formatCode>
                <c:ptCount val="11"/>
                <c:pt idx="5">
                  <c:v>93</c:v>
                </c:pt>
                <c:pt idx="6">
                  <c:v>321</c:v>
                </c:pt>
                <c:pt idx="7">
                  <c:v>647</c:v>
                </c:pt>
                <c:pt idx="8">
                  <c:v>836</c:v>
                </c:pt>
                <c:pt idx="9">
                  <c:v>1056</c:v>
                </c:pt>
                <c:pt idx="10">
                  <c:v>1372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053056"/>
        <c:axId val="99119104"/>
      </c:lineChart>
      <c:catAx>
        <c:axId val="89053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99119104"/>
        <c:crosses val="autoZero"/>
        <c:auto val="1"/>
        <c:lblAlgn val="ctr"/>
        <c:lblOffset val="100"/>
        <c:noMultiLvlLbl val="0"/>
      </c:catAx>
      <c:valAx>
        <c:axId val="9911910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Citations per year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90530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1633311461067367"/>
          <c:y val="9.2576893078775133E-2"/>
          <c:w val="0.27537123935381946"/>
          <c:h val="0.18546577831617203"/>
        </c:manualLayout>
      </c:layout>
      <c:overlay val="0"/>
      <c:spPr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c:spPr>
    </c:legend>
    <c:plotVisOnly val="1"/>
    <c:dispBlanksAs val="gap"/>
    <c:showDLblsOverMax val="0"/>
  </c:chart>
  <c:txPr>
    <a:bodyPr/>
    <a:lstStyle/>
    <a:p>
      <a:pPr>
        <a:defRPr sz="1600">
          <a:latin typeface="Helvetica Neue" panose="02000503000000020004" pitchFamily="2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 userDrawn="1"/>
        </p:nvSpPr>
        <p:spPr>
          <a:xfrm>
            <a:off x="17393" y="919390"/>
            <a:ext cx="9080336" cy="553394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-40492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9"/>
            <a:ext cx="3505200" cy="23128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295400"/>
            <a:ext cx="35814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bars,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panose="02000503000000020004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315200" cy="4537233"/>
          </a:xfrm>
        </p:spPr>
        <p:txBody>
          <a:bodyPr>
            <a:normAutofit/>
          </a:bodyPr>
          <a:lstStyle>
            <a:lvl1pPr>
              <a:defRPr sz="2500">
                <a:latin typeface="Helvetica Neue" panose="02000503000000020004" pitchFamily="2"/>
              </a:defRPr>
            </a:lvl1pPr>
            <a:lvl2pPr>
              <a:defRPr sz="2200">
                <a:latin typeface="Helvetica Neue" panose="02000503000000020004" pitchFamily="2"/>
              </a:defRPr>
            </a:lvl2pPr>
            <a:lvl3pPr>
              <a:defRPr sz="1800">
                <a:latin typeface="Helvetica Neue" panose="02000503000000020004" pitchFamily="2"/>
              </a:defRPr>
            </a:lvl3pPr>
            <a:lvl4pPr>
              <a:defRPr sz="1600">
                <a:latin typeface="Helvetica Neue" panose="02000503000000020004" pitchFamily="2"/>
              </a:defRPr>
            </a:lvl4pPr>
            <a:lvl5pPr>
              <a:defRPr sz="1600">
                <a:latin typeface="Helvetica Neue" panose="02000503000000020004" pitchFamily="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8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3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477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Hipotes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879" y="350436"/>
            <a:ext cx="7024744" cy="1143000"/>
          </a:xfrm>
        </p:spPr>
        <p:txBody>
          <a:bodyPr anchor="ctr">
            <a:normAutofit/>
          </a:bodyPr>
          <a:lstStyle>
            <a:lvl1pPr>
              <a:defRPr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752600"/>
            <a:ext cx="7054704" cy="4510617"/>
          </a:xfrm>
        </p:spPr>
        <p:txBody>
          <a:bodyPr>
            <a:normAutofit/>
          </a:bodyPr>
          <a:lstStyle>
            <a:lvl1pPr>
              <a:defRPr sz="2500">
                <a:latin typeface="Century Gothic" panose="020B0502020202020204" pitchFamily="34" charset="0"/>
              </a:defRPr>
            </a:lvl1pPr>
            <a:lvl2pPr>
              <a:defRPr sz="22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539727"/>
            <a:ext cx="9144000" cy="31827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424800" cy="6885363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805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61"/>
            <a:ext cx="73152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008"/>
            <a:ext cx="73152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77001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41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7837" y="2708920"/>
            <a:ext cx="7772400" cy="1470025"/>
          </a:xfrm>
        </p:spPr>
        <p:txBody>
          <a:bodyPr/>
          <a:lstStyle/>
          <a:p>
            <a:r>
              <a:rPr lang="en-AU" dirty="0" err="1" smtClean="0"/>
              <a:t>Mothur</a:t>
            </a:r>
            <a:r>
              <a:rPr lang="en-AU" dirty="0" smtClean="0"/>
              <a:t> </a:t>
            </a:r>
            <a:r>
              <a:rPr lang="en-AU" dirty="0" err="1" smtClean="0"/>
              <a:t>MiSeq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Processing</a:t>
            </a:r>
            <a:endParaRPr lang="en-AU" dirty="0"/>
          </a:p>
        </p:txBody>
      </p:sp>
      <p:pic>
        <p:nvPicPr>
          <p:cNvPr id="4" name="Picture 2" descr="mothur logo by Linda Wampa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7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"/>
          <a:stretch/>
        </p:blipFill>
        <p:spPr bwMode="auto">
          <a:xfrm>
            <a:off x="3468819" y="920439"/>
            <a:ext cx="5472187" cy="506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656" y="5959479"/>
            <a:ext cx="263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 approach</a:t>
            </a:r>
            <a:endParaRPr lang="en-US" dirty="0"/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917562" y="1295400"/>
            <a:ext cx="2214278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311045" indent="-311045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1pPr>
            <a:lvl2pPr marL="673930" indent="-259204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2pPr>
            <a:lvl3pPr marL="1036815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3pPr>
            <a:lvl4pPr marL="1451541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4pPr>
            <a:lvl5pPr marL="1866268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5pPr>
            <a:lvl6pPr marL="2280994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95720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10446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25172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 smtClean="0"/>
              <a:t>Allow for sequencing of multiple samples in one run.</a:t>
            </a:r>
          </a:p>
          <a:p>
            <a:pPr marL="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8077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Make.contigs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3528" y="3645024"/>
            <a:ext cx="2664296" cy="237626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45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lock Arc 5"/>
          <p:cNvSpPr/>
          <p:nvPr/>
        </p:nvSpPr>
        <p:spPr>
          <a:xfrm>
            <a:off x="1079612" y="2419845"/>
            <a:ext cx="1152128" cy="2803624"/>
          </a:xfrm>
          <a:prstGeom prst="blockArc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 rot="10800000">
            <a:off x="899590" y="3281597"/>
            <a:ext cx="432049" cy="54006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17780" y="2292337"/>
            <a:ext cx="2916324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6200000">
            <a:off x="5238073" y="1284221"/>
            <a:ext cx="432049" cy="19442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5400000">
            <a:off x="6245971" y="1617122"/>
            <a:ext cx="432049" cy="19442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5256075" y="2960949"/>
            <a:ext cx="432049" cy="19442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5400000">
            <a:off x="6210181" y="3098028"/>
            <a:ext cx="432049" cy="19442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1823545" y="3281598"/>
            <a:ext cx="432049" cy="54006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12574" y="5223469"/>
            <a:ext cx="291632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rved Left Arrow 17"/>
          <p:cNvSpPr/>
          <p:nvPr/>
        </p:nvSpPr>
        <p:spPr>
          <a:xfrm>
            <a:off x="7812360" y="2924944"/>
            <a:ext cx="432048" cy="720080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Left Arrow 18"/>
          <p:cNvSpPr/>
          <p:nvPr/>
        </p:nvSpPr>
        <p:spPr>
          <a:xfrm>
            <a:off x="7885225" y="4292043"/>
            <a:ext cx="432048" cy="720080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73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clustering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903757" y="3438582"/>
            <a:ext cx="1498768" cy="1636680"/>
            <a:chOff x="2590800" y="1600200"/>
            <a:chExt cx="1122680" cy="1052513"/>
          </a:xfrm>
        </p:grpSpPr>
        <p:sp>
          <p:nvSpPr>
            <p:cNvPr id="5" name="Oval 4"/>
            <p:cNvSpPr/>
            <p:nvPr/>
          </p:nvSpPr>
          <p:spPr>
            <a:xfrm>
              <a:off x="3238500" y="2247900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63520" y="1762125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195320" y="1762125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90800" y="1600200"/>
              <a:ext cx="1122680" cy="1052513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/>
          <p:cNvSpPr/>
          <p:nvPr/>
        </p:nvSpPr>
        <p:spPr>
          <a:xfrm>
            <a:off x="6214784" y="4166679"/>
            <a:ext cx="599507" cy="654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15687" y="2857336"/>
            <a:ext cx="599507" cy="654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14866" y="2857336"/>
            <a:ext cx="599507" cy="654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64624" y="1401415"/>
            <a:ext cx="4100484" cy="447779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15452" y="2093551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16262" y="2912394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29155" y="3567067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714373" y="2529999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714373" y="3312979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14537" y="4747926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716015" y="3239730"/>
            <a:ext cx="612893" cy="7324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415440" y="2457512"/>
            <a:ext cx="86533" cy="78221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346647" y="3314384"/>
            <a:ext cx="13457" cy="65326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483413" y="4494015"/>
            <a:ext cx="196190" cy="58429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483413" y="2848621"/>
            <a:ext cx="530713" cy="39110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428076" y="3314385"/>
            <a:ext cx="586050" cy="37599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0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4" presetClass="emph" presetSubtype="0" fill="hold" grpId="1" nodeType="withEffect">
                                  <p:stCondLst>
                                    <p:cond delay="43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4" presetClass="emph" presetSubtype="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4" presetClass="emph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Analysis of communities</a:t>
            </a:r>
            <a:endParaRPr lang="en-AU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Run the pipeline</a:t>
            </a:r>
          </a:p>
          <a:p>
            <a:r>
              <a:rPr lang="en-AU" sz="2400" dirty="0" smtClean="0"/>
              <a:t>Open .shared file in Excel</a:t>
            </a:r>
          </a:p>
          <a:p>
            <a:r>
              <a:rPr lang="en-AU" sz="2400" dirty="0" smtClean="0"/>
              <a:t>Open .design file in </a:t>
            </a:r>
            <a:r>
              <a:rPr lang="en-AU" sz="2400" dirty="0" smtClean="0"/>
              <a:t>Excel</a:t>
            </a:r>
            <a:endParaRPr lang="en-AU" sz="2400" dirty="0" smtClean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How many species were detected in total?</a:t>
            </a:r>
          </a:p>
          <a:p>
            <a:r>
              <a:rPr lang="en-AU" sz="2400" dirty="0" smtClean="0"/>
              <a:t>Which treatment has more species?</a:t>
            </a:r>
          </a:p>
          <a:p>
            <a:r>
              <a:rPr lang="en-AU" sz="2400" dirty="0" smtClean="0"/>
              <a:t>Which treatment has higher diversity?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7448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Pre-Assessment</a:t>
            </a:r>
            <a:endParaRPr lang="en-AU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Experience with </a:t>
            </a:r>
            <a:r>
              <a:rPr lang="en-AU" i="1" dirty="0" err="1" smtClean="0"/>
              <a:t>Mothur</a:t>
            </a:r>
            <a:r>
              <a:rPr lang="en-AU" dirty="0" smtClean="0"/>
              <a:t>? </a:t>
            </a:r>
            <a:r>
              <a:rPr lang="en-AU" i="1" dirty="0" err="1" smtClean="0"/>
              <a:t>Qiime</a:t>
            </a:r>
            <a:r>
              <a:rPr lang="en-AU" dirty="0" smtClean="0"/>
              <a:t>?</a:t>
            </a:r>
          </a:p>
          <a:p>
            <a:r>
              <a:rPr lang="en-AU" dirty="0" smtClean="0"/>
              <a:t>Experience with command line?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955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Objectives                  Requirements</a:t>
            </a:r>
            <a:endParaRPr lang="en-AU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>
          <a:xfrm>
            <a:off x="917562" y="1700808"/>
            <a:ext cx="3544710" cy="487680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Learn how to run </a:t>
            </a:r>
            <a:r>
              <a:rPr lang="en-AU" sz="2400" i="1" dirty="0" err="1" smtClean="0"/>
              <a:t>mothur</a:t>
            </a:r>
            <a:r>
              <a:rPr lang="en-AU" sz="2400" dirty="0" smtClean="0"/>
              <a:t> with </a:t>
            </a:r>
            <a:r>
              <a:rPr lang="en-AU" sz="2400" dirty="0" err="1" smtClean="0"/>
              <a:t>Miseq</a:t>
            </a:r>
            <a:r>
              <a:rPr lang="en-AU" sz="2400" dirty="0" smtClean="0"/>
              <a:t> data.</a:t>
            </a:r>
          </a:p>
          <a:p>
            <a:r>
              <a:rPr lang="en-AU" sz="2400" dirty="0" smtClean="0"/>
              <a:t>Understand rationale behind steps.</a:t>
            </a:r>
          </a:p>
          <a:p>
            <a:r>
              <a:rPr lang="en-AU" sz="2400" dirty="0" smtClean="0"/>
              <a:t> Used processed data for diversity analysis.</a:t>
            </a:r>
          </a:p>
          <a:p>
            <a:endParaRPr lang="en-AU" sz="2400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>
          <a:xfrm>
            <a:off x="4648200" y="1700808"/>
            <a:ext cx="3581400" cy="487680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A computer Mas/PC/Linux with </a:t>
            </a:r>
            <a:r>
              <a:rPr lang="en-AU" sz="2400" dirty="0" err="1" smtClean="0"/>
              <a:t>Mothur</a:t>
            </a:r>
            <a:r>
              <a:rPr lang="en-AU" sz="2400" dirty="0" smtClean="0"/>
              <a:t> installed</a:t>
            </a:r>
          </a:p>
          <a:p>
            <a:r>
              <a:rPr lang="en-AU" sz="2400" dirty="0" smtClean="0"/>
              <a:t>Protocol</a:t>
            </a:r>
          </a:p>
          <a:p>
            <a:r>
              <a:rPr lang="en-AU" sz="2400" dirty="0" smtClean="0"/>
              <a:t>Documents also </a:t>
            </a:r>
            <a:r>
              <a:rPr lang="en-AU" sz="2400" dirty="0" smtClean="0"/>
              <a:t>here</a:t>
            </a:r>
          </a:p>
          <a:p>
            <a:pPr marL="0" indent="0">
              <a:buNone/>
            </a:pPr>
            <a:r>
              <a:rPr lang="en-AU" sz="2400" dirty="0" smtClean="0"/>
              <a:t>https</a:t>
            </a:r>
            <a:r>
              <a:rPr lang="en-AU" sz="2400" dirty="0"/>
              <a:t>://</a:t>
            </a:r>
            <a:r>
              <a:rPr lang="en-AU" sz="2400" dirty="0" smtClean="0"/>
              <a:t>github.com/carden24/MIC506-Workshop</a:t>
            </a:r>
            <a:endParaRPr lang="en-AU" sz="2400" dirty="0" smtClean="0"/>
          </a:p>
          <a:p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340677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</a:t>
            </a:r>
            <a:r>
              <a:rPr lang="en-AU" i="1" dirty="0" err="1" smtClean="0"/>
              <a:t>Mothur</a:t>
            </a:r>
            <a:r>
              <a:rPr lang="en-AU" i="1" dirty="0" smtClean="0"/>
              <a:t> 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i="1" dirty="0" smtClean="0"/>
              <a:t>Patrick </a:t>
            </a:r>
            <a:r>
              <a:rPr lang="en-AU" sz="2000" i="1" dirty="0" err="1" smtClean="0"/>
              <a:t>Schloss</a:t>
            </a:r>
            <a:endParaRPr lang="en-AU" sz="2000" i="1" dirty="0" smtClean="0"/>
          </a:p>
          <a:p>
            <a:r>
              <a:rPr lang="en-AU" sz="2000" i="1" dirty="0" smtClean="0"/>
              <a:t>DOTUR</a:t>
            </a:r>
            <a:r>
              <a:rPr lang="en-AU" sz="2000" dirty="0" smtClean="0"/>
              <a:t>, 2005 (</a:t>
            </a:r>
            <a:r>
              <a:rPr lang="en-AU" sz="2000" b="1" dirty="0" smtClean="0">
                <a:solidFill>
                  <a:schemeClr val="accent2"/>
                </a:solidFill>
              </a:rPr>
              <a:t>D</a:t>
            </a:r>
            <a:r>
              <a:rPr lang="en-AU" sz="2000" dirty="0" smtClean="0"/>
              <a:t>istance-based </a:t>
            </a:r>
            <a:r>
              <a:rPr lang="en-AU" sz="2000" b="1" dirty="0" smtClean="0">
                <a:solidFill>
                  <a:schemeClr val="accent2"/>
                </a:solidFill>
              </a:rPr>
              <a:t>OTU</a:t>
            </a:r>
            <a:r>
              <a:rPr lang="en-AU" sz="2000" dirty="0" smtClean="0"/>
              <a:t> and </a:t>
            </a:r>
            <a:r>
              <a:rPr lang="en-AU" sz="2000" b="1" dirty="0" smtClean="0">
                <a:solidFill>
                  <a:schemeClr val="accent2"/>
                </a:solidFill>
              </a:rPr>
              <a:t>R</a:t>
            </a:r>
            <a:r>
              <a:rPr lang="en-AU" sz="2000" dirty="0" smtClean="0"/>
              <a:t>ichness)</a:t>
            </a:r>
          </a:p>
          <a:p>
            <a:r>
              <a:rPr lang="en-AU" sz="2000" i="1" dirty="0" smtClean="0"/>
              <a:t>SONS</a:t>
            </a:r>
            <a:r>
              <a:rPr lang="en-AU" sz="2000" dirty="0" smtClean="0"/>
              <a:t>, 2006 (</a:t>
            </a:r>
            <a:r>
              <a:rPr lang="en-AU" sz="2000" b="1" dirty="0" smtClean="0">
                <a:solidFill>
                  <a:schemeClr val="accent2"/>
                </a:solidFill>
              </a:rPr>
              <a:t>S</a:t>
            </a:r>
            <a:r>
              <a:rPr lang="en-AU" sz="2000" dirty="0" smtClean="0"/>
              <a:t>hared </a:t>
            </a:r>
            <a:r>
              <a:rPr lang="en-AU" sz="2000" b="1" dirty="0" smtClean="0">
                <a:solidFill>
                  <a:schemeClr val="accent2"/>
                </a:solidFill>
              </a:rPr>
              <a:t>O</a:t>
            </a:r>
            <a:r>
              <a:rPr lang="en-AU" sz="2000" dirty="0" smtClean="0"/>
              <a:t>TUs a</a:t>
            </a:r>
            <a:r>
              <a:rPr lang="en-AU" sz="2000" b="1" dirty="0" smtClean="0">
                <a:solidFill>
                  <a:schemeClr val="accent2"/>
                </a:solidFill>
              </a:rPr>
              <a:t>n</a:t>
            </a:r>
            <a:r>
              <a:rPr lang="en-AU" sz="2000" dirty="0" smtClean="0"/>
              <a:t>d </a:t>
            </a:r>
            <a:r>
              <a:rPr lang="en-AU" sz="2000" b="1" dirty="0" smtClean="0">
                <a:solidFill>
                  <a:schemeClr val="accent2"/>
                </a:solidFill>
              </a:rPr>
              <a:t>S</a:t>
            </a:r>
            <a:r>
              <a:rPr lang="en-AU" sz="2000" dirty="0" smtClean="0"/>
              <a:t>imilarity)</a:t>
            </a:r>
          </a:p>
          <a:p>
            <a:r>
              <a:rPr lang="en-AU" sz="2000" i="1" dirty="0" smtClean="0"/>
              <a:t>MOTHUR</a:t>
            </a:r>
            <a:r>
              <a:rPr lang="en-AU" sz="2000" dirty="0" smtClean="0"/>
              <a:t>, 2009</a:t>
            </a:r>
          </a:p>
          <a:p>
            <a:r>
              <a:rPr lang="en-AU" sz="2000" dirty="0" smtClean="0"/>
              <a:t>Available at www.mothur.org</a:t>
            </a:r>
            <a:endParaRPr lang="en-AU" sz="2000" dirty="0"/>
          </a:p>
        </p:txBody>
      </p:sp>
      <p:graphicFrame>
        <p:nvGraphicFramePr>
          <p:cNvPr id="7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6006674"/>
              </p:ext>
            </p:extLst>
          </p:nvPr>
        </p:nvGraphicFramePr>
        <p:xfrm>
          <a:off x="0" y="3284983"/>
          <a:ext cx="9144000" cy="3096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790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can I run </a:t>
            </a:r>
            <a:r>
              <a:rPr lang="en-AU" dirty="0" err="1" smtClean="0"/>
              <a:t>mothur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 smtClean="0"/>
              <a:t>Interactively</a:t>
            </a:r>
          </a:p>
          <a:p>
            <a:endParaRPr lang="en-AU" sz="2400" dirty="0" smtClean="0"/>
          </a:p>
          <a:p>
            <a:r>
              <a:rPr lang="en-AU" sz="2400" dirty="0" smtClean="0"/>
              <a:t>Move required files into </a:t>
            </a:r>
            <a:r>
              <a:rPr lang="en-AU" sz="2400" dirty="0" err="1" smtClean="0"/>
              <a:t>mothur</a:t>
            </a:r>
            <a:r>
              <a:rPr lang="en-AU" sz="2400" dirty="0" smtClean="0"/>
              <a:t> folder</a:t>
            </a:r>
          </a:p>
          <a:p>
            <a:r>
              <a:rPr lang="en-AU" sz="2400" dirty="0" smtClean="0"/>
              <a:t>Initialize </a:t>
            </a:r>
            <a:r>
              <a:rPr lang="en-AU" sz="2400" dirty="0" err="1" smtClean="0"/>
              <a:t>mothur</a:t>
            </a:r>
            <a:endParaRPr lang="en-AU" sz="2400" dirty="0" smtClean="0"/>
          </a:p>
          <a:p>
            <a:r>
              <a:rPr lang="en-AU" sz="2400" dirty="0" smtClean="0"/>
              <a:t>Type commands</a:t>
            </a:r>
            <a:endParaRPr lang="en-AU" sz="2400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b="1" dirty="0" smtClean="0"/>
              <a:t>Batch mode</a:t>
            </a:r>
          </a:p>
          <a:p>
            <a:endParaRPr lang="en-AU" sz="2400" dirty="0" smtClean="0"/>
          </a:p>
          <a:p>
            <a:r>
              <a:rPr lang="en-AU" sz="2400" dirty="0" smtClean="0"/>
              <a:t>Prepare plain text script with commands</a:t>
            </a:r>
          </a:p>
          <a:p>
            <a:r>
              <a:rPr lang="en-AU" sz="2400" dirty="0" smtClean="0"/>
              <a:t>Execute script with </a:t>
            </a:r>
          </a:p>
          <a:p>
            <a:r>
              <a:rPr lang="en-AU" sz="2400" dirty="0" err="1"/>
              <a:t>m</a:t>
            </a:r>
            <a:r>
              <a:rPr lang="en-AU" sz="2400" dirty="0" err="1" smtClean="0"/>
              <a:t>othur</a:t>
            </a:r>
            <a:r>
              <a:rPr lang="en-AU" sz="2400" dirty="0" smtClean="0"/>
              <a:t> &lt;</a:t>
            </a:r>
            <a:r>
              <a:rPr lang="en-AU" sz="2400" dirty="0" err="1" smtClean="0"/>
              <a:t>script.batch</a:t>
            </a:r>
            <a:r>
              <a:rPr lang="en-AU" sz="2400" dirty="0" smtClean="0"/>
              <a:t>&gt;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72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315200" cy="914400"/>
          </a:xfrm>
        </p:spPr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1287" y="800708"/>
            <a:ext cx="2232248" cy="1620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 panose="02000503000000020004" pitchFamily="2"/>
              </a:rPr>
              <a:t>Script</a:t>
            </a:r>
          </a:p>
          <a:p>
            <a:pPr algn="ctr"/>
            <a:r>
              <a:rPr lang="en-US" sz="2400" dirty="0" smtClean="0">
                <a:latin typeface="Helvetica Neue" panose="02000503000000020004" pitchFamily="2"/>
              </a:rPr>
              <a:t>(Instructions)</a:t>
            </a:r>
          </a:p>
          <a:p>
            <a:pPr algn="ctr"/>
            <a:r>
              <a:rPr lang="en-US" sz="2400" dirty="0" smtClean="0">
                <a:latin typeface="Helvetica Neue" panose="02000503000000020004" pitchFamily="2"/>
              </a:rPr>
              <a:t>&lt;.batch&gt;</a:t>
            </a:r>
            <a:endParaRPr lang="en-US" sz="2400" dirty="0">
              <a:latin typeface="Helvetica Neue" panose="02000503000000020004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8715" y="2564904"/>
            <a:ext cx="259228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 panose="02000503000000020004" pitchFamily="2"/>
              </a:rPr>
              <a:t>List of files</a:t>
            </a:r>
          </a:p>
          <a:p>
            <a:pPr algn="ctr"/>
            <a:r>
              <a:rPr lang="en-US" sz="2000" dirty="0" smtClean="0">
                <a:latin typeface="Helvetica Neue" panose="02000503000000020004" pitchFamily="2"/>
              </a:rPr>
              <a:t>&lt;.files&gt;</a:t>
            </a:r>
            <a:endParaRPr lang="en-US" sz="2000" dirty="0">
              <a:latin typeface="Helvetica Neue" panose="02000503000000020004" pitchFamily="2"/>
            </a:endParaRPr>
          </a:p>
        </p:txBody>
      </p:sp>
      <p:sp>
        <p:nvSpPr>
          <p:cNvPr id="9" name="Flowchart: Multidocument 8"/>
          <p:cNvSpPr/>
          <p:nvPr/>
        </p:nvSpPr>
        <p:spPr>
          <a:xfrm>
            <a:off x="3923928" y="334729"/>
            <a:ext cx="2592288" cy="20861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 panose="02000503000000020004" pitchFamily="2"/>
              </a:rPr>
              <a:t>Sequencing files </a:t>
            </a:r>
          </a:p>
          <a:p>
            <a:pPr algn="ctr"/>
            <a:r>
              <a:rPr lang="en-US" sz="2000" dirty="0" smtClean="0">
                <a:latin typeface="Helvetica Neue" panose="02000503000000020004" pitchFamily="2"/>
              </a:rPr>
              <a:t>(Pair of </a:t>
            </a:r>
            <a:r>
              <a:rPr lang="en-US" sz="2000" dirty="0" err="1" smtClean="0">
                <a:latin typeface="Helvetica Neue" panose="02000503000000020004" pitchFamily="2"/>
              </a:rPr>
              <a:t>fastq</a:t>
            </a:r>
            <a:r>
              <a:rPr lang="en-US" sz="2000" dirty="0" smtClean="0">
                <a:latin typeface="Helvetica Neue" panose="02000503000000020004" pitchFamily="2"/>
              </a:rPr>
              <a:t> files </a:t>
            </a:r>
          </a:p>
          <a:p>
            <a:pPr algn="ctr"/>
            <a:r>
              <a:rPr lang="en-US" sz="2000" dirty="0" smtClean="0">
                <a:latin typeface="Helvetica Neue" panose="02000503000000020004" pitchFamily="2"/>
              </a:rPr>
              <a:t>per sample) </a:t>
            </a:r>
            <a:endParaRPr lang="en-US" sz="2000" dirty="0">
              <a:latin typeface="Helvetica Neue" panose="02000503000000020004" pitchFamily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23928" y="3861048"/>
            <a:ext cx="2592288" cy="1008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 panose="02000503000000020004" pitchFamily="2"/>
              </a:rPr>
              <a:t>Master alignment</a:t>
            </a:r>
          </a:p>
          <a:p>
            <a:pPr algn="ctr"/>
            <a:r>
              <a:rPr lang="en-US" sz="2000" dirty="0" smtClean="0">
                <a:latin typeface="Helvetica Neue" panose="02000503000000020004" pitchFamily="2"/>
              </a:rPr>
              <a:t>&lt;.</a:t>
            </a:r>
            <a:r>
              <a:rPr lang="en-US" sz="2000" dirty="0" err="1" smtClean="0">
                <a:latin typeface="Helvetica Neue" panose="02000503000000020004" pitchFamily="2"/>
              </a:rPr>
              <a:t>fasta</a:t>
            </a:r>
            <a:r>
              <a:rPr lang="en-US" sz="2000" dirty="0" smtClean="0">
                <a:latin typeface="Helvetica Neue" panose="02000503000000020004" pitchFamily="2"/>
              </a:rPr>
              <a:t>&gt;</a:t>
            </a:r>
            <a:endParaRPr lang="en-US" sz="2000" dirty="0">
              <a:latin typeface="Helvetica Neue" panose="02000503000000020004" pitchFamily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08715" y="5157192"/>
            <a:ext cx="2592288" cy="1008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 panose="02000503000000020004" pitchFamily="2"/>
              </a:rPr>
              <a:t>Taxonomic scheme</a:t>
            </a:r>
          </a:p>
        </p:txBody>
      </p:sp>
    </p:spTree>
    <p:extLst>
      <p:ext uri="{BB962C8B-B14F-4D97-AF65-F5344CB8AC3E}">
        <p14:creationId xmlns:p14="http://schemas.microsoft.com/office/powerpoint/2010/main" val="149335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stability.files</a:t>
            </a:r>
            <a:endParaRPr lang="en-AU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66901"/>
              </p:ext>
            </p:extLst>
          </p:nvPr>
        </p:nvGraphicFramePr>
        <p:xfrm>
          <a:off x="1043608" y="1772816"/>
          <a:ext cx="6624736" cy="432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8191"/>
                <a:gridCol w="2678233"/>
                <a:gridCol w="2808312"/>
              </a:tblGrid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F3D0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F3D0_S188_L001_R1_001.fastq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F3D0_S188_L001_R2_001.fastq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F3D141_S207_L001_R1_001.fastq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F3D141_S207_L001_R2_001.fastq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F3D142_S208_L001_R1_001.fastq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F3D142_S208_L001_R2_001.fastq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F3D143_S209_L001_R1_001.fastq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F3D143_S209_L001_R2_001.fastq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F3D144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F3D144_S210_L001_R1_001.fastq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F3D144_S210_L001_R2_001.fastq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F3D145_S211_L001_R1_001.fastq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F3D145_S211_L001_R2_001.fastq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F3D146_S212_L001_R1_001.fastq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F3D146_S212_L001_R2_001.fastq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F3D147_S213_L001_R1_001.fastq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F3D147_S213_L001_R2_001.fastq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F3D148_S214_L001_R1_001.fastq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F3D148_S214_L001_R2_001.fastq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F3D149_S215_L001_R1_001.fastq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F3D149_S215_L001_R2_001.fastq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F3D150_S216_L001_R1_001.fastq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F3D150_S216_L001_R2_001.fastq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F3D1_S189_L001_R1_001.fastq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F3D1_S189_L001_R2_001.fastq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F3D2_S190_L001_R1_001.fastq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F3D2_S190_L001_R2_001.fastq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F3D3_S191_L001_R1_001.fastq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F3D3_S191_L001_R2_001.fastq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F3D5_S193_L001_R1_001.fastq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F3D5_S193_L001_R2_001.fastq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F3D6_S194_L001_R1_001.fastq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F3D6_S194_L001_R2_001.fastq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F3D7_S195_L001_R1_001.fastq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F3D7_S195_L001_R2_001.fastq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F3D8_S196_L001_R1_001.fastq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F3D8_S196_L001_R2_001.fastq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F3D9_S197_L001_R1_001.fastq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F3D9_S197_L001_R2_001.fastq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Mock_S280_L001_R1_001.fastq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Mock_S280_L001_R2_001.fastq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971600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Sample</a:t>
            </a:r>
            <a:endParaRPr lang="en-AU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2987824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Pair1</a:t>
            </a:r>
            <a:endParaRPr lang="en-AU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5652120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Pair2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93855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8654" y="597187"/>
            <a:ext cx="1256146" cy="1319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Clean Sequences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06307" y="912772"/>
            <a:ext cx="1143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 Neue" panose="02000503000000020004" pitchFamily="2"/>
              </a:rPr>
              <a:t>Aligned sequences</a:t>
            </a:r>
            <a:endParaRPr lang="en-US" sz="1400" dirty="0">
              <a:latin typeface="Helvetica Neue" panose="02000503000000020004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23194" y="2087510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Refined alignment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47145" y="4736164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Distance matrix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5809474"/>
            <a:ext cx="187960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" panose="02000503000000020004" pitchFamily="2"/>
              </a:rPr>
              <a:t>Sites by species table</a:t>
            </a:r>
            <a:endParaRPr lang="en-US" dirty="0">
              <a:latin typeface="Helvetica Neue" panose="02000503000000020004" pitchFamily="2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828800" y="978185"/>
            <a:ext cx="860834" cy="454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2566288" y="2453603"/>
            <a:ext cx="999658" cy="43663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84621" y="3315911"/>
            <a:ext cx="963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Greedy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clustering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9" name="Bent-Up Arrow 18"/>
          <p:cNvSpPr/>
          <p:nvPr/>
        </p:nvSpPr>
        <p:spPr>
          <a:xfrm rot="10800000" flipH="1">
            <a:off x="4446003" y="2039579"/>
            <a:ext cx="1116598" cy="3300627"/>
          </a:xfrm>
          <a:custGeom>
            <a:avLst/>
            <a:gdLst>
              <a:gd name="connsiteX0" fmla="*/ 0 w 1116598"/>
              <a:gd name="connsiteY0" fmla="*/ 3021478 h 3300627"/>
              <a:gd name="connsiteX1" fmla="*/ 697874 w 1116598"/>
              <a:gd name="connsiteY1" fmla="*/ 3021478 h 3300627"/>
              <a:gd name="connsiteX2" fmla="*/ 697874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697874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815861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598" h="3300627">
                <a:moveTo>
                  <a:pt x="0" y="3021478"/>
                </a:moveTo>
                <a:lnTo>
                  <a:pt x="756867" y="3021478"/>
                </a:lnTo>
                <a:cubicBezTo>
                  <a:pt x="756867" y="2107369"/>
                  <a:pt x="756868" y="1193259"/>
                  <a:pt x="756868" y="279150"/>
                </a:cubicBezTo>
                <a:lnTo>
                  <a:pt x="558299" y="279150"/>
                </a:lnTo>
                <a:lnTo>
                  <a:pt x="837449" y="0"/>
                </a:lnTo>
                <a:lnTo>
                  <a:pt x="1116598" y="279150"/>
                </a:lnTo>
                <a:lnTo>
                  <a:pt x="977023" y="279150"/>
                </a:lnTo>
                <a:lnTo>
                  <a:pt x="977023" y="3300627"/>
                </a:lnTo>
                <a:lnTo>
                  <a:pt x="0" y="3300627"/>
                </a:lnTo>
                <a:lnTo>
                  <a:pt x="0" y="3021478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294630" y="976209"/>
            <a:ext cx="889524" cy="456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01455" y="304800"/>
            <a:ext cx="1130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dirty="0" smtClean="0">
                <a:solidFill>
                  <a:prstClr val="black"/>
                </a:solidFill>
                <a:latin typeface="Helvetica Neue" panose="02000503000000020004" pitchFamily="2"/>
              </a:rPr>
              <a:t>Join pairs</a:t>
            </a:r>
          </a:p>
          <a:p>
            <a:pPr lvl="0" algn="ctr"/>
            <a:r>
              <a:rPr lang="en-US" sz="1600" dirty="0" smtClean="0">
                <a:solidFill>
                  <a:prstClr val="black"/>
                </a:solidFill>
                <a:latin typeface="Helvetica Neue" panose="02000503000000020004" pitchFamily="2"/>
              </a:rPr>
              <a:t>Filter </a:t>
            </a:r>
            <a:r>
              <a:rPr lang="en-US" sz="1600" dirty="0" err="1" smtClean="0">
                <a:solidFill>
                  <a:prstClr val="black"/>
                </a:solidFill>
                <a:latin typeface="Helvetica Neue" panose="02000503000000020004" pitchFamily="2"/>
              </a:rPr>
              <a:t>seqs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46121" y="366355"/>
            <a:ext cx="1186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Helvetica Neue" panose="02000503000000020004" pitchFamily="2"/>
              </a:rPr>
              <a:t>Dereplicate</a:t>
            </a:r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  <a:endParaRPr lang="en-US" sz="1400" dirty="0" smtClean="0">
              <a:solidFill>
                <a:prstClr val="black"/>
              </a:solidFill>
              <a:latin typeface="Helvetica Neue" panose="02000503000000020004" pitchFamily="2"/>
            </a:endParaRPr>
          </a:p>
          <a:p>
            <a:pPr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Align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58613" y="162577"/>
            <a:ext cx="196399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Remove badly aligned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Filter alignment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Helvetica Neue" panose="02000503000000020004" pitchFamily="2"/>
              </a:rPr>
              <a:t>Dereplicate</a:t>
            </a:r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Helvetica Neue" panose="02000503000000020004" pitchFamily="2"/>
              </a:rPr>
              <a:t>Precluster</a:t>
            </a:r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6338" y="820439"/>
            <a:ext cx="164928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" panose="02000503000000020004" pitchFamily="2"/>
              </a:rPr>
              <a:t>Raw Sequences</a:t>
            </a:r>
            <a:endParaRPr lang="en-US" sz="2000" dirty="0">
              <a:latin typeface="Helvetica Neue" panose="02000503000000020004" pitchFamily="2"/>
            </a:endParaRPr>
          </a:p>
        </p:txBody>
      </p:sp>
      <p:sp>
        <p:nvSpPr>
          <p:cNvPr id="28" name="Right Arrow 27"/>
          <p:cNvSpPr/>
          <p:nvPr/>
        </p:nvSpPr>
        <p:spPr>
          <a:xfrm rot="5400000">
            <a:off x="5708436" y="4653043"/>
            <a:ext cx="1732597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0" name="Bent-Up Arrow 29"/>
          <p:cNvSpPr/>
          <p:nvPr/>
        </p:nvSpPr>
        <p:spPr>
          <a:xfrm flipV="1">
            <a:off x="6735637" y="1290731"/>
            <a:ext cx="1071509" cy="796779"/>
          </a:xfrm>
          <a:prstGeom prst="bentUpArrow">
            <a:avLst>
              <a:gd name="adj1" fmla="val 25000"/>
              <a:gd name="adj2" fmla="val 256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70450" y="4021307"/>
            <a:ext cx="768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Create </a:t>
            </a: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matrix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258292" y="5404563"/>
            <a:ext cx="755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Cluster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04301" y="5950429"/>
            <a:ext cx="326242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Clustering result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63682" y="2621202"/>
            <a:ext cx="15813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Remove </a:t>
            </a: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Chimeras and contaminants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33227" y="3553271"/>
            <a:ext cx="219921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Final alignment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37" name="Right Arrow 36"/>
          <p:cNvSpPr/>
          <p:nvPr/>
        </p:nvSpPr>
        <p:spPr>
          <a:xfrm rot="5400000">
            <a:off x="7245239" y="2853918"/>
            <a:ext cx="695412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8" name="Right Arrow 37"/>
          <p:cNvSpPr/>
          <p:nvPr/>
        </p:nvSpPr>
        <p:spPr>
          <a:xfrm rot="5400000">
            <a:off x="7617231" y="5383669"/>
            <a:ext cx="394850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9" name="Right Arrow 38"/>
          <p:cNvSpPr/>
          <p:nvPr/>
        </p:nvSpPr>
        <p:spPr>
          <a:xfrm rot="10800000">
            <a:off x="3849868" y="5875940"/>
            <a:ext cx="889524" cy="456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09185" y="5480667"/>
            <a:ext cx="1162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Create table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54799" y="3269744"/>
            <a:ext cx="11430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Helvetica Neue" panose="02000503000000020004" pitchFamily="2"/>
              </a:rPr>
              <a:t>Phylotypes</a:t>
            </a:r>
            <a:endParaRPr lang="en-US" sz="1400" dirty="0">
              <a:latin typeface="Helvetica Neue" panose="02000503000000020004" pitchFamily="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60826" y="2610730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Classify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53695" y="4505833"/>
            <a:ext cx="755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Cluster</a:t>
            </a: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split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43" name="Right Arrow 42"/>
          <p:cNvSpPr/>
          <p:nvPr/>
        </p:nvSpPr>
        <p:spPr>
          <a:xfrm rot="5400000">
            <a:off x="7499407" y="4137682"/>
            <a:ext cx="625182" cy="431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48009" y="5361632"/>
            <a:ext cx="1478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Classify OTU</a:t>
            </a:r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s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9079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7" grpId="0"/>
      <p:bldP spid="19" grpId="0" animBg="1"/>
      <p:bldP spid="21" grpId="0" animBg="1"/>
      <p:bldP spid="22" grpId="0"/>
      <p:bldP spid="23" grpId="0"/>
      <p:bldP spid="24" grpId="0"/>
      <p:bldP spid="28" grpId="0" animBg="1"/>
      <p:bldP spid="30" grpId="0" animBg="1"/>
      <p:bldP spid="31" grpId="0"/>
      <p:bldP spid="32" grpId="0"/>
      <p:bldP spid="33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/>
      <p:bldP spid="34" grpId="0"/>
      <p:bldP spid="43" grpId="0" animBg="1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stability.batch</a:t>
            </a:r>
            <a:endParaRPr lang="en-AU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418005"/>
              </p:ext>
            </p:extLst>
          </p:nvPr>
        </p:nvGraphicFramePr>
        <p:xfrm>
          <a:off x="1187624" y="1052740"/>
          <a:ext cx="7327725" cy="4791822"/>
        </p:xfrm>
        <a:graphic>
          <a:graphicData uri="http://schemas.openxmlformats.org/drawingml/2006/table">
            <a:tbl>
              <a:tblPr/>
              <a:tblGrid>
                <a:gridCol w="360040"/>
                <a:gridCol w="194236"/>
                <a:gridCol w="6773449"/>
              </a:tblGrid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pcr.seqs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silva.bacteria.fasta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, start=11894, end=25319,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keepdots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system(mv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silva.bacteria.pcr.fasta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 silva.v4.fasta)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system(rename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silva.bacteria.pcr.fasta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 silva.v4.fasta)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make.contigs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(file=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stability.files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, processors=8)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screen.seqs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group=current,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maxambig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maxlength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=275)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unique.seqs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count.seqs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(name=current, group=current)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align.seqs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reference=silva.v4.fasta)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screen.seqs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start=1968, end=11550,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maxhomop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=8)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filter.seqs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vertical=T, trump=.)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unique.seqs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pre.cluster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diffs=2)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chimera.uchime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dereplicate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remove.seqs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accnos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343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classify.seqs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reference=trainset9_032012.pds.fasta, taxonomy=trainset9_032012.pds.tax, cutoff=80)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343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remove.lineage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taxonomy=current, taxon=Chloroplast-Mitochondria-unknown-Archaea-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Eukaryota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remove.groups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(count=current,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taxonomy=current, groups=Mock)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cluster.split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taxonomy=current,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splitmethod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=classify,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taxlevel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=4, cutoff=0.15)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make.shared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(list=current, count=current, label=0.03)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classify.otu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(list=current, count=current, taxonomy=current, label=0.03)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683568" y="6237312"/>
            <a:ext cx="223224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AU" dirty="0" smtClean="0"/>
              <a:t>Quality control step</a:t>
            </a:r>
            <a:endParaRPr lang="en-AU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203848" y="6217515"/>
            <a:ext cx="252028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 smtClean="0"/>
              <a:t>Reducing computational stress step</a:t>
            </a:r>
            <a:endParaRPr lang="en-AU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940152" y="6211669"/>
            <a:ext cx="252028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AU" dirty="0" err="1" smtClean="0"/>
              <a:t>Plattform</a:t>
            </a:r>
            <a:r>
              <a:rPr lang="en-AU" dirty="0" smtClean="0"/>
              <a:t>-specific step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499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s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blues</Template>
  <TotalTime>2109</TotalTime>
  <Words>456</Words>
  <Application>Microsoft Office PowerPoint</Application>
  <PresentationFormat>On-screen Show (4:3)</PresentationFormat>
  <Paragraphs>173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blues</vt:lpstr>
      <vt:lpstr>Mothur MiSeq Processing</vt:lpstr>
      <vt:lpstr>Pre-Assessment</vt:lpstr>
      <vt:lpstr>Objectives                  Requirements</vt:lpstr>
      <vt:lpstr>What is Mothur ?</vt:lpstr>
      <vt:lpstr>How can I run mothur?</vt:lpstr>
      <vt:lpstr>Pipeline</vt:lpstr>
      <vt:lpstr>stability.files</vt:lpstr>
      <vt:lpstr>PowerPoint Presentation</vt:lpstr>
      <vt:lpstr>stability.batch</vt:lpstr>
      <vt:lpstr>Multiplex approach</vt:lpstr>
      <vt:lpstr>Make.contigs()</vt:lpstr>
      <vt:lpstr>Pre clustering</vt:lpstr>
      <vt:lpstr>Analysis of communities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Mothur</dc:title>
  <dc:creator>FAMILIA</dc:creator>
  <cp:lastModifiedBy>Erick Cardenas</cp:lastModifiedBy>
  <cp:revision>39</cp:revision>
  <dcterms:created xsi:type="dcterms:W3CDTF">2016-02-04T23:31:52Z</dcterms:created>
  <dcterms:modified xsi:type="dcterms:W3CDTF">2016-02-12T00:17:56Z</dcterms:modified>
</cp:coreProperties>
</file>