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1" r:id="rId4"/>
    <p:sldId id="266" r:id="rId5"/>
    <p:sldId id="264" r:id="rId6"/>
    <p:sldId id="269" r:id="rId7"/>
    <p:sldId id="258" r:id="rId8"/>
    <p:sldId id="268" r:id="rId9"/>
    <p:sldId id="267" r:id="rId10"/>
    <p:sldId id="270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43F48-CF00-436B-A5A0-11BABEBF4B2E}">
          <p14:sldIdLst>
            <p14:sldId id="256"/>
            <p14:sldId id="262"/>
            <p14:sldId id="271"/>
            <p14:sldId id="266"/>
            <p14:sldId id="264"/>
            <p14:sldId id="269"/>
            <p14:sldId id="258"/>
            <p14:sldId id="268"/>
            <p14:sldId id="267"/>
            <p14:sldId id="27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48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0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7837" y="2708920"/>
            <a:ext cx="7772400" cy="1470025"/>
          </a:xfrm>
        </p:spPr>
        <p:txBody>
          <a:bodyPr/>
          <a:lstStyle/>
          <a:p>
            <a:r>
              <a:rPr lang="en-AU" dirty="0" err="1" smtClean="0"/>
              <a:t>Mothur</a:t>
            </a:r>
            <a:r>
              <a:rPr lang="en-AU" dirty="0" smtClean="0"/>
              <a:t> </a:t>
            </a:r>
            <a:r>
              <a:rPr lang="en-AU" dirty="0" err="1" smtClean="0"/>
              <a:t>MiSeq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Processing</a:t>
            </a:r>
            <a:endParaRPr lang="en-AU" dirty="0"/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pre-clustering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3757" y="3438582"/>
            <a:ext cx="1498768" cy="1636680"/>
            <a:chOff x="2590800" y="1600200"/>
            <a:chExt cx="1122680" cy="1052513"/>
          </a:xfrm>
        </p:grpSpPr>
        <p:sp>
          <p:nvSpPr>
            <p:cNvPr id="5" name="Oval 4"/>
            <p:cNvSpPr/>
            <p:nvPr/>
          </p:nvSpPr>
          <p:spPr>
            <a:xfrm>
              <a:off x="3238500" y="224790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635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953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600200"/>
              <a:ext cx="1122680" cy="10525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214784" y="4166679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15687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4866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64624" y="1401415"/>
            <a:ext cx="4100484" cy="44777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15452" y="2093551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16262" y="2912394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155" y="3567067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14373" y="252999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14373" y="331297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14537" y="4747926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716015" y="3239730"/>
            <a:ext cx="612893" cy="7324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15440" y="2457512"/>
            <a:ext cx="86533" cy="7822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46647" y="3314384"/>
            <a:ext cx="13457" cy="6532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83413" y="4494015"/>
            <a:ext cx="196190" cy="5842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83413" y="2848621"/>
            <a:ext cx="530713" cy="39110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428076" y="3314385"/>
            <a:ext cx="586050" cy="3759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 of communities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 smtClean="0"/>
              <a:t>Today’s task</a:t>
            </a:r>
          </a:p>
          <a:p>
            <a:endParaRPr lang="en-AU" sz="2400" dirty="0" smtClean="0"/>
          </a:p>
          <a:p>
            <a:r>
              <a:rPr lang="en-AU" sz="2400" dirty="0" smtClean="0"/>
              <a:t>Run the pipeline</a:t>
            </a:r>
          </a:p>
          <a:p>
            <a:r>
              <a:rPr lang="en-AU" sz="2400" dirty="0" smtClean="0"/>
              <a:t>Open .shared file in Excel</a:t>
            </a:r>
          </a:p>
          <a:p>
            <a:r>
              <a:rPr lang="en-AU" sz="2400" dirty="0" smtClean="0"/>
              <a:t>Open .design file in Excel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 smtClean="0"/>
              <a:t>Today’s questions</a:t>
            </a:r>
          </a:p>
          <a:p>
            <a:endParaRPr lang="en-AU" sz="2400" dirty="0" smtClean="0"/>
          </a:p>
          <a:p>
            <a:r>
              <a:rPr lang="en-AU" sz="2400" dirty="0" smtClean="0"/>
              <a:t>How many species were detected in total?</a:t>
            </a:r>
          </a:p>
          <a:p>
            <a:r>
              <a:rPr lang="en-AU" sz="2400" dirty="0" smtClean="0"/>
              <a:t>Which treatment has more species?</a:t>
            </a:r>
          </a:p>
          <a:p>
            <a:r>
              <a:rPr lang="en-AU" sz="2400" dirty="0" smtClean="0"/>
              <a:t>Which treatment has higher diversity?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44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                  Requirements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917562" y="1700808"/>
            <a:ext cx="354471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Learn how to run </a:t>
            </a:r>
            <a:r>
              <a:rPr lang="en-AU" sz="2400" i="1" dirty="0" err="1" smtClean="0"/>
              <a:t>mothur</a:t>
            </a:r>
            <a:r>
              <a:rPr lang="en-AU" sz="2400" dirty="0" smtClean="0"/>
              <a:t> with </a:t>
            </a:r>
            <a:r>
              <a:rPr lang="en-AU" sz="2400" dirty="0" err="1" smtClean="0"/>
              <a:t>Miseq</a:t>
            </a:r>
            <a:r>
              <a:rPr lang="en-AU" sz="2400" dirty="0" smtClean="0"/>
              <a:t> data.</a:t>
            </a:r>
          </a:p>
          <a:p>
            <a:r>
              <a:rPr lang="en-AU" sz="2400" dirty="0" smtClean="0"/>
              <a:t>Understand rationale behind steps.</a:t>
            </a:r>
          </a:p>
          <a:p>
            <a:r>
              <a:rPr lang="en-AU" sz="2400" dirty="0" smtClean="0"/>
              <a:t> Used processed data for diversity analysis.</a:t>
            </a:r>
          </a:p>
          <a:p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4648200" y="1700808"/>
            <a:ext cx="358140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 computer Mas/PC/Linux with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installed</a:t>
            </a:r>
          </a:p>
          <a:p>
            <a:r>
              <a:rPr lang="en-AU" sz="2400" dirty="0" smtClean="0"/>
              <a:t>Protocol</a:t>
            </a:r>
          </a:p>
          <a:p>
            <a:r>
              <a:rPr lang="en-AU" sz="2400" dirty="0" smtClean="0"/>
              <a:t>Documents also here</a:t>
            </a:r>
          </a:p>
          <a:p>
            <a:pPr marL="0" indent="0">
              <a:buNone/>
            </a:pPr>
            <a:r>
              <a:rPr lang="en-AU" sz="2400" dirty="0" smtClean="0"/>
              <a:t>https</a:t>
            </a:r>
            <a:r>
              <a:rPr lang="en-AU" sz="2400" dirty="0"/>
              <a:t>://</a:t>
            </a:r>
            <a:r>
              <a:rPr lang="en-AU" sz="2400" dirty="0" smtClean="0"/>
              <a:t>github.com/carden24/MIC506-Workshop</a:t>
            </a:r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can I run </a:t>
            </a:r>
            <a:r>
              <a:rPr lang="en-AU" dirty="0" err="1" smtClean="0"/>
              <a:t>mothur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 smtClean="0"/>
              <a:t>1. Interactively</a:t>
            </a:r>
          </a:p>
          <a:p>
            <a:endParaRPr lang="en-AU" sz="2400" dirty="0" smtClean="0"/>
          </a:p>
          <a:p>
            <a:r>
              <a:rPr lang="en-AU" sz="2400" dirty="0" smtClean="0"/>
              <a:t>Move required files into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folder</a:t>
            </a:r>
          </a:p>
          <a:p>
            <a:r>
              <a:rPr lang="en-AU" sz="2400" dirty="0" smtClean="0"/>
              <a:t>Initialize </a:t>
            </a:r>
            <a:r>
              <a:rPr lang="en-AU" sz="2400" dirty="0" err="1" smtClean="0"/>
              <a:t>mothur</a:t>
            </a:r>
            <a:endParaRPr lang="en-AU" sz="2400" dirty="0" smtClean="0"/>
          </a:p>
          <a:p>
            <a:r>
              <a:rPr lang="en-AU" sz="2400" dirty="0" smtClean="0"/>
              <a:t>Type commands</a:t>
            </a:r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 smtClean="0"/>
              <a:t>2. Batch mode</a:t>
            </a:r>
          </a:p>
          <a:p>
            <a:endParaRPr lang="en-AU" sz="2400" dirty="0" smtClean="0"/>
          </a:p>
          <a:p>
            <a:r>
              <a:rPr lang="en-AU" sz="2400" dirty="0" smtClean="0"/>
              <a:t>Prepare plain text script with commands</a:t>
            </a:r>
          </a:p>
          <a:p>
            <a:r>
              <a:rPr lang="en-AU" sz="2400" dirty="0" smtClean="0"/>
              <a:t>Execute script with </a:t>
            </a:r>
          </a:p>
          <a:p>
            <a:r>
              <a:rPr lang="en-AU" sz="2400" dirty="0" err="1"/>
              <a:t>m</a:t>
            </a:r>
            <a:r>
              <a:rPr lang="en-AU" sz="2400" dirty="0" err="1" smtClean="0"/>
              <a:t>othur</a:t>
            </a:r>
            <a:r>
              <a:rPr lang="en-AU" sz="2400" dirty="0" smtClean="0"/>
              <a:t> &lt;</a:t>
            </a:r>
            <a:r>
              <a:rPr lang="en-AU" sz="2400" dirty="0" err="1" smtClean="0"/>
              <a:t>script.batch</a:t>
            </a:r>
            <a:r>
              <a:rPr lang="en-AU" sz="2400" dirty="0" smtClean="0"/>
              <a:t>&gt;</a:t>
            </a:r>
          </a:p>
          <a:p>
            <a:endParaRPr lang="en-AU" sz="2400" dirty="0"/>
          </a:p>
          <a:p>
            <a:endParaRPr lang="en-AU" sz="2400" dirty="0" smtClean="0"/>
          </a:p>
          <a:p>
            <a:pPr marL="0" indent="0">
              <a:buNone/>
            </a:pPr>
            <a:r>
              <a:rPr lang="en-AU" sz="2800" b="1" dirty="0" smtClean="0"/>
              <a:t>3. GUI</a:t>
            </a:r>
            <a:endParaRPr lang="en-AU" sz="2800" b="1" dirty="0"/>
          </a:p>
          <a:p>
            <a:endParaRPr lang="en-AU" sz="24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0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&lt;.batch&gt;</a:t>
            </a:r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&lt;.files&gt;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259228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(Pair of </a:t>
            </a:r>
            <a:r>
              <a:rPr lang="en-US" sz="2000" dirty="0" err="1" smtClean="0">
                <a:latin typeface="Helvetica Neue" panose="02000503000000020004" pitchFamily="2"/>
              </a:rPr>
              <a:t>fastq</a:t>
            </a:r>
            <a:r>
              <a:rPr lang="en-US" sz="2000" dirty="0" smtClean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per sample) 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259228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</a:t>
            </a:r>
            <a:r>
              <a:rPr lang="en-US" sz="2000" dirty="0" err="1" smtClean="0">
                <a:latin typeface="Helvetica Neue" panose="02000503000000020004" pitchFamily="2"/>
              </a:rPr>
              <a:t>fasta</a:t>
            </a:r>
            <a:r>
              <a:rPr lang="en-US" sz="2000" dirty="0" smtClean="0">
                <a:latin typeface="Helvetica Neue" panose="02000503000000020004" pitchFamily="2"/>
              </a:rPr>
              <a:t>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259228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14933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6901"/>
              </p:ext>
            </p:extLst>
          </p:nvPr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/>
                <a:gridCol w="2678233"/>
                <a:gridCol w="2808312"/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Sample</a:t>
            </a:r>
            <a:endParaRPr lang="en-AU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Pair1</a:t>
            </a:r>
            <a:endParaRPr lang="en-AU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385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Clean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 panose="02000503000000020004" pitchFamily="2"/>
              </a:rPr>
              <a:t>Aligned sequences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Refined alignment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 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panose="02000503000000020004" pitchFamily="2"/>
              </a:rPr>
              <a:t>Sites by species table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Raw Sequences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result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Final alignment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59163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Classify OTUs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907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49280"/>
            <a:ext cx="9144000" cy="914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 of </a:t>
            </a:r>
            <a:r>
              <a:rPr lang="en-AU" i="1" dirty="0" err="1" smtClean="0"/>
              <a:t>stability.batch</a:t>
            </a:r>
            <a:endParaRPr lang="en-AU" i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18005"/>
              </p:ext>
            </p:extLst>
          </p:nvPr>
        </p:nvGraphicFramePr>
        <p:xfrm>
          <a:off x="1187624" y="1052740"/>
          <a:ext cx="7327725" cy="4791822"/>
        </p:xfrm>
        <a:graphic>
          <a:graphicData uri="http://schemas.openxmlformats.org/drawingml/2006/table">
            <a:tbl>
              <a:tblPr/>
              <a:tblGrid>
                <a:gridCol w="360040"/>
                <a:gridCol w="194236"/>
                <a:gridCol w="6773449"/>
              </a:tblGrid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pcr.seqs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start=11894, end=25319,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keepdots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system(mv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system(rename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make.contigs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(file=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stability.files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processors=8)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group=current,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maxambig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maxlength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=275)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count.seqs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(name=current, group=current)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align.seqs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reference=silva.v4.fasta)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start=1968, end=11550,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maxhomop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filter.seqs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vertical=T, trump=.)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pre.cluster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diffs=2)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chimera.uchime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dereplicate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accnos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reference=trainset9_032012.pds.fasta, taxonomy=trainset9_032012.pds.tax, cutoff=80)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remove.lineage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taxon=Chloroplast-Mitochondria-unknown-Archaea-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Eukaryota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remove.groups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taxonomy=current, groups=Mock)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cluster.split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splitmethod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=classify,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taxlevel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=4, cutoff=0.15)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make.shared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classify.otu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taxonomy=current,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83568" y="6237312"/>
            <a:ext cx="223224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Quality control step</a:t>
            </a:r>
            <a:endParaRPr lang="en-AU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203848" y="6217515"/>
            <a:ext cx="252028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Reducing computational stress step</a:t>
            </a:r>
            <a:endParaRPr lang="en-AU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940152" y="6211669"/>
            <a:ext cx="252028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Platform-specific </a:t>
            </a:r>
            <a:r>
              <a:rPr lang="en-AU" dirty="0" smtClean="0"/>
              <a:t>step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9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/>
          <a:stretch/>
        </p:blipFill>
        <p:spPr bwMode="auto">
          <a:xfrm>
            <a:off x="3468819" y="920439"/>
            <a:ext cx="5472187" cy="506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56" y="5959479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 approach</a:t>
            </a:r>
            <a:endParaRPr lang="en-US" dirty="0"/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917562" y="1295400"/>
            <a:ext cx="2214278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 smtClean="0"/>
              <a:t>Allow for sequencing of multiple samples in one run.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07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Make.contigs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3528" y="3645024"/>
            <a:ext cx="2664296" cy="237626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45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ock Arc 5"/>
          <p:cNvSpPr/>
          <p:nvPr/>
        </p:nvSpPr>
        <p:spPr>
          <a:xfrm>
            <a:off x="1079612" y="2419845"/>
            <a:ext cx="1152128" cy="2803624"/>
          </a:xfrm>
          <a:prstGeom prst="blockArc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899590" y="3281597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7780" y="2292337"/>
            <a:ext cx="291632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238073" y="1284221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245971" y="1617122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5256075" y="2960949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6210181" y="3098028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823545" y="3281598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12574" y="5223469"/>
            <a:ext cx="29163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7812360" y="2924944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7885225" y="4292043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</Template>
  <TotalTime>4230</TotalTime>
  <Words>425</Words>
  <Application>Microsoft Office PowerPoint</Application>
  <PresentationFormat>On-screen Show (4:3)</PresentationFormat>
  <Paragraphs>167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blues</vt:lpstr>
      <vt:lpstr>Mothur MiSeq Processing</vt:lpstr>
      <vt:lpstr>Objectives                  Requirements</vt:lpstr>
      <vt:lpstr>How can I run mothur?</vt:lpstr>
      <vt:lpstr>Pipeline</vt:lpstr>
      <vt:lpstr>stability.files</vt:lpstr>
      <vt:lpstr>PowerPoint Presentation</vt:lpstr>
      <vt:lpstr>Contents of stability.batch</vt:lpstr>
      <vt:lpstr>Multiplex approach</vt:lpstr>
      <vt:lpstr>Make.contigs()</vt:lpstr>
      <vt:lpstr>What is pre-clustering</vt:lpstr>
      <vt:lpstr>Analysis of communities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Mothur</dc:title>
  <dc:creator>FAMILIA</dc:creator>
  <cp:lastModifiedBy>Erick Cardenas</cp:lastModifiedBy>
  <cp:revision>44</cp:revision>
  <dcterms:created xsi:type="dcterms:W3CDTF">2016-02-04T23:31:52Z</dcterms:created>
  <dcterms:modified xsi:type="dcterms:W3CDTF">2016-03-14T06:56:43Z</dcterms:modified>
</cp:coreProperties>
</file>