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7"/>
  </p:notesMasterIdLst>
  <p:handoutMasterIdLst>
    <p:handoutMasterId r:id="rId28"/>
  </p:handoutMasterIdLst>
  <p:sldIdLst>
    <p:sldId id="349" r:id="rId2"/>
    <p:sldId id="347" r:id="rId3"/>
    <p:sldId id="258" r:id="rId4"/>
    <p:sldId id="301" r:id="rId5"/>
    <p:sldId id="260" r:id="rId6"/>
    <p:sldId id="261" r:id="rId7"/>
    <p:sldId id="263" r:id="rId8"/>
    <p:sldId id="321" r:id="rId9"/>
    <p:sldId id="264" r:id="rId10"/>
    <p:sldId id="265" r:id="rId11"/>
    <p:sldId id="266" r:id="rId12"/>
    <p:sldId id="267" r:id="rId13"/>
    <p:sldId id="270" r:id="rId14"/>
    <p:sldId id="311" r:id="rId15"/>
    <p:sldId id="313" r:id="rId16"/>
    <p:sldId id="272" r:id="rId17"/>
    <p:sldId id="280" r:id="rId18"/>
    <p:sldId id="352" r:id="rId19"/>
    <p:sldId id="325" r:id="rId20"/>
    <p:sldId id="326" r:id="rId21"/>
    <p:sldId id="343" r:id="rId22"/>
    <p:sldId id="345" r:id="rId23"/>
    <p:sldId id="351" r:id="rId24"/>
    <p:sldId id="328" r:id="rId25"/>
    <p:sldId id="34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C4401E-C287-41FA-8F6D-20CE8DD051A5}">
          <p14:sldIdLst>
            <p14:sldId id="349"/>
            <p14:sldId id="347"/>
            <p14:sldId id="258"/>
            <p14:sldId id="301"/>
            <p14:sldId id="260"/>
            <p14:sldId id="261"/>
            <p14:sldId id="263"/>
            <p14:sldId id="321"/>
            <p14:sldId id="264"/>
            <p14:sldId id="265"/>
            <p14:sldId id="266"/>
            <p14:sldId id="267"/>
            <p14:sldId id="270"/>
            <p14:sldId id="311"/>
            <p14:sldId id="313"/>
            <p14:sldId id="272"/>
            <p14:sldId id="280"/>
            <p14:sldId id="352"/>
            <p14:sldId id="325"/>
            <p14:sldId id="326"/>
            <p14:sldId id="343"/>
            <p14:sldId id="345"/>
            <p14:sldId id="351"/>
            <p14:sldId id="328"/>
            <p14:sldId id="34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77480" autoAdjust="0"/>
  </p:normalViewPr>
  <p:slideViewPr>
    <p:cSldViewPr>
      <p:cViewPr varScale="1">
        <p:scale>
          <a:sx n="50" d="100"/>
          <a:sy n="50" d="100"/>
        </p:scale>
        <p:origin x="-18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4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C4F4-1E3A-498B-A8C9-29BB2C929AAF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4AC15-9B12-4970-8DC6-8A4C24BBA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59D70-3864-4918-B2A2-6F34105FEA9D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7B5D-DE3C-4DAA-9889-DC86A7DAC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</a:t>
            </a:r>
            <a:r>
              <a:rPr lang="en-US" baseline="0" dirty="0" smtClean="0"/>
              <a:t> approaches do not scale well.</a:t>
            </a:r>
          </a:p>
          <a:p>
            <a:r>
              <a:rPr lang="en-US" baseline="0" dirty="0" smtClean="0"/>
              <a:t>New approaches were developed in order to work with massive data. </a:t>
            </a:r>
            <a:r>
              <a:rPr lang="en-US" baseline="0" smtClean="0"/>
              <a:t>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8F64-460D-421A-874D-A13882E84A7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7B5D-DE3C-4DAA-9889-DC86A7DACF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2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Introduccion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769946"/>
            <a:ext cx="424800" cy="1769945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</a:t>
            </a:r>
            <a:r>
              <a:rPr lang="en-US" dirty="0" err="1" smtClean="0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539891"/>
            <a:ext cx="424800" cy="2032054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Procesamiento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5501531"/>
            <a:ext cx="424800" cy="1383832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OTUs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1" r:id="rId3"/>
    <p:sldLayoutId id="2147483675" r:id="rId4"/>
    <p:sldLayoutId id="2147483674" r:id="rId5"/>
    <p:sldLayoutId id="2147483673" r:id="rId6"/>
    <p:sldLayoutId id="2147483676" r:id="rId7"/>
  </p:sldLayoutIdLst>
  <p:timing>
    <p:tnLst>
      <p:par>
        <p:cTn id="1" dur="indefinite" restart="never" nodeType="tmRoot"/>
      </p:par>
    </p:tnLst>
  </p:timing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na.ucsc.edu/rnacenter/images/figs/ecoli_16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4729842" cy="60198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5943600" y="228600"/>
            <a:ext cx="2971800" cy="28194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343400"/>
            <a:ext cx="2438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7400" y="5257800"/>
            <a:ext cx="2971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49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Microbial community analysis by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16S rRNA gene sequencing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73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K-Nearest neighbours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659286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(8-mers)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8169" y="4707914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255842" y="57234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1524000"/>
            <a:ext cx="7371460" cy="2730245"/>
            <a:chOff x="1347740" y="1908200"/>
            <a:chExt cx="7371460" cy="2730245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737727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965407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/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2008601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Seq1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Seq2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Seq3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Seq4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Seq5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Seq5</a:t>
                </a:r>
                <a:endParaRPr lang="en-US" dirty="0"/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088160" y="1908200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4088160" y="2075727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4088160" y="2245395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4019040" y="388362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4019040" y="4266970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4019040" y="4436639"/>
              <a:ext cx="552960" cy="167525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263200" y="2184709"/>
              <a:ext cx="138240" cy="13825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77920" y="4051145"/>
              <a:ext cx="138240" cy="1382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4172674" y="5799634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6553201" y="3854296"/>
            <a:ext cx="213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1600" i="1" dirty="0" smtClean="0">
                <a:latin typeface="Helvetica Neue" panose="02000503000000020004" pitchFamily="2"/>
              </a:rPr>
              <a:t>k</a:t>
            </a:r>
            <a:r>
              <a:rPr lang="en-AU" sz="1600" dirty="0" smtClean="0">
                <a:latin typeface="Helvetica Neue" panose="02000503000000020004" pitchFamily="2"/>
              </a:rPr>
              <a:t> related sequences  vote for taxonomic assignment.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600" dirty="0" smtClean="0">
                <a:latin typeface="Helvetica Neue" panose="02000503000000020004" pitchFamily="2"/>
              </a:rPr>
              <a:t>Consensus taxonomy is assigned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444881" y="4484131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14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Classifier</a:t>
            </a:r>
            <a:r>
              <a:rPr lang="en-AU" baseline="30000" dirty="0" smtClean="0"/>
              <a:t>1</a:t>
            </a:r>
            <a:endParaRPr lang="en-AU" baseline="30000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1600200"/>
            <a:ext cx="7371460" cy="2629844"/>
            <a:chOff x="1347740" y="1826803"/>
            <a:chExt cx="7371460" cy="2629844"/>
          </a:xfrm>
        </p:grpSpPr>
        <p:sp>
          <p:nvSpPr>
            <p:cNvPr id="4" name="TextBox 3"/>
            <p:cNvSpPr txBox="1"/>
            <p:nvPr/>
          </p:nvSpPr>
          <p:spPr>
            <a:xfrm>
              <a:off x="1347740" y="2842660"/>
              <a:ext cx="1866240" cy="5863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Query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69120" y="2842660"/>
              <a:ext cx="2350080" cy="5863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82945" tIns="41473" rIns="82945" bIns="41473" rtlCol="0">
              <a:spAutoFit/>
            </a:bodyPr>
            <a:lstStyle/>
            <a:p>
              <a:pPr algn="ctr"/>
              <a:r>
                <a:rPr lang="en-US" sz="3300" dirty="0">
                  <a:latin typeface="Helvetica Neue" panose="02000503000000020004" pitchFamily="2"/>
                </a:rPr>
                <a:t>Database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 flipH="1">
              <a:off x="4641120" y="1826803"/>
              <a:ext cx="1382400" cy="2629844"/>
              <a:chOff x="7173912" y="1985510"/>
              <a:chExt cx="1828800" cy="2898915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7173912" y="2476181"/>
                <a:ext cx="0" cy="18288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554912" y="224894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554912" y="3186968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554912" y="4044929"/>
                <a:ext cx="0" cy="5334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7173912" y="2499992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7173912" y="34536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7173912" y="4304981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7554912" y="404492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554912" y="457714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7554912" y="31869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7554912" y="3719187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533179" y="2248949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7533179" y="2781168"/>
                <a:ext cx="381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7935912" y="1985510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Seq1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935912" y="252716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Seq2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35912" y="2994046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Seq3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935912" y="3535702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Seq4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99015" y="3935649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Seq5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899015" y="4477305"/>
                <a:ext cx="1066800" cy="40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Helvetica Neue" panose="02000503000000020004" pitchFamily="2"/>
                  </a:rPr>
                  <a:t>Seq5</a:t>
                </a:r>
                <a:endParaRPr lang="en-US" dirty="0">
                  <a:latin typeface="Helvetica Neue" panose="02000503000000020004" pitchFamily="2"/>
                </a:endParaRPr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>
              <a:off x="4128186" y="2420421"/>
              <a:ext cx="552960" cy="1675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82945" tIns="41473" rIns="82945" bIns="41473"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933179" y="6468150"/>
            <a:ext cx="4529666" cy="360755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AU" baseline="30000" dirty="0" smtClean="0"/>
              <a:t>1</a:t>
            </a:r>
            <a:r>
              <a:rPr lang="en-AU" dirty="0" smtClean="0"/>
              <a:t>Wang et al. 2007: doi:10.1128/AEM.00062-07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795686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Query word’s frequency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(8-mers)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98055" y="4343400"/>
            <a:ext cx="2028861" cy="100708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AU" sz="2000" dirty="0" smtClean="0">
                <a:latin typeface="Helvetica Neue" panose="02000503000000020004" pitchFamily="2"/>
              </a:rPr>
              <a:t>Database word frequency </a:t>
            </a:r>
          </a:p>
          <a:p>
            <a:pPr algn="ctr"/>
            <a:r>
              <a:rPr lang="en-AU" sz="2000" dirty="0" smtClean="0">
                <a:latin typeface="Helvetica Neue" panose="02000503000000020004" pitchFamily="2"/>
              </a:rPr>
              <a:t>(8-mer)</a:t>
            </a:r>
            <a:endParaRPr lang="en-AU" sz="2000" dirty="0">
              <a:latin typeface="Helvetica Neue" panose="02000503000000020004" pitchFamily="2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529400" y="5459263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40" name="Oval 39"/>
          <p:cNvSpPr/>
          <p:nvPr/>
        </p:nvSpPr>
        <p:spPr>
          <a:xfrm>
            <a:off x="4484154" y="5465460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1" name="TextBox 40"/>
          <p:cNvSpPr txBox="1"/>
          <p:nvPr/>
        </p:nvSpPr>
        <p:spPr>
          <a:xfrm>
            <a:off x="6474241" y="4199948"/>
            <a:ext cx="2441159" cy="180730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Helvetica Neue" panose="02000503000000020004" pitchFamily="2"/>
              </a:rPr>
              <a:t>Compares frequency to assign probability for each genus.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Helvetica Neue" panose="02000503000000020004" pitchFamily="2"/>
              </a:rPr>
              <a:t>Reports genus with highest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 smtClean="0">
                <a:latin typeface="Helvetica Neue" panose="02000503000000020004" pitchFamily="2"/>
              </a:rPr>
              <a:t>Includes bootstrap value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52900" y="3596612"/>
            <a:ext cx="483840" cy="448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66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 l="7500" r="6667" b="12520"/>
          <a:stretch>
            <a:fillRect/>
          </a:stretch>
        </p:blipFill>
        <p:spPr bwMode="auto">
          <a:xfrm>
            <a:off x="990600" y="1248792"/>
            <a:ext cx="7210777" cy="378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85860"/>
          <a:stretch>
            <a:fillRect/>
          </a:stretch>
        </p:blipFill>
        <p:spPr bwMode="auto">
          <a:xfrm>
            <a:off x="152400" y="5181600"/>
            <a:ext cx="8991600" cy="65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584670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Wang Q, </a:t>
            </a:r>
            <a:r>
              <a:rPr lang="en-AU" dirty="0" err="1" smtClean="0"/>
              <a:t>Garrity</a:t>
            </a:r>
            <a:r>
              <a:rPr lang="en-AU" dirty="0" smtClean="0"/>
              <a:t> GM, Tiedje JM, Cole JR.</a:t>
            </a:r>
          </a:p>
          <a:p>
            <a:r>
              <a:rPr lang="en-AU" dirty="0" err="1" smtClean="0"/>
              <a:t>Appl</a:t>
            </a:r>
            <a:r>
              <a:rPr lang="en-AU" dirty="0" smtClean="0"/>
              <a:t> Environ </a:t>
            </a:r>
            <a:r>
              <a:rPr lang="en-AU" dirty="0" err="1" smtClean="0"/>
              <a:t>Microbiol</a:t>
            </a:r>
            <a:r>
              <a:rPr lang="en-AU" dirty="0" smtClean="0"/>
              <a:t>. 2007 Aug;73(16):5261-7. </a:t>
            </a:r>
            <a:r>
              <a:rPr lang="en-AU" dirty="0" err="1" smtClean="0"/>
              <a:t>Epub</a:t>
            </a:r>
            <a:r>
              <a:rPr lang="en-AU" dirty="0" smtClean="0"/>
              <a:t> 2007 Jun 22.</a:t>
            </a:r>
            <a:endParaRPr lang="en-A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16S rRNA gene regions provide different amount of information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273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>Operational taxonomic units (OTUs) analysis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Hard to define species in bacteria</a:t>
            </a:r>
          </a:p>
          <a:p>
            <a:r>
              <a:rPr lang="en-AU" sz="2400" dirty="0" smtClean="0"/>
              <a:t>OTUs are species proxies.</a:t>
            </a:r>
          </a:p>
          <a:p>
            <a:r>
              <a:rPr lang="en-AU" sz="2400" dirty="0" smtClean="0"/>
              <a:t>Groups based on distances among aligned sequences.</a:t>
            </a:r>
          </a:p>
          <a:p>
            <a:r>
              <a:rPr lang="en-AU" sz="2400" dirty="0" smtClean="0"/>
              <a:t>Groups with at least 97% similarity (3% distances) are considered to be from the same species*.</a:t>
            </a:r>
            <a:endParaRPr lang="en-AU" sz="2400" u="sn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Aligned 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 smtClean="0">
                <a:latin typeface="Helvetica Neue" panose="02000503000000020004" pitchFamily="2"/>
              </a:rPr>
              <a:t>matrix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Clustering groups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Sample x OTU table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Alignment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dirty="0" smtClean="0"/>
              <a:t>Traditional</a:t>
            </a:r>
          </a:p>
          <a:p>
            <a:r>
              <a:rPr lang="en-AU" sz="2400" dirty="0" smtClean="0"/>
              <a:t>Compare all sequences, align closest pair, add more sequences until no more remain</a:t>
            </a:r>
          </a:p>
          <a:p>
            <a:r>
              <a:rPr lang="en-AU" sz="2400" dirty="0" smtClean="0"/>
              <a:t>Implemented in </a:t>
            </a:r>
            <a:r>
              <a:rPr lang="en-AU" sz="2400" dirty="0" err="1" smtClean="0"/>
              <a:t>ClustalW</a:t>
            </a:r>
            <a:r>
              <a:rPr lang="en-AU" sz="2400" dirty="0" smtClean="0"/>
              <a:t>, Muscle</a:t>
            </a:r>
          </a:p>
          <a:p>
            <a:r>
              <a:rPr lang="en-AU" sz="2400" dirty="0"/>
              <a:t>Slow</a:t>
            </a:r>
          </a:p>
          <a:p>
            <a:r>
              <a:rPr lang="en-AU" sz="2400" dirty="0"/>
              <a:t>Does not scale well (N</a:t>
            </a:r>
            <a:r>
              <a:rPr lang="en-AU" sz="2400" baseline="30000" dirty="0"/>
              <a:t>2</a:t>
            </a:r>
            <a:r>
              <a:rPr lang="en-AU" sz="2400" dirty="0"/>
              <a:t>)</a:t>
            </a:r>
          </a:p>
          <a:p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New models</a:t>
            </a:r>
          </a:p>
          <a:p>
            <a:r>
              <a:rPr lang="en-AU" sz="2000" dirty="0" smtClean="0"/>
              <a:t>NAST aligner (</a:t>
            </a:r>
            <a:r>
              <a:rPr lang="en-AU" sz="2000" dirty="0" err="1" smtClean="0"/>
              <a:t>Greengenes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RDP aligner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039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NAST aligner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199634"/>
            <a:ext cx="2286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843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336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07796" y="61087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07796" y="58801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64996" y="5880100"/>
            <a:ext cx="228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511096" y="5880100"/>
            <a:ext cx="1143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000" y="4914900"/>
            <a:ext cx="12954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1000" y="4397375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38200" y="4397375"/>
            <a:ext cx="2286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84300" y="4397375"/>
            <a:ext cx="114300" cy="234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086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086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086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086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061200" y="1199634"/>
            <a:ext cx="114300" cy="9339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308600" y="2133600"/>
            <a:ext cx="15240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08600" y="2362200"/>
            <a:ext cx="15240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8600" y="2590800"/>
            <a:ext cx="15240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65800" y="1199634"/>
            <a:ext cx="2286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311900" y="1199634"/>
            <a:ext cx="114300" cy="16451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3700" y="2475468"/>
            <a:ext cx="18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Master alignment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81000" y="3563034"/>
            <a:ext cx="35883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Identify relative in master alignment</a:t>
            </a:r>
          </a:p>
          <a:p>
            <a:r>
              <a:rPr lang="en-US" dirty="0" smtClean="0"/>
              <a:t>using k-</a:t>
            </a:r>
            <a:r>
              <a:rPr lang="en-US" dirty="0" err="1" smtClean="0"/>
              <a:t>mers</a:t>
            </a:r>
            <a:r>
              <a:rPr lang="en-US" dirty="0" smtClean="0"/>
              <a:t> or blast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431596" y="4689475"/>
            <a:ext cx="32993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Align candidate against reference</a:t>
            </a:r>
          </a:p>
          <a:p>
            <a:r>
              <a:rPr lang="en-US" dirty="0" smtClean="0"/>
              <a:t>using gaps of model and </a:t>
            </a:r>
          </a:p>
          <a:p>
            <a:r>
              <a:rPr lang="en-US" dirty="0" smtClean="0"/>
              <a:t>Needleman–</a:t>
            </a:r>
            <a:r>
              <a:rPr lang="en-US" dirty="0" err="1" smtClean="0"/>
              <a:t>Wunsch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527800" y="3152943"/>
            <a:ext cx="24718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 query sequences are </a:t>
            </a:r>
          </a:p>
          <a:p>
            <a:r>
              <a:rPr lang="en-US" dirty="0" smtClean="0"/>
              <a:t>aligned to model and </a:t>
            </a:r>
          </a:p>
          <a:p>
            <a:r>
              <a:rPr lang="en-US" dirty="0" smtClean="0"/>
              <a:t>thus to each other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19400" y="24130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590800" y="48832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535147" y="5073739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994400" y="3152943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51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0" grpId="0" animBg="1"/>
      <p:bldP spid="61" grpId="0" animBg="1"/>
      <p:bldP spid="66" grpId="0"/>
      <p:bldP spid="67" grpId="0"/>
      <p:bldP spid="68" grpId="0"/>
      <p:bldP spid="69" grpId="0" animBg="1"/>
      <p:bldP spid="70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/>
            </a:r>
            <a:br>
              <a:rPr lang="en-AU" sz="3200" dirty="0" smtClean="0"/>
            </a:br>
            <a:r>
              <a:rPr lang="en-AU" sz="3200" dirty="0" smtClean="0"/>
              <a:t>RDP Model aligner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499338"/>
            <a:ext cx="3419856" cy="4510617"/>
          </a:xfrm>
        </p:spPr>
        <p:txBody>
          <a:bodyPr>
            <a:noAutofit/>
          </a:bodyPr>
          <a:lstStyle/>
          <a:p>
            <a:r>
              <a:rPr lang="en-AU" sz="2400" dirty="0" smtClean="0"/>
              <a:t>Model uses both primary and secondary structure information.</a:t>
            </a:r>
          </a:p>
          <a:p>
            <a:r>
              <a:rPr lang="en-AU" sz="2400" dirty="0" smtClean="0"/>
              <a:t>Once sequences are aligned to se model they are aligned to each other.</a:t>
            </a:r>
          </a:p>
          <a:p>
            <a:r>
              <a:rPr lang="en-AU" sz="2400" dirty="0" smtClean="0"/>
              <a:t>Uses a Hidden Markov model.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1. </a:t>
            </a:r>
            <a:r>
              <a:rPr lang="en-AU" dirty="0" err="1" smtClean="0"/>
              <a:t>Nawrocki</a:t>
            </a:r>
            <a:r>
              <a:rPr lang="en-AU" dirty="0" smtClean="0"/>
              <a:t> et al 2009. Bioinformatics. May 15;25(10):1335-7. </a:t>
            </a:r>
            <a:r>
              <a:rPr lang="en-AU" dirty="0" err="1" smtClean="0"/>
              <a:t>Epub</a:t>
            </a:r>
            <a:r>
              <a:rPr lang="en-AU" dirty="0" smtClean="0"/>
              <a:t> 2009 Mar 23.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 cstate="print"/>
          <a:srcRect l="1852" t="4370" b="4504"/>
          <a:stretch>
            <a:fillRect/>
          </a:stretch>
        </p:blipFill>
        <p:spPr bwMode="auto">
          <a:xfrm>
            <a:off x="4953000" y="1371600"/>
            <a:ext cx="3886200" cy="476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8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590800" y="1600200"/>
            <a:ext cx="3886200" cy="2590800"/>
            <a:chOff x="1981200" y="1600200"/>
            <a:chExt cx="6858000" cy="4876800"/>
          </a:xfrm>
        </p:grpSpPr>
        <p:sp>
          <p:nvSpPr>
            <p:cNvPr id="40" name="Oval 39"/>
            <p:cNvSpPr/>
            <p:nvPr/>
          </p:nvSpPr>
          <p:spPr>
            <a:xfrm>
              <a:off x="6477000" y="3124200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242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286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1887071"/>
              <a:ext cx="457200" cy="45720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048000" y="1905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81200" y="1600200"/>
              <a:ext cx="1981200" cy="1981200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10200" y="1752600"/>
              <a:ext cx="1981200" cy="198120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038600" y="3733800"/>
              <a:ext cx="1981200" cy="19812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858000" y="3429000"/>
              <a:ext cx="1981200" cy="1981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09800" y="4495800"/>
              <a:ext cx="1981200" cy="19812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351690" y="5425068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48000" y="56388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581400" y="4953000"/>
              <a:ext cx="457200" cy="4572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91000" y="4724400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91959" y="4098073"/>
              <a:ext cx="457200" cy="4572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60024" y="3895165"/>
              <a:ext cx="457200" cy="4572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8200" y="4661118"/>
            <a:ext cx="7391400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u="sng" dirty="0" smtClean="0">
                <a:latin typeface="Helvetica Neue" panose="02000503000000020004" pitchFamily="2"/>
              </a:rPr>
              <a:t>Guarantees</a:t>
            </a:r>
            <a:r>
              <a:rPr lang="en-AU" sz="2200" dirty="0" smtClean="0">
                <a:latin typeface="Helvetica Neue" panose="02000503000000020004" pitchFamily="2"/>
              </a:rPr>
              <a:t> distance within a group</a:t>
            </a:r>
          </a:p>
          <a:p>
            <a:pPr marL="342900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>
                <a:latin typeface="Helvetica Neue" panose="02000503000000020004" pitchFamily="2"/>
              </a:rPr>
              <a:t>Can have some artefacts</a:t>
            </a:r>
          </a:p>
          <a:p>
            <a:pPr marL="800100" lvl="2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>
                <a:latin typeface="Helvetica Neue" panose="02000503000000020004" pitchFamily="2"/>
              </a:rPr>
              <a:t>Singletons can have closely related sequences</a:t>
            </a:r>
          </a:p>
          <a:p>
            <a:pPr marL="342900" lvl="1" indent="-342900">
              <a:spcBef>
                <a:spcPct val="20000"/>
              </a:spcBef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</a:pPr>
            <a:r>
              <a:rPr lang="en-AU" sz="2200" dirty="0" smtClean="0">
                <a:latin typeface="Helvetica Neue" panose="02000503000000020004" pitchFamily="2"/>
              </a:rPr>
              <a:t>Number of OTUs can change when more samples are added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466130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Aligned sequences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86200" y="429399"/>
            <a:ext cx="1371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Distance matrix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304800"/>
            <a:ext cx="1371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Complete linkage clustering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33528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2" name="Right Arrow 41"/>
          <p:cNvSpPr/>
          <p:nvPr/>
        </p:nvSpPr>
        <p:spPr>
          <a:xfrm>
            <a:off x="5410200" y="46613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10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922080" y="1453565"/>
            <a:ext cx="2972160" cy="12006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Furthest neighbor</a:t>
            </a:r>
          </a:p>
          <a:p>
            <a:r>
              <a:rPr lang="en-US" dirty="0"/>
              <a:t>Complete linkage</a:t>
            </a:r>
          </a:p>
          <a:p>
            <a:r>
              <a:rPr lang="en-US" dirty="0"/>
              <a:t>4 OTUs </a:t>
            </a:r>
          </a:p>
          <a:p>
            <a:endParaRPr lang="en-US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530720" y="1355182"/>
            <a:ext cx="4689826" cy="1544496"/>
            <a:chOff x="1687512" y="1493837"/>
            <a:chExt cx="5170208" cy="1702520"/>
          </a:xfrm>
        </p:grpSpPr>
        <p:sp>
          <p:nvSpPr>
            <p:cNvPr id="29" name="Oval 28"/>
            <p:cNvSpPr/>
            <p:nvPr/>
          </p:nvSpPr>
          <p:spPr>
            <a:xfrm>
              <a:off x="6381690" y="207483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738809" y="201750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20043" y="1501871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865846" y="1730471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77924" y="2052578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509090" y="2034058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87512" y="1493837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108017" y="2027620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509912" y="2721071"/>
              <a:ext cx="92060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261016" y="2830608"/>
              <a:ext cx="89951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135312" y="2035271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964112" y="2789237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332499" y="2789237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890251" y="2756206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192506" y="2775103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922080" y="3380631"/>
            <a:ext cx="2972160" cy="120060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Nearest neighbor</a:t>
            </a:r>
          </a:p>
          <a:p>
            <a:r>
              <a:rPr lang="en-US" dirty="0"/>
              <a:t>Single linkage</a:t>
            </a:r>
          </a:p>
          <a:p>
            <a:r>
              <a:rPr lang="en-US" dirty="0"/>
              <a:t>2 OTUs</a:t>
            </a:r>
          </a:p>
          <a:p>
            <a:endParaRPr lang="en-US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1530720" y="3044518"/>
            <a:ext cx="4689826" cy="1554488"/>
            <a:chOff x="1902010" y="3356016"/>
            <a:chExt cx="5170208" cy="1713535"/>
          </a:xfrm>
        </p:grpSpPr>
        <p:sp>
          <p:nvSpPr>
            <p:cNvPr id="92" name="Oval 91"/>
            <p:cNvSpPr/>
            <p:nvPr/>
          </p:nvSpPr>
          <p:spPr>
            <a:xfrm>
              <a:off x="6596188" y="3937009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953307" y="3879679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313386" y="3896237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834541" y="3364050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2080344" y="3592650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2092422" y="3914757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723588" y="3896237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902010" y="3356016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22515" y="3889799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535586" y="4273960"/>
              <a:ext cx="9778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286690" y="4292857"/>
              <a:ext cx="97786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915925" y="4643534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18180" y="4662431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250082" y="4630834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11518" y="4649731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6852960" y="5019183"/>
            <a:ext cx="2972160" cy="921391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Average neighbor</a:t>
            </a:r>
          </a:p>
          <a:p>
            <a:r>
              <a:rPr lang="en-US" dirty="0"/>
              <a:t>Single linkage </a:t>
            </a:r>
          </a:p>
          <a:p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530720" y="4903667"/>
            <a:ext cx="4689826" cy="1528499"/>
            <a:chOff x="1890251" y="5405382"/>
            <a:chExt cx="5170208" cy="1684887"/>
          </a:xfrm>
        </p:grpSpPr>
        <p:sp>
          <p:nvSpPr>
            <p:cNvPr id="105" name="Oval 104"/>
            <p:cNvSpPr/>
            <p:nvPr/>
          </p:nvSpPr>
          <p:spPr>
            <a:xfrm>
              <a:off x="6584429" y="5986375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41548" y="5929045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22782" y="5413416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●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2068585" y="5642016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80663" y="5964123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2711829" y="5945603"/>
              <a:ext cx="285618" cy="2677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890251" y="5405382"/>
              <a:ext cx="1237677" cy="1160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accent4"/>
                  </a:solidFill>
                </a:rPr>
                <a:t>●</a:t>
              </a:r>
              <a:endParaRPr lang="en-US" sz="1000" b="1" dirty="0">
                <a:solidFill>
                  <a:schemeClr val="accent4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5310756" y="5939165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2509912" y="6708816"/>
              <a:ext cx="92060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383230" y="6724787"/>
              <a:ext cx="90103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3287712" y="5938782"/>
              <a:ext cx="285618" cy="267738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66375" y="6638813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211512" y="6657710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173882" y="6664252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160534" y="6683149"/>
              <a:ext cx="476030" cy="40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140" name="Title 13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Clustering methods comparisons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2534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Species x sites table</a:t>
            </a:r>
            <a:br>
              <a:rPr lang="en-AU" dirty="0" smtClean="0"/>
            </a:br>
            <a:r>
              <a:rPr lang="en-AU" dirty="0" smtClean="0"/>
              <a:t>(OTU x Samples)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86382"/>
              </p:ext>
            </p:extLst>
          </p:nvPr>
        </p:nvGraphicFramePr>
        <p:xfrm>
          <a:off x="449367" y="1219200"/>
          <a:ext cx="7704033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026"/>
                <a:gridCol w="662190"/>
                <a:gridCol w="735765"/>
                <a:gridCol w="809342"/>
                <a:gridCol w="809342"/>
                <a:gridCol w="809342"/>
                <a:gridCol w="809342"/>
                <a:gridCol w="809342"/>
                <a:gridCol w="80934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OTU5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H’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50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1.194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35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1.335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Sample3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12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0.3405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2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Sample4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324684" marR="3246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100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Helvetica Neue" panose="02000503000000020004" pitchFamily="2"/>
                        </a:rPr>
                        <a:t>0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1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77788" algn="ctr">
                        <a:tabLst/>
                      </a:pP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Helvetica Neue" panose="02000503000000020004" pitchFamily="2"/>
                        </a:rPr>
                        <a:t>0.3533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en-US" sz="1400" dirty="0" smtClean="0">
                          <a:latin typeface="Helvetica Neue" panose="02000503000000020004" pitchFamily="2"/>
                        </a:rPr>
                        <a:t>3</a:t>
                      </a:r>
                      <a:endParaRPr lang="en-US" sz="14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 rot="15392834" flipH="1">
            <a:off x="4163865" y="3756351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1" name="Down Arrow 30"/>
          <p:cNvSpPr/>
          <p:nvPr/>
        </p:nvSpPr>
        <p:spPr>
          <a:xfrm flipH="1">
            <a:off x="1371600" y="2895600"/>
            <a:ext cx="469392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Down Arrow 31"/>
          <p:cNvSpPr/>
          <p:nvPr/>
        </p:nvSpPr>
        <p:spPr>
          <a:xfrm rot="16200000" flipH="1">
            <a:off x="6005705" y="1718327"/>
            <a:ext cx="284216" cy="50516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60345"/>
              </p:ext>
            </p:extLst>
          </p:nvPr>
        </p:nvGraphicFramePr>
        <p:xfrm>
          <a:off x="1143000" y="3733800"/>
          <a:ext cx="2286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Sample1</a:t>
                      </a:r>
                      <a:endParaRPr lang="en-US" sz="800" dirty="0">
                        <a:latin typeface="Helvetica Neue" panose="02000503000000020004" pitchFamily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0.698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ctr" defTabSz="8294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panose="02000503000000020004" pitchFamily="2"/>
                        </a:rPr>
                        <a:t>Sample4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0.910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0.00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1079" name="Group 1078"/>
          <p:cNvGrpSpPr/>
          <p:nvPr/>
        </p:nvGrpSpPr>
        <p:grpSpPr>
          <a:xfrm>
            <a:off x="4953000" y="3157533"/>
            <a:ext cx="1965772" cy="1739264"/>
            <a:chOff x="5676556" y="3644107"/>
            <a:chExt cx="1965772" cy="1739264"/>
          </a:xfrm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60801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/>
            <p:cNvSpPr>
              <a:spLocks noEditPoints="1"/>
            </p:cNvSpPr>
            <p:nvPr/>
          </p:nvSpPr>
          <p:spPr bwMode="auto">
            <a:xfrm>
              <a:off x="6451601" y="3661568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 noEditPoints="1"/>
            </p:cNvSpPr>
            <p:nvPr/>
          </p:nvSpPr>
          <p:spPr bwMode="auto">
            <a:xfrm>
              <a:off x="6818313" y="3654425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/>
            <p:cNvSpPr>
              <a:spLocks noEditPoints="1"/>
            </p:cNvSpPr>
            <p:nvPr/>
          </p:nvSpPr>
          <p:spPr bwMode="auto">
            <a:xfrm>
              <a:off x="7556500" y="366315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7185025" y="3644107"/>
              <a:ext cx="3175" cy="1462088"/>
            </a:xfrm>
            <a:custGeom>
              <a:avLst/>
              <a:gdLst>
                <a:gd name="T0" fmla="*/ 0 w 2"/>
                <a:gd name="T1" fmla="*/ 12 h 921"/>
                <a:gd name="T2" fmla="*/ 2 w 2"/>
                <a:gd name="T3" fmla="*/ 30 h 921"/>
                <a:gd name="T4" fmla="*/ 0 w 2"/>
                <a:gd name="T5" fmla="*/ 40 h 921"/>
                <a:gd name="T6" fmla="*/ 2 w 2"/>
                <a:gd name="T7" fmla="*/ 62 h 921"/>
                <a:gd name="T8" fmla="*/ 2 w 2"/>
                <a:gd name="T9" fmla="*/ 69 h 921"/>
                <a:gd name="T10" fmla="*/ 0 w 2"/>
                <a:gd name="T11" fmla="*/ 91 h 921"/>
                <a:gd name="T12" fmla="*/ 2 w 2"/>
                <a:gd name="T13" fmla="*/ 109 h 921"/>
                <a:gd name="T14" fmla="*/ 0 w 2"/>
                <a:gd name="T15" fmla="*/ 119 h 921"/>
                <a:gd name="T16" fmla="*/ 2 w 2"/>
                <a:gd name="T17" fmla="*/ 141 h 921"/>
                <a:gd name="T18" fmla="*/ 2 w 2"/>
                <a:gd name="T19" fmla="*/ 148 h 921"/>
                <a:gd name="T20" fmla="*/ 0 w 2"/>
                <a:gd name="T21" fmla="*/ 170 h 921"/>
                <a:gd name="T22" fmla="*/ 2 w 2"/>
                <a:gd name="T23" fmla="*/ 188 h 921"/>
                <a:gd name="T24" fmla="*/ 0 w 2"/>
                <a:gd name="T25" fmla="*/ 198 h 921"/>
                <a:gd name="T26" fmla="*/ 2 w 2"/>
                <a:gd name="T27" fmla="*/ 220 h 921"/>
                <a:gd name="T28" fmla="*/ 2 w 2"/>
                <a:gd name="T29" fmla="*/ 227 h 921"/>
                <a:gd name="T30" fmla="*/ 0 w 2"/>
                <a:gd name="T31" fmla="*/ 249 h 921"/>
                <a:gd name="T32" fmla="*/ 2 w 2"/>
                <a:gd name="T33" fmla="*/ 267 h 921"/>
                <a:gd name="T34" fmla="*/ 0 w 2"/>
                <a:gd name="T35" fmla="*/ 277 h 921"/>
                <a:gd name="T36" fmla="*/ 2 w 2"/>
                <a:gd name="T37" fmla="*/ 299 h 921"/>
                <a:gd name="T38" fmla="*/ 2 w 2"/>
                <a:gd name="T39" fmla="*/ 306 h 921"/>
                <a:gd name="T40" fmla="*/ 0 w 2"/>
                <a:gd name="T41" fmla="*/ 328 h 921"/>
                <a:gd name="T42" fmla="*/ 2 w 2"/>
                <a:gd name="T43" fmla="*/ 346 h 921"/>
                <a:gd name="T44" fmla="*/ 0 w 2"/>
                <a:gd name="T45" fmla="*/ 356 h 921"/>
                <a:gd name="T46" fmla="*/ 2 w 2"/>
                <a:gd name="T47" fmla="*/ 378 h 921"/>
                <a:gd name="T48" fmla="*/ 2 w 2"/>
                <a:gd name="T49" fmla="*/ 385 h 921"/>
                <a:gd name="T50" fmla="*/ 0 w 2"/>
                <a:gd name="T51" fmla="*/ 407 h 921"/>
                <a:gd name="T52" fmla="*/ 2 w 2"/>
                <a:gd name="T53" fmla="*/ 425 h 921"/>
                <a:gd name="T54" fmla="*/ 0 w 2"/>
                <a:gd name="T55" fmla="*/ 435 h 921"/>
                <a:gd name="T56" fmla="*/ 2 w 2"/>
                <a:gd name="T57" fmla="*/ 457 h 921"/>
                <a:gd name="T58" fmla="*/ 2 w 2"/>
                <a:gd name="T59" fmla="*/ 464 h 921"/>
                <a:gd name="T60" fmla="*/ 0 w 2"/>
                <a:gd name="T61" fmla="*/ 486 h 921"/>
                <a:gd name="T62" fmla="*/ 2 w 2"/>
                <a:gd name="T63" fmla="*/ 504 h 921"/>
                <a:gd name="T64" fmla="*/ 0 w 2"/>
                <a:gd name="T65" fmla="*/ 514 h 921"/>
                <a:gd name="T66" fmla="*/ 2 w 2"/>
                <a:gd name="T67" fmla="*/ 536 h 921"/>
                <a:gd name="T68" fmla="*/ 2 w 2"/>
                <a:gd name="T69" fmla="*/ 543 h 921"/>
                <a:gd name="T70" fmla="*/ 0 w 2"/>
                <a:gd name="T71" fmla="*/ 565 h 921"/>
                <a:gd name="T72" fmla="*/ 2 w 2"/>
                <a:gd name="T73" fmla="*/ 583 h 921"/>
                <a:gd name="T74" fmla="*/ 0 w 2"/>
                <a:gd name="T75" fmla="*/ 593 h 921"/>
                <a:gd name="T76" fmla="*/ 2 w 2"/>
                <a:gd name="T77" fmla="*/ 615 h 921"/>
                <a:gd name="T78" fmla="*/ 2 w 2"/>
                <a:gd name="T79" fmla="*/ 623 h 921"/>
                <a:gd name="T80" fmla="*/ 0 w 2"/>
                <a:gd name="T81" fmla="*/ 644 h 921"/>
                <a:gd name="T82" fmla="*/ 2 w 2"/>
                <a:gd name="T83" fmla="*/ 662 h 921"/>
                <a:gd name="T84" fmla="*/ 0 w 2"/>
                <a:gd name="T85" fmla="*/ 672 h 921"/>
                <a:gd name="T86" fmla="*/ 2 w 2"/>
                <a:gd name="T87" fmla="*/ 694 h 921"/>
                <a:gd name="T88" fmla="*/ 2 w 2"/>
                <a:gd name="T89" fmla="*/ 702 h 921"/>
                <a:gd name="T90" fmla="*/ 0 w 2"/>
                <a:gd name="T91" fmla="*/ 723 h 921"/>
                <a:gd name="T92" fmla="*/ 2 w 2"/>
                <a:gd name="T93" fmla="*/ 741 h 921"/>
                <a:gd name="T94" fmla="*/ 0 w 2"/>
                <a:gd name="T95" fmla="*/ 751 h 921"/>
                <a:gd name="T96" fmla="*/ 2 w 2"/>
                <a:gd name="T97" fmla="*/ 773 h 921"/>
                <a:gd name="T98" fmla="*/ 2 w 2"/>
                <a:gd name="T99" fmla="*/ 781 h 921"/>
                <a:gd name="T100" fmla="*/ 0 w 2"/>
                <a:gd name="T101" fmla="*/ 802 h 921"/>
                <a:gd name="T102" fmla="*/ 2 w 2"/>
                <a:gd name="T103" fmla="*/ 820 h 921"/>
                <a:gd name="T104" fmla="*/ 0 w 2"/>
                <a:gd name="T105" fmla="*/ 830 h 921"/>
                <a:gd name="T106" fmla="*/ 2 w 2"/>
                <a:gd name="T107" fmla="*/ 852 h 921"/>
                <a:gd name="T108" fmla="*/ 2 w 2"/>
                <a:gd name="T109" fmla="*/ 860 h 921"/>
                <a:gd name="T110" fmla="*/ 0 w 2"/>
                <a:gd name="T111" fmla="*/ 881 h 921"/>
                <a:gd name="T112" fmla="*/ 2 w 2"/>
                <a:gd name="T113" fmla="*/ 899 h 921"/>
                <a:gd name="T114" fmla="*/ 0 w 2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" h="921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2" y="1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close/>
                  <a:moveTo>
                    <a:pt x="2" y="20"/>
                  </a:move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close/>
                  <a:moveTo>
                    <a:pt x="2" y="30"/>
                  </a:moveTo>
                  <a:lnTo>
                    <a:pt x="2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close/>
                  <a:moveTo>
                    <a:pt x="2" y="40"/>
                  </a:moveTo>
                  <a:lnTo>
                    <a:pt x="2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2" y="40"/>
                  </a:lnTo>
                  <a:close/>
                  <a:moveTo>
                    <a:pt x="2" y="50"/>
                  </a:move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close/>
                  <a:moveTo>
                    <a:pt x="2" y="60"/>
                  </a:moveTo>
                  <a:lnTo>
                    <a:pt x="2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2" y="60"/>
                  </a:lnTo>
                  <a:close/>
                  <a:moveTo>
                    <a:pt x="2" y="69"/>
                  </a:move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close/>
                  <a:moveTo>
                    <a:pt x="2" y="79"/>
                  </a:moveTo>
                  <a:lnTo>
                    <a:pt x="2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2" y="79"/>
                  </a:lnTo>
                  <a:close/>
                  <a:moveTo>
                    <a:pt x="2" y="89"/>
                  </a:moveTo>
                  <a:lnTo>
                    <a:pt x="2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2" y="89"/>
                  </a:lnTo>
                  <a:close/>
                  <a:moveTo>
                    <a:pt x="2" y="99"/>
                  </a:moveTo>
                  <a:lnTo>
                    <a:pt x="2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close/>
                  <a:moveTo>
                    <a:pt x="2" y="109"/>
                  </a:move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2" y="109"/>
                  </a:lnTo>
                  <a:close/>
                  <a:moveTo>
                    <a:pt x="2" y="119"/>
                  </a:moveTo>
                  <a:lnTo>
                    <a:pt x="2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2" y="119"/>
                  </a:lnTo>
                  <a:close/>
                  <a:moveTo>
                    <a:pt x="2" y="129"/>
                  </a:moveTo>
                  <a:lnTo>
                    <a:pt x="2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2" y="129"/>
                  </a:lnTo>
                  <a:close/>
                  <a:moveTo>
                    <a:pt x="2" y="139"/>
                  </a:moveTo>
                  <a:lnTo>
                    <a:pt x="2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2" y="139"/>
                  </a:lnTo>
                  <a:close/>
                  <a:moveTo>
                    <a:pt x="2" y="148"/>
                  </a:moveTo>
                  <a:lnTo>
                    <a:pt x="2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2" y="148"/>
                  </a:lnTo>
                  <a:close/>
                  <a:moveTo>
                    <a:pt x="2" y="158"/>
                  </a:moveTo>
                  <a:lnTo>
                    <a:pt x="2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2" y="158"/>
                  </a:lnTo>
                  <a:close/>
                  <a:moveTo>
                    <a:pt x="2" y="168"/>
                  </a:moveTo>
                  <a:lnTo>
                    <a:pt x="2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2" y="168"/>
                  </a:lnTo>
                  <a:close/>
                  <a:moveTo>
                    <a:pt x="2" y="178"/>
                  </a:moveTo>
                  <a:lnTo>
                    <a:pt x="2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  <a:moveTo>
                    <a:pt x="2" y="188"/>
                  </a:moveTo>
                  <a:lnTo>
                    <a:pt x="2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2" y="188"/>
                  </a:lnTo>
                  <a:close/>
                  <a:moveTo>
                    <a:pt x="2" y="198"/>
                  </a:moveTo>
                  <a:lnTo>
                    <a:pt x="2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2" y="198"/>
                  </a:lnTo>
                  <a:close/>
                  <a:moveTo>
                    <a:pt x="2" y="208"/>
                  </a:moveTo>
                  <a:lnTo>
                    <a:pt x="2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2" y="208"/>
                  </a:lnTo>
                  <a:close/>
                  <a:moveTo>
                    <a:pt x="2" y="218"/>
                  </a:moveTo>
                  <a:lnTo>
                    <a:pt x="2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2" y="218"/>
                  </a:lnTo>
                  <a:close/>
                  <a:moveTo>
                    <a:pt x="2" y="227"/>
                  </a:moveTo>
                  <a:lnTo>
                    <a:pt x="2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2" y="227"/>
                  </a:lnTo>
                  <a:close/>
                  <a:moveTo>
                    <a:pt x="2" y="237"/>
                  </a:moveTo>
                  <a:lnTo>
                    <a:pt x="2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2" y="237"/>
                  </a:lnTo>
                  <a:close/>
                  <a:moveTo>
                    <a:pt x="2" y="247"/>
                  </a:moveTo>
                  <a:lnTo>
                    <a:pt x="2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2" y="247"/>
                  </a:lnTo>
                  <a:close/>
                  <a:moveTo>
                    <a:pt x="2" y="257"/>
                  </a:moveTo>
                  <a:lnTo>
                    <a:pt x="2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2" y="257"/>
                  </a:lnTo>
                  <a:close/>
                  <a:moveTo>
                    <a:pt x="2" y="267"/>
                  </a:moveTo>
                  <a:lnTo>
                    <a:pt x="2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2" y="267"/>
                  </a:lnTo>
                  <a:close/>
                  <a:moveTo>
                    <a:pt x="2" y="277"/>
                  </a:moveTo>
                  <a:lnTo>
                    <a:pt x="2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2" y="277"/>
                  </a:lnTo>
                  <a:close/>
                  <a:moveTo>
                    <a:pt x="2" y="287"/>
                  </a:moveTo>
                  <a:lnTo>
                    <a:pt x="2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2" y="287"/>
                  </a:lnTo>
                  <a:close/>
                  <a:moveTo>
                    <a:pt x="2" y="297"/>
                  </a:moveTo>
                  <a:lnTo>
                    <a:pt x="2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2" y="297"/>
                  </a:lnTo>
                  <a:close/>
                  <a:moveTo>
                    <a:pt x="2" y="306"/>
                  </a:moveTo>
                  <a:lnTo>
                    <a:pt x="2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2" y="306"/>
                  </a:lnTo>
                  <a:close/>
                  <a:moveTo>
                    <a:pt x="2" y="316"/>
                  </a:moveTo>
                  <a:lnTo>
                    <a:pt x="2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2" y="316"/>
                  </a:lnTo>
                  <a:close/>
                  <a:moveTo>
                    <a:pt x="2" y="326"/>
                  </a:moveTo>
                  <a:lnTo>
                    <a:pt x="2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2" y="326"/>
                  </a:lnTo>
                  <a:close/>
                  <a:moveTo>
                    <a:pt x="2" y="336"/>
                  </a:moveTo>
                  <a:lnTo>
                    <a:pt x="2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2" y="336"/>
                  </a:lnTo>
                  <a:close/>
                  <a:moveTo>
                    <a:pt x="2" y="346"/>
                  </a:moveTo>
                  <a:lnTo>
                    <a:pt x="2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2" y="346"/>
                  </a:lnTo>
                  <a:close/>
                  <a:moveTo>
                    <a:pt x="2" y="356"/>
                  </a:moveTo>
                  <a:lnTo>
                    <a:pt x="2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2" y="356"/>
                  </a:lnTo>
                  <a:close/>
                  <a:moveTo>
                    <a:pt x="2" y="366"/>
                  </a:moveTo>
                  <a:lnTo>
                    <a:pt x="2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2" y="366"/>
                  </a:lnTo>
                  <a:close/>
                  <a:moveTo>
                    <a:pt x="2" y="376"/>
                  </a:moveTo>
                  <a:lnTo>
                    <a:pt x="2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2" y="376"/>
                  </a:lnTo>
                  <a:close/>
                  <a:moveTo>
                    <a:pt x="2" y="385"/>
                  </a:moveTo>
                  <a:lnTo>
                    <a:pt x="2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2" y="385"/>
                  </a:lnTo>
                  <a:close/>
                  <a:moveTo>
                    <a:pt x="2" y="395"/>
                  </a:moveTo>
                  <a:lnTo>
                    <a:pt x="2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2" y="395"/>
                  </a:lnTo>
                  <a:close/>
                  <a:moveTo>
                    <a:pt x="2" y="405"/>
                  </a:moveTo>
                  <a:lnTo>
                    <a:pt x="2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2" y="405"/>
                  </a:lnTo>
                  <a:close/>
                  <a:moveTo>
                    <a:pt x="2" y="415"/>
                  </a:moveTo>
                  <a:lnTo>
                    <a:pt x="2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2" y="415"/>
                  </a:lnTo>
                  <a:close/>
                  <a:moveTo>
                    <a:pt x="2" y="425"/>
                  </a:moveTo>
                  <a:lnTo>
                    <a:pt x="2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2" y="425"/>
                  </a:lnTo>
                  <a:close/>
                  <a:moveTo>
                    <a:pt x="2" y="435"/>
                  </a:moveTo>
                  <a:lnTo>
                    <a:pt x="2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2" y="435"/>
                  </a:lnTo>
                  <a:close/>
                  <a:moveTo>
                    <a:pt x="2" y="445"/>
                  </a:moveTo>
                  <a:lnTo>
                    <a:pt x="2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2" y="445"/>
                  </a:lnTo>
                  <a:close/>
                  <a:moveTo>
                    <a:pt x="2" y="455"/>
                  </a:moveTo>
                  <a:lnTo>
                    <a:pt x="2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2" y="455"/>
                  </a:lnTo>
                  <a:close/>
                  <a:moveTo>
                    <a:pt x="2" y="464"/>
                  </a:moveTo>
                  <a:lnTo>
                    <a:pt x="2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2" y="464"/>
                  </a:lnTo>
                  <a:close/>
                  <a:moveTo>
                    <a:pt x="2" y="474"/>
                  </a:moveTo>
                  <a:lnTo>
                    <a:pt x="2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2" y="474"/>
                  </a:lnTo>
                  <a:close/>
                  <a:moveTo>
                    <a:pt x="2" y="484"/>
                  </a:moveTo>
                  <a:lnTo>
                    <a:pt x="2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2" y="484"/>
                  </a:lnTo>
                  <a:close/>
                  <a:moveTo>
                    <a:pt x="2" y="494"/>
                  </a:moveTo>
                  <a:lnTo>
                    <a:pt x="2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2" y="494"/>
                  </a:lnTo>
                  <a:close/>
                  <a:moveTo>
                    <a:pt x="2" y="504"/>
                  </a:moveTo>
                  <a:lnTo>
                    <a:pt x="2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2" y="504"/>
                  </a:lnTo>
                  <a:close/>
                  <a:moveTo>
                    <a:pt x="2" y="514"/>
                  </a:moveTo>
                  <a:lnTo>
                    <a:pt x="2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2" y="514"/>
                  </a:lnTo>
                  <a:close/>
                  <a:moveTo>
                    <a:pt x="2" y="524"/>
                  </a:moveTo>
                  <a:lnTo>
                    <a:pt x="2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2" y="524"/>
                  </a:lnTo>
                  <a:close/>
                  <a:moveTo>
                    <a:pt x="2" y="534"/>
                  </a:moveTo>
                  <a:lnTo>
                    <a:pt x="2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2" y="534"/>
                  </a:lnTo>
                  <a:close/>
                  <a:moveTo>
                    <a:pt x="2" y="543"/>
                  </a:moveTo>
                  <a:lnTo>
                    <a:pt x="2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2" y="543"/>
                  </a:lnTo>
                  <a:close/>
                  <a:moveTo>
                    <a:pt x="2" y="553"/>
                  </a:moveTo>
                  <a:lnTo>
                    <a:pt x="2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2" y="553"/>
                  </a:lnTo>
                  <a:close/>
                  <a:moveTo>
                    <a:pt x="2" y="563"/>
                  </a:moveTo>
                  <a:lnTo>
                    <a:pt x="2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2" y="563"/>
                  </a:lnTo>
                  <a:close/>
                  <a:moveTo>
                    <a:pt x="2" y="573"/>
                  </a:moveTo>
                  <a:lnTo>
                    <a:pt x="2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2" y="573"/>
                  </a:lnTo>
                  <a:close/>
                  <a:moveTo>
                    <a:pt x="2" y="583"/>
                  </a:moveTo>
                  <a:lnTo>
                    <a:pt x="2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2" y="583"/>
                  </a:lnTo>
                  <a:close/>
                  <a:moveTo>
                    <a:pt x="2" y="593"/>
                  </a:moveTo>
                  <a:lnTo>
                    <a:pt x="2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2" y="593"/>
                  </a:lnTo>
                  <a:close/>
                  <a:moveTo>
                    <a:pt x="2" y="603"/>
                  </a:moveTo>
                  <a:lnTo>
                    <a:pt x="2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2" y="603"/>
                  </a:lnTo>
                  <a:close/>
                  <a:moveTo>
                    <a:pt x="2" y="613"/>
                  </a:moveTo>
                  <a:lnTo>
                    <a:pt x="2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2" y="613"/>
                  </a:lnTo>
                  <a:close/>
                  <a:moveTo>
                    <a:pt x="2" y="623"/>
                  </a:moveTo>
                  <a:lnTo>
                    <a:pt x="2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2" y="623"/>
                  </a:lnTo>
                  <a:close/>
                  <a:moveTo>
                    <a:pt x="2" y="632"/>
                  </a:moveTo>
                  <a:lnTo>
                    <a:pt x="2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2" y="632"/>
                  </a:lnTo>
                  <a:close/>
                  <a:moveTo>
                    <a:pt x="2" y="642"/>
                  </a:moveTo>
                  <a:lnTo>
                    <a:pt x="2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2" y="642"/>
                  </a:lnTo>
                  <a:close/>
                  <a:moveTo>
                    <a:pt x="2" y="652"/>
                  </a:moveTo>
                  <a:lnTo>
                    <a:pt x="2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2" y="652"/>
                  </a:lnTo>
                  <a:close/>
                  <a:moveTo>
                    <a:pt x="2" y="662"/>
                  </a:moveTo>
                  <a:lnTo>
                    <a:pt x="2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2" y="662"/>
                  </a:lnTo>
                  <a:close/>
                  <a:moveTo>
                    <a:pt x="2" y="672"/>
                  </a:moveTo>
                  <a:lnTo>
                    <a:pt x="2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2" y="672"/>
                  </a:lnTo>
                  <a:close/>
                  <a:moveTo>
                    <a:pt x="2" y="682"/>
                  </a:moveTo>
                  <a:lnTo>
                    <a:pt x="2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2" y="682"/>
                  </a:lnTo>
                  <a:close/>
                  <a:moveTo>
                    <a:pt x="2" y="692"/>
                  </a:moveTo>
                  <a:lnTo>
                    <a:pt x="2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2" y="692"/>
                  </a:lnTo>
                  <a:close/>
                  <a:moveTo>
                    <a:pt x="2" y="702"/>
                  </a:moveTo>
                  <a:lnTo>
                    <a:pt x="2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close/>
                  <a:moveTo>
                    <a:pt x="2" y="711"/>
                  </a:moveTo>
                  <a:lnTo>
                    <a:pt x="2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2" y="711"/>
                  </a:lnTo>
                  <a:close/>
                  <a:moveTo>
                    <a:pt x="2" y="721"/>
                  </a:moveTo>
                  <a:lnTo>
                    <a:pt x="2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2" y="721"/>
                  </a:lnTo>
                  <a:close/>
                  <a:moveTo>
                    <a:pt x="2" y="731"/>
                  </a:moveTo>
                  <a:lnTo>
                    <a:pt x="2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2" y="731"/>
                  </a:lnTo>
                  <a:close/>
                  <a:moveTo>
                    <a:pt x="2" y="741"/>
                  </a:moveTo>
                  <a:lnTo>
                    <a:pt x="2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2" y="741"/>
                  </a:lnTo>
                  <a:close/>
                  <a:moveTo>
                    <a:pt x="2" y="751"/>
                  </a:moveTo>
                  <a:lnTo>
                    <a:pt x="2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2" y="751"/>
                  </a:lnTo>
                  <a:close/>
                  <a:moveTo>
                    <a:pt x="2" y="761"/>
                  </a:moveTo>
                  <a:lnTo>
                    <a:pt x="2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2" y="761"/>
                  </a:lnTo>
                  <a:close/>
                  <a:moveTo>
                    <a:pt x="2" y="771"/>
                  </a:moveTo>
                  <a:lnTo>
                    <a:pt x="2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2" y="771"/>
                  </a:lnTo>
                  <a:close/>
                  <a:moveTo>
                    <a:pt x="2" y="781"/>
                  </a:moveTo>
                  <a:lnTo>
                    <a:pt x="2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2" y="781"/>
                  </a:lnTo>
                  <a:close/>
                  <a:moveTo>
                    <a:pt x="2" y="790"/>
                  </a:moveTo>
                  <a:lnTo>
                    <a:pt x="2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2" y="790"/>
                  </a:lnTo>
                  <a:close/>
                  <a:moveTo>
                    <a:pt x="2" y="800"/>
                  </a:moveTo>
                  <a:lnTo>
                    <a:pt x="2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2" y="800"/>
                  </a:lnTo>
                  <a:close/>
                  <a:moveTo>
                    <a:pt x="2" y="810"/>
                  </a:moveTo>
                  <a:lnTo>
                    <a:pt x="2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2" y="810"/>
                  </a:lnTo>
                  <a:close/>
                  <a:moveTo>
                    <a:pt x="2" y="820"/>
                  </a:moveTo>
                  <a:lnTo>
                    <a:pt x="2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2" y="820"/>
                  </a:lnTo>
                  <a:close/>
                  <a:moveTo>
                    <a:pt x="2" y="830"/>
                  </a:moveTo>
                  <a:lnTo>
                    <a:pt x="2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2" y="830"/>
                  </a:lnTo>
                  <a:close/>
                  <a:moveTo>
                    <a:pt x="2" y="840"/>
                  </a:moveTo>
                  <a:lnTo>
                    <a:pt x="2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2" y="840"/>
                  </a:lnTo>
                  <a:close/>
                  <a:moveTo>
                    <a:pt x="2" y="850"/>
                  </a:moveTo>
                  <a:lnTo>
                    <a:pt x="2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2" y="850"/>
                  </a:lnTo>
                  <a:close/>
                  <a:moveTo>
                    <a:pt x="2" y="860"/>
                  </a:moveTo>
                  <a:lnTo>
                    <a:pt x="2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2" y="860"/>
                  </a:lnTo>
                  <a:close/>
                  <a:moveTo>
                    <a:pt x="2" y="869"/>
                  </a:moveTo>
                  <a:lnTo>
                    <a:pt x="2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2" y="869"/>
                  </a:lnTo>
                  <a:close/>
                  <a:moveTo>
                    <a:pt x="2" y="879"/>
                  </a:moveTo>
                  <a:lnTo>
                    <a:pt x="2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2" y="879"/>
                  </a:lnTo>
                  <a:close/>
                  <a:moveTo>
                    <a:pt x="2" y="889"/>
                  </a:moveTo>
                  <a:lnTo>
                    <a:pt x="2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2" y="889"/>
                  </a:lnTo>
                  <a:close/>
                  <a:moveTo>
                    <a:pt x="2" y="899"/>
                  </a:moveTo>
                  <a:lnTo>
                    <a:pt x="2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2" y="899"/>
                  </a:lnTo>
                  <a:close/>
                  <a:moveTo>
                    <a:pt x="2" y="909"/>
                  </a:moveTo>
                  <a:lnTo>
                    <a:pt x="2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2" y="909"/>
                  </a:lnTo>
                  <a:close/>
                  <a:moveTo>
                    <a:pt x="2" y="919"/>
                  </a:moveTo>
                  <a:lnTo>
                    <a:pt x="2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2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7578725" y="3648075"/>
              <a:ext cx="1588" cy="1462088"/>
            </a:xfrm>
            <a:custGeom>
              <a:avLst/>
              <a:gdLst>
                <a:gd name="T0" fmla="*/ 0 w 1"/>
                <a:gd name="T1" fmla="*/ 12 h 921"/>
                <a:gd name="T2" fmla="*/ 1 w 1"/>
                <a:gd name="T3" fmla="*/ 30 h 921"/>
                <a:gd name="T4" fmla="*/ 0 w 1"/>
                <a:gd name="T5" fmla="*/ 40 h 921"/>
                <a:gd name="T6" fmla="*/ 1 w 1"/>
                <a:gd name="T7" fmla="*/ 62 h 921"/>
                <a:gd name="T8" fmla="*/ 1 w 1"/>
                <a:gd name="T9" fmla="*/ 69 h 921"/>
                <a:gd name="T10" fmla="*/ 0 w 1"/>
                <a:gd name="T11" fmla="*/ 91 h 921"/>
                <a:gd name="T12" fmla="*/ 1 w 1"/>
                <a:gd name="T13" fmla="*/ 109 h 921"/>
                <a:gd name="T14" fmla="*/ 0 w 1"/>
                <a:gd name="T15" fmla="*/ 119 h 921"/>
                <a:gd name="T16" fmla="*/ 1 w 1"/>
                <a:gd name="T17" fmla="*/ 141 h 921"/>
                <a:gd name="T18" fmla="*/ 1 w 1"/>
                <a:gd name="T19" fmla="*/ 148 h 921"/>
                <a:gd name="T20" fmla="*/ 0 w 1"/>
                <a:gd name="T21" fmla="*/ 170 h 921"/>
                <a:gd name="T22" fmla="*/ 1 w 1"/>
                <a:gd name="T23" fmla="*/ 188 h 921"/>
                <a:gd name="T24" fmla="*/ 0 w 1"/>
                <a:gd name="T25" fmla="*/ 198 h 921"/>
                <a:gd name="T26" fmla="*/ 1 w 1"/>
                <a:gd name="T27" fmla="*/ 220 h 921"/>
                <a:gd name="T28" fmla="*/ 1 w 1"/>
                <a:gd name="T29" fmla="*/ 227 h 921"/>
                <a:gd name="T30" fmla="*/ 0 w 1"/>
                <a:gd name="T31" fmla="*/ 249 h 921"/>
                <a:gd name="T32" fmla="*/ 1 w 1"/>
                <a:gd name="T33" fmla="*/ 267 h 921"/>
                <a:gd name="T34" fmla="*/ 0 w 1"/>
                <a:gd name="T35" fmla="*/ 277 h 921"/>
                <a:gd name="T36" fmla="*/ 1 w 1"/>
                <a:gd name="T37" fmla="*/ 299 h 921"/>
                <a:gd name="T38" fmla="*/ 1 w 1"/>
                <a:gd name="T39" fmla="*/ 306 h 921"/>
                <a:gd name="T40" fmla="*/ 0 w 1"/>
                <a:gd name="T41" fmla="*/ 328 h 921"/>
                <a:gd name="T42" fmla="*/ 1 w 1"/>
                <a:gd name="T43" fmla="*/ 346 h 921"/>
                <a:gd name="T44" fmla="*/ 0 w 1"/>
                <a:gd name="T45" fmla="*/ 356 h 921"/>
                <a:gd name="T46" fmla="*/ 1 w 1"/>
                <a:gd name="T47" fmla="*/ 378 h 921"/>
                <a:gd name="T48" fmla="*/ 1 w 1"/>
                <a:gd name="T49" fmla="*/ 385 h 921"/>
                <a:gd name="T50" fmla="*/ 0 w 1"/>
                <a:gd name="T51" fmla="*/ 407 h 921"/>
                <a:gd name="T52" fmla="*/ 1 w 1"/>
                <a:gd name="T53" fmla="*/ 425 h 921"/>
                <a:gd name="T54" fmla="*/ 0 w 1"/>
                <a:gd name="T55" fmla="*/ 435 h 921"/>
                <a:gd name="T56" fmla="*/ 1 w 1"/>
                <a:gd name="T57" fmla="*/ 457 h 921"/>
                <a:gd name="T58" fmla="*/ 1 w 1"/>
                <a:gd name="T59" fmla="*/ 464 h 921"/>
                <a:gd name="T60" fmla="*/ 0 w 1"/>
                <a:gd name="T61" fmla="*/ 486 h 921"/>
                <a:gd name="T62" fmla="*/ 1 w 1"/>
                <a:gd name="T63" fmla="*/ 504 h 921"/>
                <a:gd name="T64" fmla="*/ 0 w 1"/>
                <a:gd name="T65" fmla="*/ 514 h 921"/>
                <a:gd name="T66" fmla="*/ 1 w 1"/>
                <a:gd name="T67" fmla="*/ 536 h 921"/>
                <a:gd name="T68" fmla="*/ 1 w 1"/>
                <a:gd name="T69" fmla="*/ 543 h 921"/>
                <a:gd name="T70" fmla="*/ 0 w 1"/>
                <a:gd name="T71" fmla="*/ 565 h 921"/>
                <a:gd name="T72" fmla="*/ 1 w 1"/>
                <a:gd name="T73" fmla="*/ 583 h 921"/>
                <a:gd name="T74" fmla="*/ 0 w 1"/>
                <a:gd name="T75" fmla="*/ 593 h 921"/>
                <a:gd name="T76" fmla="*/ 1 w 1"/>
                <a:gd name="T77" fmla="*/ 615 h 921"/>
                <a:gd name="T78" fmla="*/ 1 w 1"/>
                <a:gd name="T79" fmla="*/ 623 h 921"/>
                <a:gd name="T80" fmla="*/ 0 w 1"/>
                <a:gd name="T81" fmla="*/ 644 h 921"/>
                <a:gd name="T82" fmla="*/ 1 w 1"/>
                <a:gd name="T83" fmla="*/ 662 h 921"/>
                <a:gd name="T84" fmla="*/ 0 w 1"/>
                <a:gd name="T85" fmla="*/ 672 h 921"/>
                <a:gd name="T86" fmla="*/ 1 w 1"/>
                <a:gd name="T87" fmla="*/ 694 h 921"/>
                <a:gd name="T88" fmla="*/ 1 w 1"/>
                <a:gd name="T89" fmla="*/ 702 h 921"/>
                <a:gd name="T90" fmla="*/ 0 w 1"/>
                <a:gd name="T91" fmla="*/ 723 h 921"/>
                <a:gd name="T92" fmla="*/ 1 w 1"/>
                <a:gd name="T93" fmla="*/ 741 h 921"/>
                <a:gd name="T94" fmla="*/ 0 w 1"/>
                <a:gd name="T95" fmla="*/ 751 h 921"/>
                <a:gd name="T96" fmla="*/ 1 w 1"/>
                <a:gd name="T97" fmla="*/ 773 h 921"/>
                <a:gd name="T98" fmla="*/ 1 w 1"/>
                <a:gd name="T99" fmla="*/ 781 h 921"/>
                <a:gd name="T100" fmla="*/ 0 w 1"/>
                <a:gd name="T101" fmla="*/ 802 h 921"/>
                <a:gd name="T102" fmla="*/ 1 w 1"/>
                <a:gd name="T103" fmla="*/ 820 h 921"/>
                <a:gd name="T104" fmla="*/ 0 w 1"/>
                <a:gd name="T105" fmla="*/ 830 h 921"/>
                <a:gd name="T106" fmla="*/ 1 w 1"/>
                <a:gd name="T107" fmla="*/ 852 h 921"/>
                <a:gd name="T108" fmla="*/ 1 w 1"/>
                <a:gd name="T109" fmla="*/ 860 h 921"/>
                <a:gd name="T110" fmla="*/ 0 w 1"/>
                <a:gd name="T111" fmla="*/ 881 h 921"/>
                <a:gd name="T112" fmla="*/ 1 w 1"/>
                <a:gd name="T113" fmla="*/ 899 h 921"/>
                <a:gd name="T114" fmla="*/ 0 w 1"/>
                <a:gd name="T115" fmla="*/ 909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" h="921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" y="10"/>
                  </a:moveTo>
                  <a:lnTo>
                    <a:pt x="1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1" y="10"/>
                  </a:lnTo>
                  <a:close/>
                  <a:moveTo>
                    <a:pt x="1" y="20"/>
                  </a:moveTo>
                  <a:lnTo>
                    <a:pt x="1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20"/>
                  </a:lnTo>
                  <a:close/>
                  <a:moveTo>
                    <a:pt x="1" y="30"/>
                  </a:move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1" y="30"/>
                  </a:lnTo>
                  <a:close/>
                  <a:moveTo>
                    <a:pt x="1" y="40"/>
                  </a:moveTo>
                  <a:lnTo>
                    <a:pt x="1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1" y="40"/>
                  </a:lnTo>
                  <a:close/>
                  <a:moveTo>
                    <a:pt x="1" y="50"/>
                  </a:moveTo>
                  <a:lnTo>
                    <a:pt x="1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50"/>
                  </a:lnTo>
                  <a:close/>
                  <a:moveTo>
                    <a:pt x="1" y="60"/>
                  </a:moveTo>
                  <a:lnTo>
                    <a:pt x="1" y="62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1" y="60"/>
                  </a:lnTo>
                  <a:close/>
                  <a:moveTo>
                    <a:pt x="1" y="69"/>
                  </a:moveTo>
                  <a:lnTo>
                    <a:pt x="1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1" y="69"/>
                  </a:lnTo>
                  <a:close/>
                  <a:moveTo>
                    <a:pt x="1" y="79"/>
                  </a:moveTo>
                  <a:lnTo>
                    <a:pt x="1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1" y="79"/>
                  </a:lnTo>
                  <a:close/>
                  <a:moveTo>
                    <a:pt x="1" y="89"/>
                  </a:moveTo>
                  <a:lnTo>
                    <a:pt x="1" y="91"/>
                  </a:lnTo>
                  <a:lnTo>
                    <a:pt x="0" y="91"/>
                  </a:lnTo>
                  <a:lnTo>
                    <a:pt x="0" y="89"/>
                  </a:lnTo>
                  <a:lnTo>
                    <a:pt x="1" y="89"/>
                  </a:lnTo>
                  <a:close/>
                  <a:moveTo>
                    <a:pt x="1" y="99"/>
                  </a:moveTo>
                  <a:lnTo>
                    <a:pt x="1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1" y="99"/>
                  </a:lnTo>
                  <a:close/>
                  <a:moveTo>
                    <a:pt x="1" y="109"/>
                  </a:moveTo>
                  <a:lnTo>
                    <a:pt x="1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1" y="109"/>
                  </a:lnTo>
                  <a:close/>
                  <a:moveTo>
                    <a:pt x="1" y="119"/>
                  </a:moveTo>
                  <a:lnTo>
                    <a:pt x="1" y="121"/>
                  </a:lnTo>
                  <a:lnTo>
                    <a:pt x="0" y="121"/>
                  </a:lnTo>
                  <a:lnTo>
                    <a:pt x="0" y="119"/>
                  </a:lnTo>
                  <a:lnTo>
                    <a:pt x="1" y="119"/>
                  </a:lnTo>
                  <a:close/>
                  <a:moveTo>
                    <a:pt x="1" y="129"/>
                  </a:moveTo>
                  <a:lnTo>
                    <a:pt x="1" y="131"/>
                  </a:lnTo>
                  <a:lnTo>
                    <a:pt x="0" y="131"/>
                  </a:lnTo>
                  <a:lnTo>
                    <a:pt x="0" y="129"/>
                  </a:lnTo>
                  <a:lnTo>
                    <a:pt x="1" y="129"/>
                  </a:lnTo>
                  <a:close/>
                  <a:moveTo>
                    <a:pt x="1" y="139"/>
                  </a:moveTo>
                  <a:lnTo>
                    <a:pt x="1" y="141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1" y="139"/>
                  </a:lnTo>
                  <a:close/>
                  <a:moveTo>
                    <a:pt x="1" y="148"/>
                  </a:moveTo>
                  <a:lnTo>
                    <a:pt x="1" y="150"/>
                  </a:lnTo>
                  <a:lnTo>
                    <a:pt x="0" y="150"/>
                  </a:lnTo>
                  <a:lnTo>
                    <a:pt x="0" y="148"/>
                  </a:lnTo>
                  <a:lnTo>
                    <a:pt x="1" y="148"/>
                  </a:lnTo>
                  <a:close/>
                  <a:moveTo>
                    <a:pt x="1" y="158"/>
                  </a:moveTo>
                  <a:lnTo>
                    <a:pt x="1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1" y="158"/>
                  </a:lnTo>
                  <a:close/>
                  <a:moveTo>
                    <a:pt x="1" y="168"/>
                  </a:moveTo>
                  <a:lnTo>
                    <a:pt x="1" y="170"/>
                  </a:lnTo>
                  <a:lnTo>
                    <a:pt x="0" y="170"/>
                  </a:lnTo>
                  <a:lnTo>
                    <a:pt x="0" y="168"/>
                  </a:lnTo>
                  <a:lnTo>
                    <a:pt x="1" y="168"/>
                  </a:lnTo>
                  <a:close/>
                  <a:moveTo>
                    <a:pt x="1" y="178"/>
                  </a:moveTo>
                  <a:lnTo>
                    <a:pt x="1" y="180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1" y="178"/>
                  </a:lnTo>
                  <a:close/>
                  <a:moveTo>
                    <a:pt x="1" y="188"/>
                  </a:moveTo>
                  <a:lnTo>
                    <a:pt x="1" y="190"/>
                  </a:lnTo>
                  <a:lnTo>
                    <a:pt x="0" y="190"/>
                  </a:lnTo>
                  <a:lnTo>
                    <a:pt x="0" y="188"/>
                  </a:lnTo>
                  <a:lnTo>
                    <a:pt x="1" y="188"/>
                  </a:lnTo>
                  <a:close/>
                  <a:moveTo>
                    <a:pt x="1" y="198"/>
                  </a:moveTo>
                  <a:lnTo>
                    <a:pt x="1" y="200"/>
                  </a:lnTo>
                  <a:lnTo>
                    <a:pt x="0" y="200"/>
                  </a:lnTo>
                  <a:lnTo>
                    <a:pt x="0" y="198"/>
                  </a:lnTo>
                  <a:lnTo>
                    <a:pt x="1" y="198"/>
                  </a:lnTo>
                  <a:close/>
                  <a:moveTo>
                    <a:pt x="1" y="208"/>
                  </a:moveTo>
                  <a:lnTo>
                    <a:pt x="1" y="210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1" y="208"/>
                  </a:lnTo>
                  <a:close/>
                  <a:moveTo>
                    <a:pt x="1" y="218"/>
                  </a:moveTo>
                  <a:lnTo>
                    <a:pt x="1" y="220"/>
                  </a:lnTo>
                  <a:lnTo>
                    <a:pt x="0" y="220"/>
                  </a:lnTo>
                  <a:lnTo>
                    <a:pt x="0" y="218"/>
                  </a:lnTo>
                  <a:lnTo>
                    <a:pt x="1" y="218"/>
                  </a:lnTo>
                  <a:close/>
                  <a:moveTo>
                    <a:pt x="1" y="227"/>
                  </a:moveTo>
                  <a:lnTo>
                    <a:pt x="1" y="229"/>
                  </a:lnTo>
                  <a:lnTo>
                    <a:pt x="0" y="229"/>
                  </a:lnTo>
                  <a:lnTo>
                    <a:pt x="0" y="227"/>
                  </a:lnTo>
                  <a:lnTo>
                    <a:pt x="1" y="227"/>
                  </a:lnTo>
                  <a:close/>
                  <a:moveTo>
                    <a:pt x="1" y="237"/>
                  </a:moveTo>
                  <a:lnTo>
                    <a:pt x="1" y="239"/>
                  </a:lnTo>
                  <a:lnTo>
                    <a:pt x="0" y="239"/>
                  </a:lnTo>
                  <a:lnTo>
                    <a:pt x="0" y="237"/>
                  </a:lnTo>
                  <a:lnTo>
                    <a:pt x="1" y="237"/>
                  </a:lnTo>
                  <a:close/>
                  <a:moveTo>
                    <a:pt x="1" y="247"/>
                  </a:moveTo>
                  <a:lnTo>
                    <a:pt x="1" y="249"/>
                  </a:lnTo>
                  <a:lnTo>
                    <a:pt x="0" y="249"/>
                  </a:lnTo>
                  <a:lnTo>
                    <a:pt x="0" y="247"/>
                  </a:lnTo>
                  <a:lnTo>
                    <a:pt x="1" y="247"/>
                  </a:lnTo>
                  <a:close/>
                  <a:moveTo>
                    <a:pt x="1" y="257"/>
                  </a:moveTo>
                  <a:lnTo>
                    <a:pt x="1" y="259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1" y="257"/>
                  </a:lnTo>
                  <a:close/>
                  <a:moveTo>
                    <a:pt x="1" y="267"/>
                  </a:moveTo>
                  <a:lnTo>
                    <a:pt x="1" y="269"/>
                  </a:lnTo>
                  <a:lnTo>
                    <a:pt x="0" y="269"/>
                  </a:lnTo>
                  <a:lnTo>
                    <a:pt x="0" y="267"/>
                  </a:lnTo>
                  <a:lnTo>
                    <a:pt x="1" y="267"/>
                  </a:lnTo>
                  <a:close/>
                  <a:moveTo>
                    <a:pt x="1" y="277"/>
                  </a:moveTo>
                  <a:lnTo>
                    <a:pt x="1" y="279"/>
                  </a:lnTo>
                  <a:lnTo>
                    <a:pt x="0" y="279"/>
                  </a:lnTo>
                  <a:lnTo>
                    <a:pt x="0" y="277"/>
                  </a:lnTo>
                  <a:lnTo>
                    <a:pt x="1" y="277"/>
                  </a:lnTo>
                  <a:close/>
                  <a:moveTo>
                    <a:pt x="1" y="287"/>
                  </a:move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1" y="287"/>
                  </a:lnTo>
                  <a:close/>
                  <a:moveTo>
                    <a:pt x="1" y="297"/>
                  </a:moveTo>
                  <a:lnTo>
                    <a:pt x="1" y="299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1" y="297"/>
                  </a:lnTo>
                  <a:close/>
                  <a:moveTo>
                    <a:pt x="1" y="306"/>
                  </a:moveTo>
                  <a:lnTo>
                    <a:pt x="1" y="308"/>
                  </a:lnTo>
                  <a:lnTo>
                    <a:pt x="0" y="308"/>
                  </a:lnTo>
                  <a:lnTo>
                    <a:pt x="0" y="306"/>
                  </a:lnTo>
                  <a:lnTo>
                    <a:pt x="1" y="306"/>
                  </a:lnTo>
                  <a:close/>
                  <a:moveTo>
                    <a:pt x="1" y="316"/>
                  </a:moveTo>
                  <a:lnTo>
                    <a:pt x="1" y="318"/>
                  </a:lnTo>
                  <a:lnTo>
                    <a:pt x="0" y="318"/>
                  </a:lnTo>
                  <a:lnTo>
                    <a:pt x="0" y="316"/>
                  </a:lnTo>
                  <a:lnTo>
                    <a:pt x="1" y="316"/>
                  </a:lnTo>
                  <a:close/>
                  <a:moveTo>
                    <a:pt x="1" y="326"/>
                  </a:moveTo>
                  <a:lnTo>
                    <a:pt x="1" y="328"/>
                  </a:lnTo>
                  <a:lnTo>
                    <a:pt x="0" y="328"/>
                  </a:lnTo>
                  <a:lnTo>
                    <a:pt x="0" y="326"/>
                  </a:lnTo>
                  <a:lnTo>
                    <a:pt x="1" y="326"/>
                  </a:lnTo>
                  <a:close/>
                  <a:moveTo>
                    <a:pt x="1" y="336"/>
                  </a:moveTo>
                  <a:lnTo>
                    <a:pt x="1" y="338"/>
                  </a:lnTo>
                  <a:lnTo>
                    <a:pt x="0" y="338"/>
                  </a:lnTo>
                  <a:lnTo>
                    <a:pt x="0" y="336"/>
                  </a:lnTo>
                  <a:lnTo>
                    <a:pt x="1" y="336"/>
                  </a:lnTo>
                  <a:close/>
                  <a:moveTo>
                    <a:pt x="1" y="346"/>
                  </a:moveTo>
                  <a:lnTo>
                    <a:pt x="1" y="348"/>
                  </a:lnTo>
                  <a:lnTo>
                    <a:pt x="0" y="348"/>
                  </a:lnTo>
                  <a:lnTo>
                    <a:pt x="0" y="346"/>
                  </a:lnTo>
                  <a:lnTo>
                    <a:pt x="1" y="346"/>
                  </a:lnTo>
                  <a:close/>
                  <a:moveTo>
                    <a:pt x="1" y="356"/>
                  </a:moveTo>
                  <a:lnTo>
                    <a:pt x="1" y="358"/>
                  </a:lnTo>
                  <a:lnTo>
                    <a:pt x="0" y="358"/>
                  </a:lnTo>
                  <a:lnTo>
                    <a:pt x="0" y="356"/>
                  </a:lnTo>
                  <a:lnTo>
                    <a:pt x="1" y="356"/>
                  </a:lnTo>
                  <a:close/>
                  <a:moveTo>
                    <a:pt x="1" y="366"/>
                  </a:moveTo>
                  <a:lnTo>
                    <a:pt x="1" y="368"/>
                  </a:lnTo>
                  <a:lnTo>
                    <a:pt x="0" y="368"/>
                  </a:lnTo>
                  <a:lnTo>
                    <a:pt x="0" y="366"/>
                  </a:lnTo>
                  <a:lnTo>
                    <a:pt x="1" y="366"/>
                  </a:lnTo>
                  <a:close/>
                  <a:moveTo>
                    <a:pt x="1" y="376"/>
                  </a:moveTo>
                  <a:lnTo>
                    <a:pt x="1" y="378"/>
                  </a:lnTo>
                  <a:lnTo>
                    <a:pt x="0" y="378"/>
                  </a:lnTo>
                  <a:lnTo>
                    <a:pt x="0" y="376"/>
                  </a:lnTo>
                  <a:lnTo>
                    <a:pt x="1" y="376"/>
                  </a:lnTo>
                  <a:close/>
                  <a:moveTo>
                    <a:pt x="1" y="385"/>
                  </a:moveTo>
                  <a:lnTo>
                    <a:pt x="1" y="387"/>
                  </a:lnTo>
                  <a:lnTo>
                    <a:pt x="0" y="387"/>
                  </a:lnTo>
                  <a:lnTo>
                    <a:pt x="0" y="385"/>
                  </a:lnTo>
                  <a:lnTo>
                    <a:pt x="1" y="385"/>
                  </a:lnTo>
                  <a:close/>
                  <a:moveTo>
                    <a:pt x="1" y="395"/>
                  </a:moveTo>
                  <a:lnTo>
                    <a:pt x="1" y="397"/>
                  </a:lnTo>
                  <a:lnTo>
                    <a:pt x="0" y="397"/>
                  </a:lnTo>
                  <a:lnTo>
                    <a:pt x="0" y="395"/>
                  </a:lnTo>
                  <a:lnTo>
                    <a:pt x="1" y="395"/>
                  </a:lnTo>
                  <a:close/>
                  <a:moveTo>
                    <a:pt x="1" y="405"/>
                  </a:moveTo>
                  <a:lnTo>
                    <a:pt x="1" y="407"/>
                  </a:lnTo>
                  <a:lnTo>
                    <a:pt x="0" y="407"/>
                  </a:lnTo>
                  <a:lnTo>
                    <a:pt x="0" y="405"/>
                  </a:lnTo>
                  <a:lnTo>
                    <a:pt x="1" y="405"/>
                  </a:lnTo>
                  <a:close/>
                  <a:moveTo>
                    <a:pt x="1" y="415"/>
                  </a:moveTo>
                  <a:lnTo>
                    <a:pt x="1" y="417"/>
                  </a:lnTo>
                  <a:lnTo>
                    <a:pt x="0" y="417"/>
                  </a:lnTo>
                  <a:lnTo>
                    <a:pt x="0" y="415"/>
                  </a:lnTo>
                  <a:lnTo>
                    <a:pt x="1" y="415"/>
                  </a:lnTo>
                  <a:close/>
                  <a:moveTo>
                    <a:pt x="1" y="425"/>
                  </a:moveTo>
                  <a:lnTo>
                    <a:pt x="1" y="427"/>
                  </a:lnTo>
                  <a:lnTo>
                    <a:pt x="0" y="427"/>
                  </a:lnTo>
                  <a:lnTo>
                    <a:pt x="0" y="425"/>
                  </a:lnTo>
                  <a:lnTo>
                    <a:pt x="1" y="425"/>
                  </a:lnTo>
                  <a:close/>
                  <a:moveTo>
                    <a:pt x="1" y="435"/>
                  </a:moveTo>
                  <a:lnTo>
                    <a:pt x="1" y="437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close/>
                  <a:moveTo>
                    <a:pt x="1" y="445"/>
                  </a:moveTo>
                  <a:lnTo>
                    <a:pt x="1" y="447"/>
                  </a:lnTo>
                  <a:lnTo>
                    <a:pt x="0" y="447"/>
                  </a:lnTo>
                  <a:lnTo>
                    <a:pt x="0" y="445"/>
                  </a:lnTo>
                  <a:lnTo>
                    <a:pt x="1" y="445"/>
                  </a:lnTo>
                  <a:close/>
                  <a:moveTo>
                    <a:pt x="1" y="455"/>
                  </a:moveTo>
                  <a:lnTo>
                    <a:pt x="1" y="457"/>
                  </a:lnTo>
                  <a:lnTo>
                    <a:pt x="0" y="457"/>
                  </a:lnTo>
                  <a:lnTo>
                    <a:pt x="0" y="455"/>
                  </a:lnTo>
                  <a:lnTo>
                    <a:pt x="1" y="455"/>
                  </a:lnTo>
                  <a:close/>
                  <a:moveTo>
                    <a:pt x="1" y="464"/>
                  </a:moveTo>
                  <a:lnTo>
                    <a:pt x="1" y="466"/>
                  </a:lnTo>
                  <a:lnTo>
                    <a:pt x="0" y="466"/>
                  </a:lnTo>
                  <a:lnTo>
                    <a:pt x="0" y="464"/>
                  </a:lnTo>
                  <a:lnTo>
                    <a:pt x="1" y="464"/>
                  </a:lnTo>
                  <a:close/>
                  <a:moveTo>
                    <a:pt x="1" y="474"/>
                  </a:moveTo>
                  <a:lnTo>
                    <a:pt x="1" y="476"/>
                  </a:lnTo>
                  <a:lnTo>
                    <a:pt x="0" y="476"/>
                  </a:lnTo>
                  <a:lnTo>
                    <a:pt x="0" y="474"/>
                  </a:lnTo>
                  <a:lnTo>
                    <a:pt x="1" y="474"/>
                  </a:lnTo>
                  <a:close/>
                  <a:moveTo>
                    <a:pt x="1" y="484"/>
                  </a:moveTo>
                  <a:lnTo>
                    <a:pt x="1" y="486"/>
                  </a:lnTo>
                  <a:lnTo>
                    <a:pt x="0" y="486"/>
                  </a:lnTo>
                  <a:lnTo>
                    <a:pt x="0" y="484"/>
                  </a:lnTo>
                  <a:lnTo>
                    <a:pt x="1" y="484"/>
                  </a:lnTo>
                  <a:close/>
                  <a:moveTo>
                    <a:pt x="1" y="494"/>
                  </a:moveTo>
                  <a:lnTo>
                    <a:pt x="1" y="496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1" y="494"/>
                  </a:lnTo>
                  <a:close/>
                  <a:moveTo>
                    <a:pt x="1" y="504"/>
                  </a:moveTo>
                  <a:lnTo>
                    <a:pt x="1" y="506"/>
                  </a:lnTo>
                  <a:lnTo>
                    <a:pt x="0" y="506"/>
                  </a:lnTo>
                  <a:lnTo>
                    <a:pt x="0" y="504"/>
                  </a:lnTo>
                  <a:lnTo>
                    <a:pt x="1" y="504"/>
                  </a:lnTo>
                  <a:close/>
                  <a:moveTo>
                    <a:pt x="1" y="514"/>
                  </a:moveTo>
                  <a:lnTo>
                    <a:pt x="1" y="516"/>
                  </a:lnTo>
                  <a:lnTo>
                    <a:pt x="0" y="516"/>
                  </a:lnTo>
                  <a:lnTo>
                    <a:pt x="0" y="514"/>
                  </a:lnTo>
                  <a:lnTo>
                    <a:pt x="1" y="514"/>
                  </a:lnTo>
                  <a:close/>
                  <a:moveTo>
                    <a:pt x="1" y="524"/>
                  </a:moveTo>
                  <a:lnTo>
                    <a:pt x="1" y="526"/>
                  </a:lnTo>
                  <a:lnTo>
                    <a:pt x="0" y="526"/>
                  </a:lnTo>
                  <a:lnTo>
                    <a:pt x="0" y="524"/>
                  </a:lnTo>
                  <a:lnTo>
                    <a:pt x="1" y="524"/>
                  </a:lnTo>
                  <a:close/>
                  <a:moveTo>
                    <a:pt x="1" y="534"/>
                  </a:moveTo>
                  <a:lnTo>
                    <a:pt x="1" y="536"/>
                  </a:lnTo>
                  <a:lnTo>
                    <a:pt x="0" y="536"/>
                  </a:lnTo>
                  <a:lnTo>
                    <a:pt x="0" y="534"/>
                  </a:lnTo>
                  <a:lnTo>
                    <a:pt x="1" y="534"/>
                  </a:lnTo>
                  <a:close/>
                  <a:moveTo>
                    <a:pt x="1" y="543"/>
                  </a:moveTo>
                  <a:lnTo>
                    <a:pt x="1" y="545"/>
                  </a:lnTo>
                  <a:lnTo>
                    <a:pt x="0" y="545"/>
                  </a:lnTo>
                  <a:lnTo>
                    <a:pt x="0" y="543"/>
                  </a:lnTo>
                  <a:lnTo>
                    <a:pt x="1" y="543"/>
                  </a:lnTo>
                  <a:close/>
                  <a:moveTo>
                    <a:pt x="1" y="553"/>
                  </a:moveTo>
                  <a:lnTo>
                    <a:pt x="1" y="555"/>
                  </a:lnTo>
                  <a:lnTo>
                    <a:pt x="0" y="555"/>
                  </a:lnTo>
                  <a:lnTo>
                    <a:pt x="0" y="553"/>
                  </a:lnTo>
                  <a:lnTo>
                    <a:pt x="1" y="553"/>
                  </a:lnTo>
                  <a:close/>
                  <a:moveTo>
                    <a:pt x="1" y="563"/>
                  </a:moveTo>
                  <a:lnTo>
                    <a:pt x="1" y="565"/>
                  </a:lnTo>
                  <a:lnTo>
                    <a:pt x="0" y="565"/>
                  </a:lnTo>
                  <a:lnTo>
                    <a:pt x="0" y="563"/>
                  </a:lnTo>
                  <a:lnTo>
                    <a:pt x="1" y="563"/>
                  </a:lnTo>
                  <a:close/>
                  <a:moveTo>
                    <a:pt x="1" y="573"/>
                  </a:moveTo>
                  <a:lnTo>
                    <a:pt x="1" y="575"/>
                  </a:lnTo>
                  <a:lnTo>
                    <a:pt x="0" y="575"/>
                  </a:lnTo>
                  <a:lnTo>
                    <a:pt x="0" y="573"/>
                  </a:lnTo>
                  <a:lnTo>
                    <a:pt x="1" y="573"/>
                  </a:lnTo>
                  <a:close/>
                  <a:moveTo>
                    <a:pt x="1" y="583"/>
                  </a:moveTo>
                  <a:lnTo>
                    <a:pt x="1" y="585"/>
                  </a:lnTo>
                  <a:lnTo>
                    <a:pt x="0" y="585"/>
                  </a:lnTo>
                  <a:lnTo>
                    <a:pt x="0" y="583"/>
                  </a:lnTo>
                  <a:lnTo>
                    <a:pt x="1" y="583"/>
                  </a:lnTo>
                  <a:close/>
                  <a:moveTo>
                    <a:pt x="1" y="593"/>
                  </a:moveTo>
                  <a:lnTo>
                    <a:pt x="1" y="595"/>
                  </a:lnTo>
                  <a:lnTo>
                    <a:pt x="0" y="595"/>
                  </a:lnTo>
                  <a:lnTo>
                    <a:pt x="0" y="593"/>
                  </a:lnTo>
                  <a:lnTo>
                    <a:pt x="1" y="593"/>
                  </a:lnTo>
                  <a:close/>
                  <a:moveTo>
                    <a:pt x="1" y="603"/>
                  </a:moveTo>
                  <a:lnTo>
                    <a:pt x="1" y="605"/>
                  </a:lnTo>
                  <a:lnTo>
                    <a:pt x="0" y="605"/>
                  </a:lnTo>
                  <a:lnTo>
                    <a:pt x="0" y="603"/>
                  </a:lnTo>
                  <a:lnTo>
                    <a:pt x="1" y="603"/>
                  </a:lnTo>
                  <a:close/>
                  <a:moveTo>
                    <a:pt x="1" y="613"/>
                  </a:moveTo>
                  <a:lnTo>
                    <a:pt x="1" y="615"/>
                  </a:lnTo>
                  <a:lnTo>
                    <a:pt x="0" y="615"/>
                  </a:lnTo>
                  <a:lnTo>
                    <a:pt x="0" y="613"/>
                  </a:lnTo>
                  <a:lnTo>
                    <a:pt x="1" y="613"/>
                  </a:lnTo>
                  <a:close/>
                  <a:moveTo>
                    <a:pt x="1" y="623"/>
                  </a:moveTo>
                  <a:lnTo>
                    <a:pt x="1" y="624"/>
                  </a:lnTo>
                  <a:lnTo>
                    <a:pt x="0" y="624"/>
                  </a:lnTo>
                  <a:lnTo>
                    <a:pt x="0" y="623"/>
                  </a:lnTo>
                  <a:lnTo>
                    <a:pt x="1" y="623"/>
                  </a:lnTo>
                  <a:close/>
                  <a:moveTo>
                    <a:pt x="1" y="632"/>
                  </a:moveTo>
                  <a:lnTo>
                    <a:pt x="1" y="634"/>
                  </a:lnTo>
                  <a:lnTo>
                    <a:pt x="0" y="634"/>
                  </a:lnTo>
                  <a:lnTo>
                    <a:pt x="0" y="632"/>
                  </a:lnTo>
                  <a:lnTo>
                    <a:pt x="1" y="632"/>
                  </a:lnTo>
                  <a:close/>
                  <a:moveTo>
                    <a:pt x="1" y="642"/>
                  </a:moveTo>
                  <a:lnTo>
                    <a:pt x="1" y="644"/>
                  </a:lnTo>
                  <a:lnTo>
                    <a:pt x="0" y="644"/>
                  </a:lnTo>
                  <a:lnTo>
                    <a:pt x="0" y="642"/>
                  </a:lnTo>
                  <a:lnTo>
                    <a:pt x="1" y="642"/>
                  </a:lnTo>
                  <a:close/>
                  <a:moveTo>
                    <a:pt x="1" y="652"/>
                  </a:moveTo>
                  <a:lnTo>
                    <a:pt x="1" y="654"/>
                  </a:lnTo>
                  <a:lnTo>
                    <a:pt x="0" y="654"/>
                  </a:lnTo>
                  <a:lnTo>
                    <a:pt x="0" y="652"/>
                  </a:lnTo>
                  <a:lnTo>
                    <a:pt x="1" y="652"/>
                  </a:lnTo>
                  <a:close/>
                  <a:moveTo>
                    <a:pt x="1" y="662"/>
                  </a:moveTo>
                  <a:lnTo>
                    <a:pt x="1" y="664"/>
                  </a:lnTo>
                  <a:lnTo>
                    <a:pt x="0" y="664"/>
                  </a:lnTo>
                  <a:lnTo>
                    <a:pt x="0" y="662"/>
                  </a:lnTo>
                  <a:lnTo>
                    <a:pt x="1" y="662"/>
                  </a:lnTo>
                  <a:close/>
                  <a:moveTo>
                    <a:pt x="1" y="672"/>
                  </a:moveTo>
                  <a:lnTo>
                    <a:pt x="1" y="674"/>
                  </a:lnTo>
                  <a:lnTo>
                    <a:pt x="0" y="674"/>
                  </a:lnTo>
                  <a:lnTo>
                    <a:pt x="0" y="672"/>
                  </a:lnTo>
                  <a:lnTo>
                    <a:pt x="1" y="672"/>
                  </a:lnTo>
                  <a:close/>
                  <a:moveTo>
                    <a:pt x="1" y="682"/>
                  </a:moveTo>
                  <a:lnTo>
                    <a:pt x="1" y="684"/>
                  </a:lnTo>
                  <a:lnTo>
                    <a:pt x="0" y="684"/>
                  </a:lnTo>
                  <a:lnTo>
                    <a:pt x="0" y="682"/>
                  </a:lnTo>
                  <a:lnTo>
                    <a:pt x="1" y="682"/>
                  </a:lnTo>
                  <a:close/>
                  <a:moveTo>
                    <a:pt x="1" y="692"/>
                  </a:moveTo>
                  <a:lnTo>
                    <a:pt x="1" y="694"/>
                  </a:lnTo>
                  <a:lnTo>
                    <a:pt x="0" y="694"/>
                  </a:lnTo>
                  <a:lnTo>
                    <a:pt x="0" y="692"/>
                  </a:lnTo>
                  <a:lnTo>
                    <a:pt x="1" y="692"/>
                  </a:lnTo>
                  <a:close/>
                  <a:moveTo>
                    <a:pt x="1" y="702"/>
                  </a:moveTo>
                  <a:lnTo>
                    <a:pt x="1" y="703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1" y="702"/>
                  </a:lnTo>
                  <a:close/>
                  <a:moveTo>
                    <a:pt x="1" y="711"/>
                  </a:moveTo>
                  <a:lnTo>
                    <a:pt x="1" y="713"/>
                  </a:lnTo>
                  <a:lnTo>
                    <a:pt x="0" y="713"/>
                  </a:lnTo>
                  <a:lnTo>
                    <a:pt x="0" y="711"/>
                  </a:lnTo>
                  <a:lnTo>
                    <a:pt x="1" y="711"/>
                  </a:lnTo>
                  <a:close/>
                  <a:moveTo>
                    <a:pt x="1" y="721"/>
                  </a:moveTo>
                  <a:lnTo>
                    <a:pt x="1" y="723"/>
                  </a:lnTo>
                  <a:lnTo>
                    <a:pt x="0" y="723"/>
                  </a:lnTo>
                  <a:lnTo>
                    <a:pt x="0" y="721"/>
                  </a:lnTo>
                  <a:lnTo>
                    <a:pt x="1" y="721"/>
                  </a:lnTo>
                  <a:close/>
                  <a:moveTo>
                    <a:pt x="1" y="731"/>
                  </a:moveTo>
                  <a:lnTo>
                    <a:pt x="1" y="733"/>
                  </a:lnTo>
                  <a:lnTo>
                    <a:pt x="0" y="733"/>
                  </a:lnTo>
                  <a:lnTo>
                    <a:pt x="0" y="731"/>
                  </a:lnTo>
                  <a:lnTo>
                    <a:pt x="1" y="731"/>
                  </a:lnTo>
                  <a:close/>
                  <a:moveTo>
                    <a:pt x="1" y="741"/>
                  </a:moveTo>
                  <a:lnTo>
                    <a:pt x="1" y="743"/>
                  </a:lnTo>
                  <a:lnTo>
                    <a:pt x="0" y="743"/>
                  </a:lnTo>
                  <a:lnTo>
                    <a:pt x="0" y="741"/>
                  </a:lnTo>
                  <a:lnTo>
                    <a:pt x="1" y="741"/>
                  </a:lnTo>
                  <a:close/>
                  <a:moveTo>
                    <a:pt x="1" y="751"/>
                  </a:moveTo>
                  <a:lnTo>
                    <a:pt x="1" y="753"/>
                  </a:lnTo>
                  <a:lnTo>
                    <a:pt x="0" y="753"/>
                  </a:lnTo>
                  <a:lnTo>
                    <a:pt x="0" y="751"/>
                  </a:lnTo>
                  <a:lnTo>
                    <a:pt x="1" y="751"/>
                  </a:lnTo>
                  <a:close/>
                  <a:moveTo>
                    <a:pt x="1" y="761"/>
                  </a:moveTo>
                  <a:lnTo>
                    <a:pt x="1" y="763"/>
                  </a:lnTo>
                  <a:lnTo>
                    <a:pt x="0" y="763"/>
                  </a:lnTo>
                  <a:lnTo>
                    <a:pt x="0" y="761"/>
                  </a:lnTo>
                  <a:lnTo>
                    <a:pt x="1" y="761"/>
                  </a:lnTo>
                  <a:close/>
                  <a:moveTo>
                    <a:pt x="1" y="771"/>
                  </a:moveTo>
                  <a:lnTo>
                    <a:pt x="1" y="773"/>
                  </a:lnTo>
                  <a:lnTo>
                    <a:pt x="0" y="773"/>
                  </a:lnTo>
                  <a:lnTo>
                    <a:pt x="0" y="771"/>
                  </a:lnTo>
                  <a:lnTo>
                    <a:pt x="1" y="771"/>
                  </a:lnTo>
                  <a:close/>
                  <a:moveTo>
                    <a:pt x="1" y="781"/>
                  </a:moveTo>
                  <a:lnTo>
                    <a:pt x="1" y="783"/>
                  </a:lnTo>
                  <a:lnTo>
                    <a:pt x="0" y="783"/>
                  </a:lnTo>
                  <a:lnTo>
                    <a:pt x="0" y="781"/>
                  </a:lnTo>
                  <a:lnTo>
                    <a:pt x="1" y="781"/>
                  </a:lnTo>
                  <a:close/>
                  <a:moveTo>
                    <a:pt x="1" y="790"/>
                  </a:moveTo>
                  <a:lnTo>
                    <a:pt x="1" y="792"/>
                  </a:lnTo>
                  <a:lnTo>
                    <a:pt x="0" y="792"/>
                  </a:lnTo>
                  <a:lnTo>
                    <a:pt x="0" y="790"/>
                  </a:lnTo>
                  <a:lnTo>
                    <a:pt x="1" y="790"/>
                  </a:lnTo>
                  <a:close/>
                  <a:moveTo>
                    <a:pt x="1" y="800"/>
                  </a:moveTo>
                  <a:lnTo>
                    <a:pt x="1" y="802"/>
                  </a:lnTo>
                  <a:lnTo>
                    <a:pt x="0" y="802"/>
                  </a:lnTo>
                  <a:lnTo>
                    <a:pt x="0" y="800"/>
                  </a:lnTo>
                  <a:lnTo>
                    <a:pt x="1" y="800"/>
                  </a:lnTo>
                  <a:close/>
                  <a:moveTo>
                    <a:pt x="1" y="810"/>
                  </a:moveTo>
                  <a:lnTo>
                    <a:pt x="1" y="812"/>
                  </a:lnTo>
                  <a:lnTo>
                    <a:pt x="0" y="812"/>
                  </a:lnTo>
                  <a:lnTo>
                    <a:pt x="0" y="810"/>
                  </a:lnTo>
                  <a:lnTo>
                    <a:pt x="1" y="810"/>
                  </a:lnTo>
                  <a:close/>
                  <a:moveTo>
                    <a:pt x="1" y="820"/>
                  </a:moveTo>
                  <a:lnTo>
                    <a:pt x="1" y="822"/>
                  </a:lnTo>
                  <a:lnTo>
                    <a:pt x="0" y="822"/>
                  </a:lnTo>
                  <a:lnTo>
                    <a:pt x="0" y="820"/>
                  </a:lnTo>
                  <a:lnTo>
                    <a:pt x="1" y="820"/>
                  </a:lnTo>
                  <a:close/>
                  <a:moveTo>
                    <a:pt x="1" y="830"/>
                  </a:moveTo>
                  <a:lnTo>
                    <a:pt x="1" y="832"/>
                  </a:lnTo>
                  <a:lnTo>
                    <a:pt x="0" y="832"/>
                  </a:lnTo>
                  <a:lnTo>
                    <a:pt x="0" y="830"/>
                  </a:lnTo>
                  <a:lnTo>
                    <a:pt x="1" y="830"/>
                  </a:lnTo>
                  <a:close/>
                  <a:moveTo>
                    <a:pt x="1" y="840"/>
                  </a:moveTo>
                  <a:lnTo>
                    <a:pt x="1" y="842"/>
                  </a:lnTo>
                  <a:lnTo>
                    <a:pt x="0" y="842"/>
                  </a:lnTo>
                  <a:lnTo>
                    <a:pt x="0" y="840"/>
                  </a:lnTo>
                  <a:lnTo>
                    <a:pt x="1" y="840"/>
                  </a:lnTo>
                  <a:close/>
                  <a:moveTo>
                    <a:pt x="1" y="850"/>
                  </a:moveTo>
                  <a:lnTo>
                    <a:pt x="1" y="852"/>
                  </a:lnTo>
                  <a:lnTo>
                    <a:pt x="0" y="852"/>
                  </a:lnTo>
                  <a:lnTo>
                    <a:pt x="0" y="850"/>
                  </a:lnTo>
                  <a:lnTo>
                    <a:pt x="1" y="850"/>
                  </a:lnTo>
                  <a:close/>
                  <a:moveTo>
                    <a:pt x="1" y="860"/>
                  </a:moveTo>
                  <a:lnTo>
                    <a:pt x="1" y="862"/>
                  </a:lnTo>
                  <a:lnTo>
                    <a:pt x="0" y="862"/>
                  </a:lnTo>
                  <a:lnTo>
                    <a:pt x="0" y="860"/>
                  </a:lnTo>
                  <a:lnTo>
                    <a:pt x="1" y="860"/>
                  </a:lnTo>
                  <a:close/>
                  <a:moveTo>
                    <a:pt x="1" y="869"/>
                  </a:moveTo>
                  <a:lnTo>
                    <a:pt x="1" y="871"/>
                  </a:lnTo>
                  <a:lnTo>
                    <a:pt x="0" y="871"/>
                  </a:lnTo>
                  <a:lnTo>
                    <a:pt x="0" y="869"/>
                  </a:lnTo>
                  <a:lnTo>
                    <a:pt x="1" y="869"/>
                  </a:lnTo>
                  <a:close/>
                  <a:moveTo>
                    <a:pt x="1" y="879"/>
                  </a:moveTo>
                  <a:lnTo>
                    <a:pt x="1" y="881"/>
                  </a:lnTo>
                  <a:lnTo>
                    <a:pt x="0" y="881"/>
                  </a:lnTo>
                  <a:lnTo>
                    <a:pt x="0" y="879"/>
                  </a:lnTo>
                  <a:lnTo>
                    <a:pt x="1" y="879"/>
                  </a:lnTo>
                  <a:close/>
                  <a:moveTo>
                    <a:pt x="1" y="889"/>
                  </a:moveTo>
                  <a:lnTo>
                    <a:pt x="1" y="891"/>
                  </a:lnTo>
                  <a:lnTo>
                    <a:pt x="0" y="891"/>
                  </a:lnTo>
                  <a:lnTo>
                    <a:pt x="0" y="889"/>
                  </a:lnTo>
                  <a:lnTo>
                    <a:pt x="1" y="889"/>
                  </a:lnTo>
                  <a:close/>
                  <a:moveTo>
                    <a:pt x="1" y="899"/>
                  </a:moveTo>
                  <a:lnTo>
                    <a:pt x="1" y="901"/>
                  </a:lnTo>
                  <a:lnTo>
                    <a:pt x="0" y="901"/>
                  </a:lnTo>
                  <a:lnTo>
                    <a:pt x="0" y="899"/>
                  </a:lnTo>
                  <a:lnTo>
                    <a:pt x="1" y="899"/>
                  </a:lnTo>
                  <a:close/>
                  <a:moveTo>
                    <a:pt x="1" y="909"/>
                  </a:moveTo>
                  <a:lnTo>
                    <a:pt x="1" y="911"/>
                  </a:lnTo>
                  <a:lnTo>
                    <a:pt x="0" y="911"/>
                  </a:lnTo>
                  <a:lnTo>
                    <a:pt x="0" y="909"/>
                  </a:lnTo>
                  <a:lnTo>
                    <a:pt x="1" y="909"/>
                  </a:lnTo>
                  <a:close/>
                  <a:moveTo>
                    <a:pt x="1" y="919"/>
                  </a:moveTo>
                  <a:lnTo>
                    <a:pt x="1" y="921"/>
                  </a:lnTo>
                  <a:lnTo>
                    <a:pt x="0" y="921"/>
                  </a:lnTo>
                  <a:lnTo>
                    <a:pt x="0" y="919"/>
                  </a:lnTo>
                  <a:lnTo>
                    <a:pt x="1" y="9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6080125" y="51149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6080125" y="49657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6092032" y="4386262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6083301" y="409575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6080125" y="3806825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6080125" y="3646488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2"/>
            <p:cNvSpPr>
              <a:spLocks noChangeAspect="1" noChangeArrowheads="1"/>
            </p:cNvSpPr>
            <p:nvPr/>
          </p:nvSpPr>
          <p:spPr bwMode="auto">
            <a:xfrm>
              <a:off x="7277100" y="4654550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3"/>
            <p:cNvSpPr>
              <a:spLocks noChangeArrowheads="1"/>
            </p:cNvSpPr>
            <p:nvPr/>
          </p:nvSpPr>
          <p:spPr bwMode="auto">
            <a:xfrm>
              <a:off x="7065963" y="4929188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4"/>
            <p:cNvSpPr>
              <a:spLocks noChangeAspect="1" noChangeArrowheads="1"/>
            </p:cNvSpPr>
            <p:nvPr/>
          </p:nvSpPr>
          <p:spPr bwMode="auto">
            <a:xfrm>
              <a:off x="6164263" y="4159249"/>
              <a:ext cx="50800" cy="44452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spect="1" noChangeArrowheads="1"/>
            </p:cNvSpPr>
            <p:nvPr/>
          </p:nvSpPr>
          <p:spPr bwMode="auto">
            <a:xfrm>
              <a:off x="7480300" y="3762375"/>
              <a:ext cx="50800" cy="50800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6164609" y="423068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3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6080125" y="3648075"/>
              <a:ext cx="1498600" cy="146843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41"/>
            <p:cNvSpPr>
              <a:spLocks noChangeShapeType="1"/>
            </p:cNvSpPr>
            <p:nvPr/>
          </p:nvSpPr>
          <p:spPr bwMode="auto">
            <a:xfrm>
              <a:off x="6080125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42"/>
            <p:cNvSpPr>
              <a:spLocks noChangeArrowheads="1"/>
            </p:cNvSpPr>
            <p:nvPr/>
          </p:nvSpPr>
          <p:spPr bwMode="auto">
            <a:xfrm>
              <a:off x="5967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-0.80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Line 43"/>
            <p:cNvSpPr>
              <a:spLocks noChangeShapeType="1"/>
            </p:cNvSpPr>
            <p:nvPr/>
          </p:nvSpPr>
          <p:spPr bwMode="auto">
            <a:xfrm>
              <a:off x="62658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45"/>
            <p:cNvSpPr>
              <a:spLocks noChangeShapeType="1"/>
            </p:cNvSpPr>
            <p:nvPr/>
          </p:nvSpPr>
          <p:spPr bwMode="auto">
            <a:xfrm>
              <a:off x="64500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46"/>
            <p:cNvSpPr>
              <a:spLocks noChangeArrowheads="1"/>
            </p:cNvSpPr>
            <p:nvPr/>
          </p:nvSpPr>
          <p:spPr bwMode="auto">
            <a:xfrm>
              <a:off x="6348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-0.48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Line 47"/>
            <p:cNvSpPr>
              <a:spLocks noChangeShapeType="1"/>
            </p:cNvSpPr>
            <p:nvPr/>
          </p:nvSpPr>
          <p:spPr bwMode="auto">
            <a:xfrm>
              <a:off x="66341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49"/>
            <p:cNvSpPr>
              <a:spLocks noChangeShapeType="1"/>
            </p:cNvSpPr>
            <p:nvPr/>
          </p:nvSpPr>
          <p:spPr bwMode="auto">
            <a:xfrm>
              <a:off x="681831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50"/>
            <p:cNvSpPr>
              <a:spLocks noChangeArrowheads="1"/>
            </p:cNvSpPr>
            <p:nvPr/>
          </p:nvSpPr>
          <p:spPr bwMode="auto">
            <a:xfrm>
              <a:off x="6729016" y="5137150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51"/>
            <p:cNvSpPr>
              <a:spLocks noChangeShapeType="1"/>
            </p:cNvSpPr>
            <p:nvPr/>
          </p:nvSpPr>
          <p:spPr bwMode="auto">
            <a:xfrm>
              <a:off x="7002463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53"/>
            <p:cNvSpPr>
              <a:spLocks noChangeShapeType="1"/>
            </p:cNvSpPr>
            <p:nvPr/>
          </p:nvSpPr>
          <p:spPr bwMode="auto">
            <a:xfrm>
              <a:off x="71882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54"/>
            <p:cNvSpPr>
              <a:spLocks noChangeArrowheads="1"/>
            </p:cNvSpPr>
            <p:nvPr/>
          </p:nvSpPr>
          <p:spPr bwMode="auto">
            <a:xfrm>
              <a:off x="7086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2" name="Line 55"/>
            <p:cNvSpPr>
              <a:spLocks noChangeShapeType="1"/>
            </p:cNvSpPr>
            <p:nvPr/>
          </p:nvSpPr>
          <p:spPr bwMode="auto">
            <a:xfrm>
              <a:off x="737235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57"/>
            <p:cNvSpPr>
              <a:spLocks noChangeShapeType="1"/>
            </p:cNvSpPr>
            <p:nvPr/>
          </p:nvSpPr>
          <p:spPr bwMode="auto">
            <a:xfrm>
              <a:off x="7556500" y="5116513"/>
              <a:ext cx="0" cy="15875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58"/>
            <p:cNvSpPr>
              <a:spLocks noChangeArrowheads="1"/>
            </p:cNvSpPr>
            <p:nvPr/>
          </p:nvSpPr>
          <p:spPr bwMode="auto">
            <a:xfrm>
              <a:off x="7467600" y="51371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0.48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Rectangle 59"/>
            <p:cNvSpPr>
              <a:spLocks noChangeArrowheads="1"/>
            </p:cNvSpPr>
            <p:nvPr/>
          </p:nvSpPr>
          <p:spPr bwMode="auto">
            <a:xfrm>
              <a:off x="6496825" y="5244872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1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Line 60"/>
            <p:cNvSpPr>
              <a:spLocks noChangeShapeType="1"/>
            </p:cNvSpPr>
            <p:nvPr/>
          </p:nvSpPr>
          <p:spPr bwMode="auto">
            <a:xfrm>
              <a:off x="6065838" y="5116513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62"/>
            <p:cNvSpPr>
              <a:spLocks noChangeShapeType="1"/>
            </p:cNvSpPr>
            <p:nvPr/>
          </p:nvSpPr>
          <p:spPr bwMode="auto">
            <a:xfrm>
              <a:off x="6065838" y="49688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63"/>
            <p:cNvSpPr>
              <a:spLocks noChangeArrowheads="1"/>
            </p:cNvSpPr>
            <p:nvPr/>
          </p:nvSpPr>
          <p:spPr bwMode="auto">
            <a:xfrm>
              <a:off x="5860358" y="49214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-0.32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Line 64"/>
            <p:cNvSpPr>
              <a:spLocks noChangeShapeType="1"/>
            </p:cNvSpPr>
            <p:nvPr/>
          </p:nvSpPr>
          <p:spPr bwMode="auto">
            <a:xfrm>
              <a:off x="6065838" y="48228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Line 66"/>
            <p:cNvSpPr>
              <a:spLocks noChangeShapeType="1"/>
            </p:cNvSpPr>
            <p:nvPr/>
          </p:nvSpPr>
          <p:spPr bwMode="auto">
            <a:xfrm>
              <a:off x="6065838" y="46751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67"/>
            <p:cNvSpPr>
              <a:spLocks noChangeArrowheads="1"/>
            </p:cNvSpPr>
            <p:nvPr/>
          </p:nvSpPr>
          <p:spPr bwMode="auto">
            <a:xfrm>
              <a:off x="5860358" y="4616678"/>
              <a:ext cx="205184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5" name="Line 68"/>
            <p:cNvSpPr>
              <a:spLocks noChangeShapeType="1"/>
            </p:cNvSpPr>
            <p:nvPr/>
          </p:nvSpPr>
          <p:spPr bwMode="auto">
            <a:xfrm>
              <a:off x="6065838" y="452913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Line 70"/>
            <p:cNvSpPr>
              <a:spLocks noChangeShapeType="1"/>
            </p:cNvSpPr>
            <p:nvPr/>
          </p:nvSpPr>
          <p:spPr bwMode="auto">
            <a:xfrm>
              <a:off x="6065838" y="4383088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71"/>
            <p:cNvSpPr>
              <a:spLocks noChangeArrowheads="1"/>
            </p:cNvSpPr>
            <p:nvPr/>
          </p:nvSpPr>
          <p:spPr bwMode="auto">
            <a:xfrm>
              <a:off x="5869883" y="4362450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Line 72"/>
            <p:cNvSpPr>
              <a:spLocks noChangeShapeType="1"/>
            </p:cNvSpPr>
            <p:nvPr/>
          </p:nvSpPr>
          <p:spPr bwMode="auto">
            <a:xfrm>
              <a:off x="6065838" y="423545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Line 74"/>
            <p:cNvSpPr>
              <a:spLocks noChangeShapeType="1"/>
            </p:cNvSpPr>
            <p:nvPr/>
          </p:nvSpPr>
          <p:spPr bwMode="auto">
            <a:xfrm>
              <a:off x="6065838" y="4089400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75"/>
            <p:cNvSpPr>
              <a:spLocks noChangeArrowheads="1"/>
            </p:cNvSpPr>
            <p:nvPr/>
          </p:nvSpPr>
          <p:spPr bwMode="auto">
            <a:xfrm>
              <a:off x="5869883" y="40070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0.16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Line 76"/>
            <p:cNvSpPr>
              <a:spLocks noChangeShapeType="1"/>
            </p:cNvSpPr>
            <p:nvPr/>
          </p:nvSpPr>
          <p:spPr bwMode="auto">
            <a:xfrm>
              <a:off x="6065838" y="390207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Line 78"/>
            <p:cNvSpPr>
              <a:spLocks noChangeShapeType="1"/>
            </p:cNvSpPr>
            <p:nvPr/>
          </p:nvSpPr>
          <p:spPr bwMode="auto">
            <a:xfrm>
              <a:off x="6065838" y="3756025"/>
              <a:ext cx="14288" cy="0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9"/>
            <p:cNvSpPr>
              <a:spLocks noChangeArrowheads="1"/>
            </p:cNvSpPr>
            <p:nvPr/>
          </p:nvSpPr>
          <p:spPr bwMode="auto">
            <a:xfrm>
              <a:off x="5869883" y="3702278"/>
              <a:ext cx="174728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0.32</a:t>
              </a:r>
              <a:endPara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Freeform 24"/>
            <p:cNvSpPr>
              <a:spLocks noEditPoints="1"/>
            </p:cNvSpPr>
            <p:nvPr/>
          </p:nvSpPr>
          <p:spPr bwMode="auto">
            <a:xfrm>
              <a:off x="6083300" y="4673600"/>
              <a:ext cx="1493838" cy="3175"/>
            </a:xfrm>
            <a:custGeom>
              <a:avLst/>
              <a:gdLst>
                <a:gd name="T0" fmla="*/ 12 w 941"/>
                <a:gd name="T1" fmla="*/ 2 h 2"/>
                <a:gd name="T2" fmla="*/ 30 w 941"/>
                <a:gd name="T3" fmla="*/ 0 h 2"/>
                <a:gd name="T4" fmla="*/ 40 w 941"/>
                <a:gd name="T5" fmla="*/ 2 h 2"/>
                <a:gd name="T6" fmla="*/ 62 w 941"/>
                <a:gd name="T7" fmla="*/ 0 h 2"/>
                <a:gd name="T8" fmla="*/ 70 w 941"/>
                <a:gd name="T9" fmla="*/ 0 h 2"/>
                <a:gd name="T10" fmla="*/ 91 w 941"/>
                <a:gd name="T11" fmla="*/ 2 h 2"/>
                <a:gd name="T12" fmla="*/ 109 w 941"/>
                <a:gd name="T13" fmla="*/ 0 h 2"/>
                <a:gd name="T14" fmla="*/ 119 w 941"/>
                <a:gd name="T15" fmla="*/ 2 h 2"/>
                <a:gd name="T16" fmla="*/ 141 w 941"/>
                <a:gd name="T17" fmla="*/ 0 h 2"/>
                <a:gd name="T18" fmla="*/ 149 w 941"/>
                <a:gd name="T19" fmla="*/ 0 h 2"/>
                <a:gd name="T20" fmla="*/ 170 w 941"/>
                <a:gd name="T21" fmla="*/ 2 h 2"/>
                <a:gd name="T22" fmla="*/ 188 w 941"/>
                <a:gd name="T23" fmla="*/ 0 h 2"/>
                <a:gd name="T24" fmla="*/ 198 w 941"/>
                <a:gd name="T25" fmla="*/ 2 h 2"/>
                <a:gd name="T26" fmla="*/ 220 w 941"/>
                <a:gd name="T27" fmla="*/ 0 h 2"/>
                <a:gd name="T28" fmla="*/ 228 w 941"/>
                <a:gd name="T29" fmla="*/ 0 h 2"/>
                <a:gd name="T30" fmla="*/ 249 w 941"/>
                <a:gd name="T31" fmla="*/ 2 h 2"/>
                <a:gd name="T32" fmla="*/ 267 w 941"/>
                <a:gd name="T33" fmla="*/ 0 h 2"/>
                <a:gd name="T34" fmla="*/ 277 w 941"/>
                <a:gd name="T35" fmla="*/ 2 h 2"/>
                <a:gd name="T36" fmla="*/ 299 w 941"/>
                <a:gd name="T37" fmla="*/ 0 h 2"/>
                <a:gd name="T38" fmla="*/ 307 w 941"/>
                <a:gd name="T39" fmla="*/ 0 h 2"/>
                <a:gd name="T40" fmla="*/ 328 w 941"/>
                <a:gd name="T41" fmla="*/ 2 h 2"/>
                <a:gd name="T42" fmla="*/ 346 w 941"/>
                <a:gd name="T43" fmla="*/ 0 h 2"/>
                <a:gd name="T44" fmla="*/ 356 w 941"/>
                <a:gd name="T45" fmla="*/ 2 h 2"/>
                <a:gd name="T46" fmla="*/ 378 w 941"/>
                <a:gd name="T47" fmla="*/ 0 h 2"/>
                <a:gd name="T48" fmla="*/ 386 w 941"/>
                <a:gd name="T49" fmla="*/ 0 h 2"/>
                <a:gd name="T50" fmla="*/ 407 w 941"/>
                <a:gd name="T51" fmla="*/ 2 h 2"/>
                <a:gd name="T52" fmla="*/ 425 w 941"/>
                <a:gd name="T53" fmla="*/ 0 h 2"/>
                <a:gd name="T54" fmla="*/ 435 w 941"/>
                <a:gd name="T55" fmla="*/ 2 h 2"/>
                <a:gd name="T56" fmla="*/ 457 w 941"/>
                <a:gd name="T57" fmla="*/ 0 h 2"/>
                <a:gd name="T58" fmla="*/ 465 w 941"/>
                <a:gd name="T59" fmla="*/ 0 h 2"/>
                <a:gd name="T60" fmla="*/ 486 w 941"/>
                <a:gd name="T61" fmla="*/ 2 h 2"/>
                <a:gd name="T62" fmla="*/ 504 w 941"/>
                <a:gd name="T63" fmla="*/ 0 h 2"/>
                <a:gd name="T64" fmla="*/ 514 w 941"/>
                <a:gd name="T65" fmla="*/ 2 h 2"/>
                <a:gd name="T66" fmla="*/ 536 w 941"/>
                <a:gd name="T67" fmla="*/ 0 h 2"/>
                <a:gd name="T68" fmla="*/ 544 w 941"/>
                <a:gd name="T69" fmla="*/ 0 h 2"/>
                <a:gd name="T70" fmla="*/ 565 w 941"/>
                <a:gd name="T71" fmla="*/ 2 h 2"/>
                <a:gd name="T72" fmla="*/ 583 w 941"/>
                <a:gd name="T73" fmla="*/ 0 h 2"/>
                <a:gd name="T74" fmla="*/ 593 w 941"/>
                <a:gd name="T75" fmla="*/ 2 h 2"/>
                <a:gd name="T76" fmla="*/ 615 w 941"/>
                <a:gd name="T77" fmla="*/ 0 h 2"/>
                <a:gd name="T78" fmla="*/ 623 w 941"/>
                <a:gd name="T79" fmla="*/ 0 h 2"/>
                <a:gd name="T80" fmla="*/ 644 w 941"/>
                <a:gd name="T81" fmla="*/ 2 h 2"/>
                <a:gd name="T82" fmla="*/ 662 w 941"/>
                <a:gd name="T83" fmla="*/ 0 h 2"/>
                <a:gd name="T84" fmla="*/ 672 w 941"/>
                <a:gd name="T85" fmla="*/ 2 h 2"/>
                <a:gd name="T86" fmla="*/ 694 w 941"/>
                <a:gd name="T87" fmla="*/ 0 h 2"/>
                <a:gd name="T88" fmla="*/ 702 w 941"/>
                <a:gd name="T89" fmla="*/ 0 h 2"/>
                <a:gd name="T90" fmla="*/ 723 w 941"/>
                <a:gd name="T91" fmla="*/ 2 h 2"/>
                <a:gd name="T92" fmla="*/ 741 w 941"/>
                <a:gd name="T93" fmla="*/ 0 h 2"/>
                <a:gd name="T94" fmla="*/ 751 w 941"/>
                <a:gd name="T95" fmla="*/ 2 h 2"/>
                <a:gd name="T96" fmla="*/ 773 w 941"/>
                <a:gd name="T97" fmla="*/ 0 h 2"/>
                <a:gd name="T98" fmla="*/ 781 w 941"/>
                <a:gd name="T99" fmla="*/ 0 h 2"/>
                <a:gd name="T100" fmla="*/ 802 w 941"/>
                <a:gd name="T101" fmla="*/ 2 h 2"/>
                <a:gd name="T102" fmla="*/ 820 w 941"/>
                <a:gd name="T103" fmla="*/ 0 h 2"/>
                <a:gd name="T104" fmla="*/ 830 w 941"/>
                <a:gd name="T105" fmla="*/ 2 h 2"/>
                <a:gd name="T106" fmla="*/ 852 w 941"/>
                <a:gd name="T107" fmla="*/ 0 h 2"/>
                <a:gd name="T108" fmla="*/ 860 w 941"/>
                <a:gd name="T109" fmla="*/ 0 h 2"/>
                <a:gd name="T110" fmla="*/ 881 w 941"/>
                <a:gd name="T111" fmla="*/ 2 h 2"/>
                <a:gd name="T112" fmla="*/ 899 w 941"/>
                <a:gd name="T113" fmla="*/ 0 h 2"/>
                <a:gd name="T114" fmla="*/ 909 w 941"/>
                <a:gd name="T115" fmla="*/ 2 h 2"/>
                <a:gd name="T116" fmla="*/ 931 w 941"/>
                <a:gd name="T117" fmla="*/ 0 h 2"/>
                <a:gd name="T118" fmla="*/ 939 w 941"/>
                <a:gd name="T1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1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close/>
                  <a:moveTo>
                    <a:pt x="20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20" y="0"/>
                  </a:lnTo>
                  <a:close/>
                  <a:moveTo>
                    <a:pt x="30" y="0"/>
                  </a:moveTo>
                  <a:lnTo>
                    <a:pt x="32" y="0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close/>
                  <a:moveTo>
                    <a:pt x="40" y="0"/>
                  </a:moveTo>
                  <a:lnTo>
                    <a:pt x="42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0" y="0"/>
                  </a:lnTo>
                  <a:close/>
                  <a:moveTo>
                    <a:pt x="50" y="0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0" y="2"/>
                  </a:lnTo>
                  <a:lnTo>
                    <a:pt x="50" y="0"/>
                  </a:lnTo>
                  <a:close/>
                  <a:moveTo>
                    <a:pt x="60" y="0"/>
                  </a:moveTo>
                  <a:lnTo>
                    <a:pt x="62" y="0"/>
                  </a:lnTo>
                  <a:lnTo>
                    <a:pt x="62" y="2"/>
                  </a:lnTo>
                  <a:lnTo>
                    <a:pt x="60" y="2"/>
                  </a:lnTo>
                  <a:lnTo>
                    <a:pt x="60" y="0"/>
                  </a:lnTo>
                  <a:close/>
                  <a:moveTo>
                    <a:pt x="70" y="0"/>
                  </a:moveTo>
                  <a:lnTo>
                    <a:pt x="72" y="0"/>
                  </a:lnTo>
                  <a:lnTo>
                    <a:pt x="72" y="2"/>
                  </a:lnTo>
                  <a:lnTo>
                    <a:pt x="70" y="2"/>
                  </a:lnTo>
                  <a:lnTo>
                    <a:pt x="70" y="0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9" y="0"/>
                  </a:lnTo>
                  <a:close/>
                  <a:moveTo>
                    <a:pt x="89" y="0"/>
                  </a:moveTo>
                  <a:lnTo>
                    <a:pt x="91" y="0"/>
                  </a:lnTo>
                  <a:lnTo>
                    <a:pt x="91" y="2"/>
                  </a:lnTo>
                  <a:lnTo>
                    <a:pt x="89" y="2"/>
                  </a:lnTo>
                  <a:lnTo>
                    <a:pt x="89" y="0"/>
                  </a:lnTo>
                  <a:close/>
                  <a:moveTo>
                    <a:pt x="99" y="0"/>
                  </a:moveTo>
                  <a:lnTo>
                    <a:pt x="101" y="0"/>
                  </a:lnTo>
                  <a:lnTo>
                    <a:pt x="101" y="2"/>
                  </a:lnTo>
                  <a:lnTo>
                    <a:pt x="99" y="2"/>
                  </a:lnTo>
                  <a:lnTo>
                    <a:pt x="99" y="0"/>
                  </a:lnTo>
                  <a:close/>
                  <a:moveTo>
                    <a:pt x="109" y="0"/>
                  </a:moveTo>
                  <a:lnTo>
                    <a:pt x="111" y="0"/>
                  </a:lnTo>
                  <a:lnTo>
                    <a:pt x="111" y="2"/>
                  </a:lnTo>
                  <a:lnTo>
                    <a:pt x="109" y="2"/>
                  </a:lnTo>
                  <a:lnTo>
                    <a:pt x="109" y="0"/>
                  </a:lnTo>
                  <a:close/>
                  <a:moveTo>
                    <a:pt x="119" y="0"/>
                  </a:moveTo>
                  <a:lnTo>
                    <a:pt x="121" y="0"/>
                  </a:lnTo>
                  <a:lnTo>
                    <a:pt x="121" y="2"/>
                  </a:lnTo>
                  <a:lnTo>
                    <a:pt x="119" y="2"/>
                  </a:lnTo>
                  <a:lnTo>
                    <a:pt x="119" y="0"/>
                  </a:lnTo>
                  <a:close/>
                  <a:moveTo>
                    <a:pt x="129" y="0"/>
                  </a:moveTo>
                  <a:lnTo>
                    <a:pt x="131" y="0"/>
                  </a:lnTo>
                  <a:lnTo>
                    <a:pt x="131" y="2"/>
                  </a:lnTo>
                  <a:lnTo>
                    <a:pt x="129" y="2"/>
                  </a:lnTo>
                  <a:lnTo>
                    <a:pt x="129" y="0"/>
                  </a:lnTo>
                  <a:close/>
                  <a:moveTo>
                    <a:pt x="139" y="0"/>
                  </a:moveTo>
                  <a:lnTo>
                    <a:pt x="141" y="0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9" y="0"/>
                  </a:lnTo>
                  <a:close/>
                  <a:moveTo>
                    <a:pt x="149" y="0"/>
                  </a:moveTo>
                  <a:lnTo>
                    <a:pt x="151" y="0"/>
                  </a:lnTo>
                  <a:lnTo>
                    <a:pt x="151" y="2"/>
                  </a:lnTo>
                  <a:lnTo>
                    <a:pt x="149" y="2"/>
                  </a:lnTo>
                  <a:lnTo>
                    <a:pt x="149" y="0"/>
                  </a:lnTo>
                  <a:close/>
                  <a:moveTo>
                    <a:pt x="158" y="0"/>
                  </a:moveTo>
                  <a:lnTo>
                    <a:pt x="160" y="0"/>
                  </a:lnTo>
                  <a:lnTo>
                    <a:pt x="160" y="2"/>
                  </a:lnTo>
                  <a:lnTo>
                    <a:pt x="158" y="2"/>
                  </a:lnTo>
                  <a:lnTo>
                    <a:pt x="158" y="0"/>
                  </a:lnTo>
                  <a:close/>
                  <a:moveTo>
                    <a:pt x="168" y="0"/>
                  </a:moveTo>
                  <a:lnTo>
                    <a:pt x="170" y="0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8" y="0"/>
                  </a:lnTo>
                  <a:close/>
                  <a:moveTo>
                    <a:pt x="178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78" y="2"/>
                  </a:lnTo>
                  <a:lnTo>
                    <a:pt x="178" y="0"/>
                  </a:lnTo>
                  <a:close/>
                  <a:moveTo>
                    <a:pt x="188" y="0"/>
                  </a:moveTo>
                  <a:lnTo>
                    <a:pt x="190" y="0"/>
                  </a:lnTo>
                  <a:lnTo>
                    <a:pt x="190" y="2"/>
                  </a:lnTo>
                  <a:lnTo>
                    <a:pt x="188" y="2"/>
                  </a:lnTo>
                  <a:lnTo>
                    <a:pt x="188" y="0"/>
                  </a:lnTo>
                  <a:close/>
                  <a:moveTo>
                    <a:pt x="198" y="0"/>
                  </a:moveTo>
                  <a:lnTo>
                    <a:pt x="200" y="0"/>
                  </a:lnTo>
                  <a:lnTo>
                    <a:pt x="200" y="2"/>
                  </a:lnTo>
                  <a:lnTo>
                    <a:pt x="198" y="2"/>
                  </a:lnTo>
                  <a:lnTo>
                    <a:pt x="19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close/>
                  <a:moveTo>
                    <a:pt x="218" y="0"/>
                  </a:moveTo>
                  <a:lnTo>
                    <a:pt x="220" y="0"/>
                  </a:lnTo>
                  <a:lnTo>
                    <a:pt x="220" y="2"/>
                  </a:lnTo>
                  <a:lnTo>
                    <a:pt x="218" y="2"/>
                  </a:lnTo>
                  <a:lnTo>
                    <a:pt x="218" y="0"/>
                  </a:lnTo>
                  <a:close/>
                  <a:moveTo>
                    <a:pt x="228" y="0"/>
                  </a:moveTo>
                  <a:lnTo>
                    <a:pt x="230" y="0"/>
                  </a:lnTo>
                  <a:lnTo>
                    <a:pt x="230" y="2"/>
                  </a:lnTo>
                  <a:lnTo>
                    <a:pt x="228" y="2"/>
                  </a:lnTo>
                  <a:lnTo>
                    <a:pt x="228" y="0"/>
                  </a:lnTo>
                  <a:close/>
                  <a:moveTo>
                    <a:pt x="237" y="0"/>
                  </a:moveTo>
                  <a:lnTo>
                    <a:pt x="239" y="0"/>
                  </a:lnTo>
                  <a:lnTo>
                    <a:pt x="239" y="2"/>
                  </a:lnTo>
                  <a:lnTo>
                    <a:pt x="237" y="2"/>
                  </a:lnTo>
                  <a:lnTo>
                    <a:pt x="237" y="0"/>
                  </a:lnTo>
                  <a:close/>
                  <a:moveTo>
                    <a:pt x="247" y="0"/>
                  </a:moveTo>
                  <a:lnTo>
                    <a:pt x="249" y="0"/>
                  </a:lnTo>
                  <a:lnTo>
                    <a:pt x="249" y="2"/>
                  </a:lnTo>
                  <a:lnTo>
                    <a:pt x="247" y="2"/>
                  </a:lnTo>
                  <a:lnTo>
                    <a:pt x="247" y="0"/>
                  </a:lnTo>
                  <a:close/>
                  <a:moveTo>
                    <a:pt x="257" y="0"/>
                  </a:moveTo>
                  <a:lnTo>
                    <a:pt x="259" y="0"/>
                  </a:lnTo>
                  <a:lnTo>
                    <a:pt x="259" y="2"/>
                  </a:lnTo>
                  <a:lnTo>
                    <a:pt x="257" y="2"/>
                  </a:lnTo>
                  <a:lnTo>
                    <a:pt x="257" y="0"/>
                  </a:lnTo>
                  <a:close/>
                  <a:moveTo>
                    <a:pt x="267" y="0"/>
                  </a:moveTo>
                  <a:lnTo>
                    <a:pt x="269" y="0"/>
                  </a:lnTo>
                  <a:lnTo>
                    <a:pt x="269" y="2"/>
                  </a:lnTo>
                  <a:lnTo>
                    <a:pt x="267" y="2"/>
                  </a:lnTo>
                  <a:lnTo>
                    <a:pt x="267" y="0"/>
                  </a:lnTo>
                  <a:close/>
                  <a:moveTo>
                    <a:pt x="277" y="0"/>
                  </a:moveTo>
                  <a:lnTo>
                    <a:pt x="279" y="0"/>
                  </a:lnTo>
                  <a:lnTo>
                    <a:pt x="279" y="2"/>
                  </a:lnTo>
                  <a:lnTo>
                    <a:pt x="277" y="2"/>
                  </a:lnTo>
                  <a:lnTo>
                    <a:pt x="277" y="0"/>
                  </a:lnTo>
                  <a:close/>
                  <a:moveTo>
                    <a:pt x="287" y="0"/>
                  </a:moveTo>
                  <a:lnTo>
                    <a:pt x="289" y="0"/>
                  </a:lnTo>
                  <a:lnTo>
                    <a:pt x="289" y="2"/>
                  </a:lnTo>
                  <a:lnTo>
                    <a:pt x="287" y="2"/>
                  </a:lnTo>
                  <a:lnTo>
                    <a:pt x="287" y="0"/>
                  </a:lnTo>
                  <a:close/>
                  <a:moveTo>
                    <a:pt x="297" y="0"/>
                  </a:moveTo>
                  <a:lnTo>
                    <a:pt x="299" y="0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7" y="0"/>
                  </a:lnTo>
                  <a:close/>
                  <a:moveTo>
                    <a:pt x="307" y="0"/>
                  </a:moveTo>
                  <a:lnTo>
                    <a:pt x="309" y="0"/>
                  </a:lnTo>
                  <a:lnTo>
                    <a:pt x="309" y="2"/>
                  </a:lnTo>
                  <a:lnTo>
                    <a:pt x="307" y="2"/>
                  </a:lnTo>
                  <a:lnTo>
                    <a:pt x="307" y="0"/>
                  </a:lnTo>
                  <a:close/>
                  <a:moveTo>
                    <a:pt x="316" y="0"/>
                  </a:moveTo>
                  <a:lnTo>
                    <a:pt x="318" y="0"/>
                  </a:lnTo>
                  <a:lnTo>
                    <a:pt x="318" y="2"/>
                  </a:lnTo>
                  <a:lnTo>
                    <a:pt x="316" y="2"/>
                  </a:lnTo>
                  <a:lnTo>
                    <a:pt x="316" y="0"/>
                  </a:lnTo>
                  <a:close/>
                  <a:moveTo>
                    <a:pt x="326" y="0"/>
                  </a:moveTo>
                  <a:lnTo>
                    <a:pt x="328" y="0"/>
                  </a:lnTo>
                  <a:lnTo>
                    <a:pt x="328" y="2"/>
                  </a:lnTo>
                  <a:lnTo>
                    <a:pt x="326" y="2"/>
                  </a:lnTo>
                  <a:lnTo>
                    <a:pt x="326" y="0"/>
                  </a:lnTo>
                  <a:close/>
                  <a:moveTo>
                    <a:pt x="336" y="0"/>
                  </a:moveTo>
                  <a:lnTo>
                    <a:pt x="338" y="0"/>
                  </a:lnTo>
                  <a:lnTo>
                    <a:pt x="338" y="2"/>
                  </a:lnTo>
                  <a:lnTo>
                    <a:pt x="336" y="2"/>
                  </a:lnTo>
                  <a:lnTo>
                    <a:pt x="336" y="0"/>
                  </a:lnTo>
                  <a:close/>
                  <a:moveTo>
                    <a:pt x="346" y="0"/>
                  </a:moveTo>
                  <a:lnTo>
                    <a:pt x="348" y="0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6" y="0"/>
                  </a:lnTo>
                  <a:close/>
                  <a:moveTo>
                    <a:pt x="356" y="0"/>
                  </a:moveTo>
                  <a:lnTo>
                    <a:pt x="358" y="0"/>
                  </a:lnTo>
                  <a:lnTo>
                    <a:pt x="358" y="2"/>
                  </a:lnTo>
                  <a:lnTo>
                    <a:pt x="356" y="2"/>
                  </a:lnTo>
                  <a:lnTo>
                    <a:pt x="356" y="0"/>
                  </a:lnTo>
                  <a:close/>
                  <a:moveTo>
                    <a:pt x="366" y="0"/>
                  </a:moveTo>
                  <a:lnTo>
                    <a:pt x="368" y="0"/>
                  </a:lnTo>
                  <a:lnTo>
                    <a:pt x="368" y="2"/>
                  </a:lnTo>
                  <a:lnTo>
                    <a:pt x="366" y="2"/>
                  </a:lnTo>
                  <a:lnTo>
                    <a:pt x="366" y="0"/>
                  </a:lnTo>
                  <a:close/>
                  <a:moveTo>
                    <a:pt x="376" y="0"/>
                  </a:moveTo>
                  <a:lnTo>
                    <a:pt x="378" y="0"/>
                  </a:lnTo>
                  <a:lnTo>
                    <a:pt x="378" y="2"/>
                  </a:lnTo>
                  <a:lnTo>
                    <a:pt x="376" y="2"/>
                  </a:lnTo>
                  <a:lnTo>
                    <a:pt x="376" y="0"/>
                  </a:lnTo>
                  <a:close/>
                  <a:moveTo>
                    <a:pt x="386" y="0"/>
                  </a:moveTo>
                  <a:lnTo>
                    <a:pt x="388" y="0"/>
                  </a:lnTo>
                  <a:lnTo>
                    <a:pt x="388" y="2"/>
                  </a:lnTo>
                  <a:lnTo>
                    <a:pt x="386" y="2"/>
                  </a:lnTo>
                  <a:lnTo>
                    <a:pt x="386" y="0"/>
                  </a:lnTo>
                  <a:close/>
                  <a:moveTo>
                    <a:pt x="395" y="0"/>
                  </a:moveTo>
                  <a:lnTo>
                    <a:pt x="397" y="0"/>
                  </a:lnTo>
                  <a:lnTo>
                    <a:pt x="397" y="2"/>
                  </a:lnTo>
                  <a:lnTo>
                    <a:pt x="395" y="2"/>
                  </a:lnTo>
                  <a:lnTo>
                    <a:pt x="395" y="0"/>
                  </a:lnTo>
                  <a:close/>
                  <a:moveTo>
                    <a:pt x="405" y="0"/>
                  </a:moveTo>
                  <a:lnTo>
                    <a:pt x="407" y="0"/>
                  </a:lnTo>
                  <a:lnTo>
                    <a:pt x="407" y="2"/>
                  </a:lnTo>
                  <a:lnTo>
                    <a:pt x="405" y="2"/>
                  </a:lnTo>
                  <a:lnTo>
                    <a:pt x="405" y="0"/>
                  </a:lnTo>
                  <a:close/>
                  <a:moveTo>
                    <a:pt x="415" y="0"/>
                  </a:moveTo>
                  <a:lnTo>
                    <a:pt x="417" y="0"/>
                  </a:lnTo>
                  <a:lnTo>
                    <a:pt x="417" y="2"/>
                  </a:lnTo>
                  <a:lnTo>
                    <a:pt x="415" y="2"/>
                  </a:lnTo>
                  <a:lnTo>
                    <a:pt x="415" y="0"/>
                  </a:lnTo>
                  <a:close/>
                  <a:moveTo>
                    <a:pt x="425" y="0"/>
                  </a:moveTo>
                  <a:lnTo>
                    <a:pt x="427" y="0"/>
                  </a:lnTo>
                  <a:lnTo>
                    <a:pt x="427" y="2"/>
                  </a:lnTo>
                  <a:lnTo>
                    <a:pt x="425" y="2"/>
                  </a:lnTo>
                  <a:lnTo>
                    <a:pt x="425" y="0"/>
                  </a:lnTo>
                  <a:close/>
                  <a:moveTo>
                    <a:pt x="435" y="0"/>
                  </a:moveTo>
                  <a:lnTo>
                    <a:pt x="437" y="0"/>
                  </a:lnTo>
                  <a:lnTo>
                    <a:pt x="437" y="2"/>
                  </a:lnTo>
                  <a:lnTo>
                    <a:pt x="435" y="2"/>
                  </a:lnTo>
                  <a:lnTo>
                    <a:pt x="435" y="0"/>
                  </a:lnTo>
                  <a:close/>
                  <a:moveTo>
                    <a:pt x="445" y="0"/>
                  </a:moveTo>
                  <a:lnTo>
                    <a:pt x="447" y="0"/>
                  </a:lnTo>
                  <a:lnTo>
                    <a:pt x="447" y="2"/>
                  </a:lnTo>
                  <a:lnTo>
                    <a:pt x="445" y="2"/>
                  </a:lnTo>
                  <a:lnTo>
                    <a:pt x="445" y="0"/>
                  </a:lnTo>
                  <a:close/>
                  <a:moveTo>
                    <a:pt x="455" y="0"/>
                  </a:moveTo>
                  <a:lnTo>
                    <a:pt x="457" y="0"/>
                  </a:lnTo>
                  <a:lnTo>
                    <a:pt x="457" y="2"/>
                  </a:lnTo>
                  <a:lnTo>
                    <a:pt x="455" y="2"/>
                  </a:lnTo>
                  <a:lnTo>
                    <a:pt x="455" y="0"/>
                  </a:lnTo>
                  <a:close/>
                  <a:moveTo>
                    <a:pt x="465" y="0"/>
                  </a:moveTo>
                  <a:lnTo>
                    <a:pt x="467" y="0"/>
                  </a:lnTo>
                  <a:lnTo>
                    <a:pt x="467" y="2"/>
                  </a:lnTo>
                  <a:lnTo>
                    <a:pt x="465" y="2"/>
                  </a:lnTo>
                  <a:lnTo>
                    <a:pt x="465" y="0"/>
                  </a:lnTo>
                  <a:close/>
                  <a:moveTo>
                    <a:pt x="474" y="0"/>
                  </a:moveTo>
                  <a:lnTo>
                    <a:pt x="476" y="0"/>
                  </a:lnTo>
                  <a:lnTo>
                    <a:pt x="476" y="2"/>
                  </a:lnTo>
                  <a:lnTo>
                    <a:pt x="474" y="2"/>
                  </a:lnTo>
                  <a:lnTo>
                    <a:pt x="474" y="0"/>
                  </a:lnTo>
                  <a:close/>
                  <a:moveTo>
                    <a:pt x="484" y="0"/>
                  </a:moveTo>
                  <a:lnTo>
                    <a:pt x="486" y="0"/>
                  </a:lnTo>
                  <a:lnTo>
                    <a:pt x="486" y="2"/>
                  </a:lnTo>
                  <a:lnTo>
                    <a:pt x="484" y="2"/>
                  </a:lnTo>
                  <a:lnTo>
                    <a:pt x="484" y="0"/>
                  </a:lnTo>
                  <a:close/>
                  <a:moveTo>
                    <a:pt x="494" y="0"/>
                  </a:moveTo>
                  <a:lnTo>
                    <a:pt x="496" y="0"/>
                  </a:lnTo>
                  <a:lnTo>
                    <a:pt x="496" y="2"/>
                  </a:lnTo>
                  <a:lnTo>
                    <a:pt x="494" y="2"/>
                  </a:lnTo>
                  <a:lnTo>
                    <a:pt x="494" y="0"/>
                  </a:lnTo>
                  <a:close/>
                  <a:moveTo>
                    <a:pt x="504" y="0"/>
                  </a:moveTo>
                  <a:lnTo>
                    <a:pt x="506" y="0"/>
                  </a:lnTo>
                  <a:lnTo>
                    <a:pt x="506" y="2"/>
                  </a:lnTo>
                  <a:lnTo>
                    <a:pt x="504" y="2"/>
                  </a:lnTo>
                  <a:lnTo>
                    <a:pt x="504" y="0"/>
                  </a:lnTo>
                  <a:close/>
                  <a:moveTo>
                    <a:pt x="514" y="0"/>
                  </a:moveTo>
                  <a:lnTo>
                    <a:pt x="516" y="0"/>
                  </a:lnTo>
                  <a:lnTo>
                    <a:pt x="516" y="2"/>
                  </a:lnTo>
                  <a:lnTo>
                    <a:pt x="514" y="2"/>
                  </a:lnTo>
                  <a:lnTo>
                    <a:pt x="514" y="0"/>
                  </a:lnTo>
                  <a:close/>
                  <a:moveTo>
                    <a:pt x="524" y="0"/>
                  </a:moveTo>
                  <a:lnTo>
                    <a:pt x="526" y="0"/>
                  </a:lnTo>
                  <a:lnTo>
                    <a:pt x="526" y="2"/>
                  </a:lnTo>
                  <a:lnTo>
                    <a:pt x="524" y="2"/>
                  </a:lnTo>
                  <a:lnTo>
                    <a:pt x="524" y="0"/>
                  </a:lnTo>
                  <a:close/>
                  <a:moveTo>
                    <a:pt x="534" y="0"/>
                  </a:moveTo>
                  <a:lnTo>
                    <a:pt x="536" y="0"/>
                  </a:lnTo>
                  <a:lnTo>
                    <a:pt x="536" y="2"/>
                  </a:lnTo>
                  <a:lnTo>
                    <a:pt x="534" y="2"/>
                  </a:lnTo>
                  <a:lnTo>
                    <a:pt x="534" y="0"/>
                  </a:lnTo>
                  <a:close/>
                  <a:moveTo>
                    <a:pt x="544" y="0"/>
                  </a:moveTo>
                  <a:lnTo>
                    <a:pt x="546" y="0"/>
                  </a:lnTo>
                  <a:lnTo>
                    <a:pt x="546" y="2"/>
                  </a:lnTo>
                  <a:lnTo>
                    <a:pt x="544" y="2"/>
                  </a:lnTo>
                  <a:lnTo>
                    <a:pt x="544" y="0"/>
                  </a:lnTo>
                  <a:close/>
                  <a:moveTo>
                    <a:pt x="553" y="0"/>
                  </a:moveTo>
                  <a:lnTo>
                    <a:pt x="555" y="0"/>
                  </a:lnTo>
                  <a:lnTo>
                    <a:pt x="555" y="2"/>
                  </a:lnTo>
                  <a:lnTo>
                    <a:pt x="553" y="2"/>
                  </a:lnTo>
                  <a:lnTo>
                    <a:pt x="553" y="0"/>
                  </a:lnTo>
                  <a:close/>
                  <a:moveTo>
                    <a:pt x="563" y="0"/>
                  </a:moveTo>
                  <a:lnTo>
                    <a:pt x="565" y="0"/>
                  </a:lnTo>
                  <a:lnTo>
                    <a:pt x="565" y="2"/>
                  </a:lnTo>
                  <a:lnTo>
                    <a:pt x="563" y="2"/>
                  </a:lnTo>
                  <a:lnTo>
                    <a:pt x="563" y="0"/>
                  </a:lnTo>
                  <a:close/>
                  <a:moveTo>
                    <a:pt x="573" y="0"/>
                  </a:moveTo>
                  <a:lnTo>
                    <a:pt x="575" y="0"/>
                  </a:lnTo>
                  <a:lnTo>
                    <a:pt x="575" y="2"/>
                  </a:lnTo>
                  <a:lnTo>
                    <a:pt x="573" y="2"/>
                  </a:lnTo>
                  <a:lnTo>
                    <a:pt x="573" y="0"/>
                  </a:lnTo>
                  <a:close/>
                  <a:moveTo>
                    <a:pt x="583" y="0"/>
                  </a:moveTo>
                  <a:lnTo>
                    <a:pt x="585" y="0"/>
                  </a:lnTo>
                  <a:lnTo>
                    <a:pt x="585" y="2"/>
                  </a:lnTo>
                  <a:lnTo>
                    <a:pt x="583" y="2"/>
                  </a:lnTo>
                  <a:lnTo>
                    <a:pt x="583" y="0"/>
                  </a:lnTo>
                  <a:close/>
                  <a:moveTo>
                    <a:pt x="593" y="0"/>
                  </a:moveTo>
                  <a:lnTo>
                    <a:pt x="595" y="0"/>
                  </a:lnTo>
                  <a:lnTo>
                    <a:pt x="595" y="2"/>
                  </a:lnTo>
                  <a:lnTo>
                    <a:pt x="593" y="2"/>
                  </a:lnTo>
                  <a:lnTo>
                    <a:pt x="593" y="0"/>
                  </a:lnTo>
                  <a:close/>
                  <a:moveTo>
                    <a:pt x="603" y="0"/>
                  </a:moveTo>
                  <a:lnTo>
                    <a:pt x="605" y="0"/>
                  </a:lnTo>
                  <a:lnTo>
                    <a:pt x="605" y="2"/>
                  </a:lnTo>
                  <a:lnTo>
                    <a:pt x="603" y="2"/>
                  </a:lnTo>
                  <a:lnTo>
                    <a:pt x="603" y="0"/>
                  </a:lnTo>
                  <a:close/>
                  <a:moveTo>
                    <a:pt x="613" y="0"/>
                  </a:moveTo>
                  <a:lnTo>
                    <a:pt x="615" y="0"/>
                  </a:lnTo>
                  <a:lnTo>
                    <a:pt x="615" y="2"/>
                  </a:lnTo>
                  <a:lnTo>
                    <a:pt x="613" y="2"/>
                  </a:lnTo>
                  <a:lnTo>
                    <a:pt x="613" y="0"/>
                  </a:lnTo>
                  <a:close/>
                  <a:moveTo>
                    <a:pt x="623" y="0"/>
                  </a:moveTo>
                  <a:lnTo>
                    <a:pt x="625" y="0"/>
                  </a:lnTo>
                  <a:lnTo>
                    <a:pt x="625" y="2"/>
                  </a:lnTo>
                  <a:lnTo>
                    <a:pt x="623" y="2"/>
                  </a:lnTo>
                  <a:lnTo>
                    <a:pt x="623" y="0"/>
                  </a:lnTo>
                  <a:close/>
                  <a:moveTo>
                    <a:pt x="632" y="0"/>
                  </a:moveTo>
                  <a:lnTo>
                    <a:pt x="634" y="0"/>
                  </a:lnTo>
                  <a:lnTo>
                    <a:pt x="634" y="2"/>
                  </a:lnTo>
                  <a:lnTo>
                    <a:pt x="632" y="2"/>
                  </a:lnTo>
                  <a:lnTo>
                    <a:pt x="632" y="0"/>
                  </a:lnTo>
                  <a:close/>
                  <a:moveTo>
                    <a:pt x="642" y="0"/>
                  </a:moveTo>
                  <a:lnTo>
                    <a:pt x="644" y="0"/>
                  </a:lnTo>
                  <a:lnTo>
                    <a:pt x="644" y="2"/>
                  </a:lnTo>
                  <a:lnTo>
                    <a:pt x="642" y="2"/>
                  </a:lnTo>
                  <a:lnTo>
                    <a:pt x="642" y="0"/>
                  </a:lnTo>
                  <a:close/>
                  <a:moveTo>
                    <a:pt x="652" y="0"/>
                  </a:moveTo>
                  <a:lnTo>
                    <a:pt x="654" y="0"/>
                  </a:lnTo>
                  <a:lnTo>
                    <a:pt x="654" y="2"/>
                  </a:lnTo>
                  <a:lnTo>
                    <a:pt x="652" y="2"/>
                  </a:lnTo>
                  <a:lnTo>
                    <a:pt x="652" y="0"/>
                  </a:lnTo>
                  <a:close/>
                  <a:moveTo>
                    <a:pt x="662" y="0"/>
                  </a:moveTo>
                  <a:lnTo>
                    <a:pt x="664" y="0"/>
                  </a:lnTo>
                  <a:lnTo>
                    <a:pt x="664" y="2"/>
                  </a:lnTo>
                  <a:lnTo>
                    <a:pt x="662" y="2"/>
                  </a:lnTo>
                  <a:lnTo>
                    <a:pt x="662" y="0"/>
                  </a:lnTo>
                  <a:close/>
                  <a:moveTo>
                    <a:pt x="672" y="0"/>
                  </a:moveTo>
                  <a:lnTo>
                    <a:pt x="674" y="0"/>
                  </a:lnTo>
                  <a:lnTo>
                    <a:pt x="674" y="2"/>
                  </a:lnTo>
                  <a:lnTo>
                    <a:pt x="672" y="2"/>
                  </a:lnTo>
                  <a:lnTo>
                    <a:pt x="672" y="0"/>
                  </a:lnTo>
                  <a:close/>
                  <a:moveTo>
                    <a:pt x="682" y="0"/>
                  </a:moveTo>
                  <a:lnTo>
                    <a:pt x="684" y="0"/>
                  </a:lnTo>
                  <a:lnTo>
                    <a:pt x="684" y="2"/>
                  </a:lnTo>
                  <a:lnTo>
                    <a:pt x="682" y="2"/>
                  </a:lnTo>
                  <a:lnTo>
                    <a:pt x="682" y="0"/>
                  </a:lnTo>
                  <a:close/>
                  <a:moveTo>
                    <a:pt x="692" y="0"/>
                  </a:moveTo>
                  <a:lnTo>
                    <a:pt x="694" y="0"/>
                  </a:lnTo>
                  <a:lnTo>
                    <a:pt x="694" y="2"/>
                  </a:lnTo>
                  <a:lnTo>
                    <a:pt x="692" y="2"/>
                  </a:lnTo>
                  <a:lnTo>
                    <a:pt x="692" y="0"/>
                  </a:lnTo>
                  <a:close/>
                  <a:moveTo>
                    <a:pt x="702" y="0"/>
                  </a:moveTo>
                  <a:lnTo>
                    <a:pt x="704" y="0"/>
                  </a:lnTo>
                  <a:lnTo>
                    <a:pt x="704" y="2"/>
                  </a:lnTo>
                  <a:lnTo>
                    <a:pt x="702" y="2"/>
                  </a:lnTo>
                  <a:lnTo>
                    <a:pt x="702" y="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3" y="2"/>
                  </a:lnTo>
                  <a:lnTo>
                    <a:pt x="711" y="2"/>
                  </a:lnTo>
                  <a:lnTo>
                    <a:pt x="711" y="0"/>
                  </a:lnTo>
                  <a:close/>
                  <a:moveTo>
                    <a:pt x="721" y="0"/>
                  </a:moveTo>
                  <a:lnTo>
                    <a:pt x="723" y="0"/>
                  </a:lnTo>
                  <a:lnTo>
                    <a:pt x="723" y="2"/>
                  </a:lnTo>
                  <a:lnTo>
                    <a:pt x="721" y="2"/>
                  </a:lnTo>
                  <a:lnTo>
                    <a:pt x="721" y="0"/>
                  </a:lnTo>
                  <a:close/>
                  <a:moveTo>
                    <a:pt x="731" y="0"/>
                  </a:moveTo>
                  <a:lnTo>
                    <a:pt x="733" y="0"/>
                  </a:lnTo>
                  <a:lnTo>
                    <a:pt x="733" y="2"/>
                  </a:lnTo>
                  <a:lnTo>
                    <a:pt x="731" y="2"/>
                  </a:lnTo>
                  <a:lnTo>
                    <a:pt x="731" y="0"/>
                  </a:lnTo>
                  <a:close/>
                  <a:moveTo>
                    <a:pt x="741" y="0"/>
                  </a:moveTo>
                  <a:lnTo>
                    <a:pt x="743" y="0"/>
                  </a:lnTo>
                  <a:lnTo>
                    <a:pt x="743" y="2"/>
                  </a:lnTo>
                  <a:lnTo>
                    <a:pt x="741" y="2"/>
                  </a:lnTo>
                  <a:lnTo>
                    <a:pt x="741" y="0"/>
                  </a:lnTo>
                  <a:close/>
                  <a:moveTo>
                    <a:pt x="751" y="0"/>
                  </a:moveTo>
                  <a:lnTo>
                    <a:pt x="753" y="0"/>
                  </a:lnTo>
                  <a:lnTo>
                    <a:pt x="753" y="2"/>
                  </a:lnTo>
                  <a:lnTo>
                    <a:pt x="751" y="2"/>
                  </a:lnTo>
                  <a:lnTo>
                    <a:pt x="751" y="0"/>
                  </a:lnTo>
                  <a:close/>
                  <a:moveTo>
                    <a:pt x="761" y="0"/>
                  </a:moveTo>
                  <a:lnTo>
                    <a:pt x="763" y="0"/>
                  </a:lnTo>
                  <a:lnTo>
                    <a:pt x="763" y="2"/>
                  </a:lnTo>
                  <a:lnTo>
                    <a:pt x="761" y="2"/>
                  </a:lnTo>
                  <a:lnTo>
                    <a:pt x="761" y="0"/>
                  </a:lnTo>
                  <a:close/>
                  <a:moveTo>
                    <a:pt x="771" y="0"/>
                  </a:moveTo>
                  <a:lnTo>
                    <a:pt x="773" y="0"/>
                  </a:lnTo>
                  <a:lnTo>
                    <a:pt x="773" y="2"/>
                  </a:lnTo>
                  <a:lnTo>
                    <a:pt x="771" y="2"/>
                  </a:lnTo>
                  <a:lnTo>
                    <a:pt x="771" y="0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2"/>
                  </a:lnTo>
                  <a:lnTo>
                    <a:pt x="781" y="2"/>
                  </a:lnTo>
                  <a:lnTo>
                    <a:pt x="781" y="0"/>
                  </a:lnTo>
                  <a:close/>
                  <a:moveTo>
                    <a:pt x="790" y="0"/>
                  </a:moveTo>
                  <a:lnTo>
                    <a:pt x="792" y="0"/>
                  </a:lnTo>
                  <a:lnTo>
                    <a:pt x="792" y="2"/>
                  </a:lnTo>
                  <a:lnTo>
                    <a:pt x="790" y="2"/>
                  </a:lnTo>
                  <a:lnTo>
                    <a:pt x="790" y="0"/>
                  </a:lnTo>
                  <a:close/>
                  <a:moveTo>
                    <a:pt x="800" y="0"/>
                  </a:moveTo>
                  <a:lnTo>
                    <a:pt x="802" y="0"/>
                  </a:lnTo>
                  <a:lnTo>
                    <a:pt x="802" y="2"/>
                  </a:lnTo>
                  <a:lnTo>
                    <a:pt x="800" y="2"/>
                  </a:lnTo>
                  <a:lnTo>
                    <a:pt x="800" y="0"/>
                  </a:lnTo>
                  <a:close/>
                  <a:moveTo>
                    <a:pt x="810" y="0"/>
                  </a:moveTo>
                  <a:lnTo>
                    <a:pt x="812" y="0"/>
                  </a:lnTo>
                  <a:lnTo>
                    <a:pt x="812" y="2"/>
                  </a:lnTo>
                  <a:lnTo>
                    <a:pt x="810" y="2"/>
                  </a:lnTo>
                  <a:lnTo>
                    <a:pt x="810" y="0"/>
                  </a:lnTo>
                  <a:close/>
                  <a:moveTo>
                    <a:pt x="820" y="0"/>
                  </a:moveTo>
                  <a:lnTo>
                    <a:pt x="822" y="0"/>
                  </a:lnTo>
                  <a:lnTo>
                    <a:pt x="822" y="2"/>
                  </a:lnTo>
                  <a:lnTo>
                    <a:pt x="820" y="2"/>
                  </a:lnTo>
                  <a:lnTo>
                    <a:pt x="820" y="0"/>
                  </a:lnTo>
                  <a:close/>
                  <a:moveTo>
                    <a:pt x="830" y="0"/>
                  </a:moveTo>
                  <a:lnTo>
                    <a:pt x="832" y="0"/>
                  </a:lnTo>
                  <a:lnTo>
                    <a:pt x="832" y="2"/>
                  </a:lnTo>
                  <a:lnTo>
                    <a:pt x="830" y="2"/>
                  </a:lnTo>
                  <a:lnTo>
                    <a:pt x="830" y="0"/>
                  </a:lnTo>
                  <a:close/>
                  <a:moveTo>
                    <a:pt x="840" y="0"/>
                  </a:moveTo>
                  <a:lnTo>
                    <a:pt x="842" y="0"/>
                  </a:lnTo>
                  <a:lnTo>
                    <a:pt x="842" y="2"/>
                  </a:lnTo>
                  <a:lnTo>
                    <a:pt x="840" y="2"/>
                  </a:lnTo>
                  <a:lnTo>
                    <a:pt x="840" y="0"/>
                  </a:lnTo>
                  <a:close/>
                  <a:moveTo>
                    <a:pt x="850" y="0"/>
                  </a:moveTo>
                  <a:lnTo>
                    <a:pt x="852" y="0"/>
                  </a:lnTo>
                  <a:lnTo>
                    <a:pt x="852" y="2"/>
                  </a:lnTo>
                  <a:lnTo>
                    <a:pt x="850" y="2"/>
                  </a:lnTo>
                  <a:lnTo>
                    <a:pt x="850" y="0"/>
                  </a:lnTo>
                  <a:close/>
                  <a:moveTo>
                    <a:pt x="860" y="0"/>
                  </a:moveTo>
                  <a:lnTo>
                    <a:pt x="862" y="0"/>
                  </a:lnTo>
                  <a:lnTo>
                    <a:pt x="862" y="2"/>
                  </a:lnTo>
                  <a:lnTo>
                    <a:pt x="860" y="2"/>
                  </a:lnTo>
                  <a:lnTo>
                    <a:pt x="860" y="0"/>
                  </a:lnTo>
                  <a:close/>
                  <a:moveTo>
                    <a:pt x="869" y="0"/>
                  </a:moveTo>
                  <a:lnTo>
                    <a:pt x="871" y="0"/>
                  </a:lnTo>
                  <a:lnTo>
                    <a:pt x="871" y="2"/>
                  </a:lnTo>
                  <a:lnTo>
                    <a:pt x="869" y="2"/>
                  </a:lnTo>
                  <a:lnTo>
                    <a:pt x="869" y="0"/>
                  </a:lnTo>
                  <a:close/>
                  <a:moveTo>
                    <a:pt x="879" y="0"/>
                  </a:moveTo>
                  <a:lnTo>
                    <a:pt x="881" y="0"/>
                  </a:lnTo>
                  <a:lnTo>
                    <a:pt x="881" y="2"/>
                  </a:lnTo>
                  <a:lnTo>
                    <a:pt x="879" y="2"/>
                  </a:lnTo>
                  <a:lnTo>
                    <a:pt x="879" y="0"/>
                  </a:lnTo>
                  <a:close/>
                  <a:moveTo>
                    <a:pt x="889" y="0"/>
                  </a:moveTo>
                  <a:lnTo>
                    <a:pt x="891" y="0"/>
                  </a:lnTo>
                  <a:lnTo>
                    <a:pt x="891" y="2"/>
                  </a:lnTo>
                  <a:lnTo>
                    <a:pt x="889" y="2"/>
                  </a:lnTo>
                  <a:lnTo>
                    <a:pt x="889" y="0"/>
                  </a:lnTo>
                  <a:close/>
                  <a:moveTo>
                    <a:pt x="899" y="0"/>
                  </a:moveTo>
                  <a:lnTo>
                    <a:pt x="901" y="0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9" y="0"/>
                  </a:lnTo>
                  <a:close/>
                  <a:moveTo>
                    <a:pt x="909" y="0"/>
                  </a:moveTo>
                  <a:lnTo>
                    <a:pt x="911" y="0"/>
                  </a:lnTo>
                  <a:lnTo>
                    <a:pt x="911" y="2"/>
                  </a:lnTo>
                  <a:lnTo>
                    <a:pt x="909" y="2"/>
                  </a:lnTo>
                  <a:lnTo>
                    <a:pt x="909" y="0"/>
                  </a:lnTo>
                  <a:close/>
                  <a:moveTo>
                    <a:pt x="919" y="0"/>
                  </a:moveTo>
                  <a:lnTo>
                    <a:pt x="921" y="0"/>
                  </a:lnTo>
                  <a:lnTo>
                    <a:pt x="921" y="2"/>
                  </a:lnTo>
                  <a:lnTo>
                    <a:pt x="919" y="2"/>
                  </a:lnTo>
                  <a:lnTo>
                    <a:pt x="919" y="0"/>
                  </a:lnTo>
                  <a:close/>
                  <a:moveTo>
                    <a:pt x="929" y="0"/>
                  </a:moveTo>
                  <a:lnTo>
                    <a:pt x="931" y="0"/>
                  </a:lnTo>
                  <a:lnTo>
                    <a:pt x="931" y="2"/>
                  </a:lnTo>
                  <a:lnTo>
                    <a:pt x="929" y="2"/>
                  </a:lnTo>
                  <a:lnTo>
                    <a:pt x="929" y="0"/>
                  </a:lnTo>
                  <a:close/>
                  <a:moveTo>
                    <a:pt x="939" y="0"/>
                  </a:moveTo>
                  <a:lnTo>
                    <a:pt x="941" y="0"/>
                  </a:lnTo>
                  <a:lnTo>
                    <a:pt x="941" y="2"/>
                  </a:lnTo>
                  <a:lnTo>
                    <a:pt x="939" y="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7002463" y="3712289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4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8"/>
            <p:cNvSpPr>
              <a:spLocks noChangeArrowheads="1"/>
            </p:cNvSpPr>
            <p:nvPr/>
          </p:nvSpPr>
          <p:spPr bwMode="auto">
            <a:xfrm>
              <a:off x="7124356" y="4478263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1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38"/>
            <p:cNvSpPr>
              <a:spLocks noChangeArrowheads="1"/>
            </p:cNvSpPr>
            <p:nvPr/>
          </p:nvSpPr>
          <p:spPr bwMode="auto">
            <a:xfrm>
              <a:off x="6887146" y="4825157"/>
              <a:ext cx="4360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Sample 2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59"/>
            <p:cNvSpPr>
              <a:spLocks noChangeArrowheads="1"/>
            </p:cNvSpPr>
            <p:nvPr/>
          </p:nvSpPr>
          <p:spPr bwMode="auto">
            <a:xfrm rot="16200000">
              <a:off x="5415587" y="4331860"/>
              <a:ext cx="6604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Coordinate 2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" name="Line 104"/>
          <p:cNvSpPr>
            <a:spLocks noChangeShapeType="1"/>
          </p:cNvSpPr>
          <p:nvPr/>
        </p:nvSpPr>
        <p:spPr bwMode="auto">
          <a:xfrm rot="5400000">
            <a:off x="5785644" y="5264943"/>
            <a:ext cx="0" cy="1357312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05"/>
          <p:cNvSpPr>
            <a:spLocks noChangeShapeType="1"/>
          </p:cNvSpPr>
          <p:nvPr/>
        </p:nvSpPr>
        <p:spPr bwMode="auto">
          <a:xfrm rot="5400000">
            <a:off x="52204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 rot="5400000">
            <a:off x="516917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0.2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Line 107"/>
          <p:cNvSpPr>
            <a:spLocks noChangeShapeType="1"/>
          </p:cNvSpPr>
          <p:nvPr/>
        </p:nvSpPr>
        <p:spPr bwMode="auto">
          <a:xfrm rot="5400000">
            <a:off x="5374482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108"/>
          <p:cNvSpPr>
            <a:spLocks noChangeArrowheads="1"/>
          </p:cNvSpPr>
          <p:nvPr/>
        </p:nvSpPr>
        <p:spPr bwMode="auto">
          <a:xfrm rot="5400000">
            <a:off x="53231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0.3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rot="5400000">
            <a:off x="55284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10"/>
          <p:cNvSpPr>
            <a:spLocks noChangeArrowheads="1"/>
          </p:cNvSpPr>
          <p:nvPr/>
        </p:nvSpPr>
        <p:spPr bwMode="auto">
          <a:xfrm rot="5400000">
            <a:off x="5480325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0.4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 rot="5400000">
            <a:off x="5682457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12"/>
          <p:cNvSpPr>
            <a:spLocks noChangeArrowheads="1"/>
          </p:cNvSpPr>
          <p:nvPr/>
        </p:nvSpPr>
        <p:spPr bwMode="auto">
          <a:xfrm rot="5400000">
            <a:off x="563431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0.5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113"/>
          <p:cNvSpPr>
            <a:spLocks noChangeShapeType="1"/>
          </p:cNvSpPr>
          <p:nvPr/>
        </p:nvSpPr>
        <p:spPr bwMode="auto">
          <a:xfrm rot="5400000">
            <a:off x="5838031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14"/>
          <p:cNvSpPr>
            <a:spLocks noChangeArrowheads="1"/>
          </p:cNvSpPr>
          <p:nvPr/>
        </p:nvSpPr>
        <p:spPr bwMode="auto">
          <a:xfrm rot="5400000">
            <a:off x="578829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0.6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Line 115"/>
          <p:cNvSpPr>
            <a:spLocks noChangeShapeType="1"/>
          </p:cNvSpPr>
          <p:nvPr/>
        </p:nvSpPr>
        <p:spPr bwMode="auto">
          <a:xfrm rot="5400000">
            <a:off x="599201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16"/>
          <p:cNvSpPr>
            <a:spLocks noChangeArrowheads="1"/>
          </p:cNvSpPr>
          <p:nvPr/>
        </p:nvSpPr>
        <p:spPr bwMode="auto">
          <a:xfrm rot="5400000">
            <a:off x="5942287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0.7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Line 117"/>
          <p:cNvSpPr>
            <a:spLocks noChangeShapeType="1"/>
          </p:cNvSpPr>
          <p:nvPr/>
        </p:nvSpPr>
        <p:spPr bwMode="auto">
          <a:xfrm rot="5400000">
            <a:off x="6146006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8"/>
          <p:cNvSpPr>
            <a:spLocks noChangeArrowheads="1"/>
          </p:cNvSpPr>
          <p:nvPr/>
        </p:nvSpPr>
        <p:spPr bwMode="auto">
          <a:xfrm rot="5400000">
            <a:off x="6096274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0.8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Line 119"/>
          <p:cNvSpPr>
            <a:spLocks noChangeShapeType="1"/>
          </p:cNvSpPr>
          <p:nvPr/>
        </p:nvSpPr>
        <p:spPr bwMode="auto">
          <a:xfrm rot="5400000">
            <a:off x="6299994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 rot="5400000">
            <a:off x="6250262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0.9</a:t>
            </a:r>
            <a:endParaRPr kumimoji="0" lang="en-US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Line 121"/>
          <p:cNvSpPr>
            <a:spLocks noChangeShapeType="1"/>
          </p:cNvSpPr>
          <p:nvPr/>
        </p:nvSpPr>
        <p:spPr bwMode="auto">
          <a:xfrm rot="5400000">
            <a:off x="6455569" y="5964157"/>
            <a:ext cx="17463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22"/>
          <p:cNvSpPr>
            <a:spLocks noChangeArrowheads="1"/>
          </p:cNvSpPr>
          <p:nvPr/>
        </p:nvSpPr>
        <p:spPr bwMode="auto">
          <a:xfrm rot="5400000">
            <a:off x="6404249" y="5996132"/>
            <a:ext cx="10740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1.0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2" name="Line 95"/>
          <p:cNvSpPr>
            <a:spLocks noChangeShapeType="1"/>
          </p:cNvSpPr>
          <p:nvPr/>
        </p:nvSpPr>
        <p:spPr bwMode="auto">
          <a:xfrm rot="5400000">
            <a:off x="5033785" y="5651289"/>
            <a:ext cx="394057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Line 96"/>
          <p:cNvSpPr>
            <a:spLocks noChangeShapeType="1"/>
          </p:cNvSpPr>
          <p:nvPr/>
        </p:nvSpPr>
        <p:spPr bwMode="auto">
          <a:xfrm rot="5400000" flipV="1">
            <a:off x="5464969" y="5220105"/>
            <a:ext cx="0" cy="468312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Line 97"/>
          <p:cNvSpPr>
            <a:spLocks noChangeShapeType="1"/>
          </p:cNvSpPr>
          <p:nvPr/>
        </p:nvSpPr>
        <p:spPr bwMode="auto">
          <a:xfrm rot="5400000" flipV="1">
            <a:off x="5847556" y="5231574"/>
            <a:ext cx="0" cy="12334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Line 98"/>
          <p:cNvSpPr>
            <a:spLocks noChangeShapeType="1"/>
          </p:cNvSpPr>
          <p:nvPr/>
        </p:nvSpPr>
        <p:spPr bwMode="auto">
          <a:xfrm rot="5400000">
            <a:off x="5567455" y="5454261"/>
            <a:ext cx="263340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Line 99"/>
          <p:cNvSpPr>
            <a:spLocks noChangeShapeType="1"/>
          </p:cNvSpPr>
          <p:nvPr/>
        </p:nvSpPr>
        <p:spPr bwMode="auto">
          <a:xfrm rot="5400000" flipV="1">
            <a:off x="6081713" y="4940003"/>
            <a:ext cx="0" cy="765175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Line 100"/>
          <p:cNvSpPr>
            <a:spLocks noChangeShapeType="1"/>
          </p:cNvSpPr>
          <p:nvPr/>
        </p:nvSpPr>
        <p:spPr bwMode="auto">
          <a:xfrm rot="5400000" flipV="1">
            <a:off x="5903119" y="5381938"/>
            <a:ext cx="0" cy="4079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01"/>
          <p:cNvSpPr>
            <a:spLocks noChangeShapeType="1"/>
          </p:cNvSpPr>
          <p:nvPr/>
        </p:nvSpPr>
        <p:spPr bwMode="auto">
          <a:xfrm rot="5400000">
            <a:off x="6019809" y="5585454"/>
            <a:ext cx="174606" cy="0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02"/>
          <p:cNvSpPr>
            <a:spLocks noChangeShapeType="1"/>
          </p:cNvSpPr>
          <p:nvPr/>
        </p:nvSpPr>
        <p:spPr bwMode="auto">
          <a:xfrm rot="5400000" flipV="1">
            <a:off x="6285706" y="5319557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 flipV="1">
            <a:off x="6285706" y="5494163"/>
            <a:ext cx="0" cy="357187"/>
          </a:xfrm>
          <a:prstGeom prst="lin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38"/>
          <p:cNvSpPr>
            <a:spLocks noChangeArrowheads="1"/>
          </p:cNvSpPr>
          <p:nvPr/>
        </p:nvSpPr>
        <p:spPr bwMode="auto">
          <a:xfrm>
            <a:off x="6494731" y="5421328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2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Rectangle 38"/>
          <p:cNvSpPr>
            <a:spLocks noChangeArrowheads="1"/>
          </p:cNvSpPr>
          <p:nvPr/>
        </p:nvSpPr>
        <p:spPr bwMode="auto">
          <a:xfrm>
            <a:off x="6498183" y="5261034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4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Rectangle 38"/>
          <p:cNvSpPr>
            <a:spLocks noChangeArrowheads="1"/>
          </p:cNvSpPr>
          <p:nvPr/>
        </p:nvSpPr>
        <p:spPr bwMode="auto">
          <a:xfrm>
            <a:off x="6500908" y="5611201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1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Rectangle 38"/>
          <p:cNvSpPr>
            <a:spLocks noChangeArrowheads="1"/>
          </p:cNvSpPr>
          <p:nvPr/>
        </p:nvSpPr>
        <p:spPr bwMode="auto">
          <a:xfrm>
            <a:off x="6496664" y="5787715"/>
            <a:ext cx="43601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Sample 3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Rectangle 38"/>
          <p:cNvSpPr>
            <a:spLocks noChangeArrowheads="1"/>
          </p:cNvSpPr>
          <p:nvPr/>
        </p:nvSpPr>
        <p:spPr bwMode="auto">
          <a:xfrm>
            <a:off x="5385240" y="6125289"/>
            <a:ext cx="93936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Bray-Curtis</a:t>
            </a:r>
            <a:r>
              <a:rPr kumimoji="0" lang="en-US" altLang="en-US" sz="8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similarity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Down Arrow 174"/>
          <p:cNvSpPr/>
          <p:nvPr/>
        </p:nvSpPr>
        <p:spPr>
          <a:xfrm rot="17107785" flipH="1">
            <a:off x="4166498" y="4940337"/>
            <a:ext cx="359626" cy="68282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15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315200" cy="3318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Student will be able to </a:t>
            </a:r>
          </a:p>
          <a:p>
            <a:r>
              <a:rPr lang="en-US" sz="2400" dirty="0" smtClean="0"/>
              <a:t>Identify characteristics of that makes 16S rRNA a good phylogenetic marker</a:t>
            </a:r>
          </a:p>
          <a:p>
            <a:r>
              <a:rPr lang="en-US" sz="2400" dirty="0" smtClean="0"/>
              <a:t>Explain what is an OTU</a:t>
            </a:r>
          </a:p>
        </p:txBody>
      </p:sp>
    </p:spTree>
    <p:extLst>
      <p:ext uri="{BB962C8B-B14F-4D97-AF65-F5344CB8AC3E}">
        <p14:creationId xmlns:p14="http://schemas.microsoft.com/office/powerpoint/2010/main" val="12618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Alignment-independent methods</a:t>
            </a:r>
            <a:br>
              <a:rPr lang="en-AU" dirty="0" smtClean="0"/>
            </a:br>
            <a:r>
              <a:rPr lang="en-AU" dirty="0" smtClean="0"/>
              <a:t>Greedy algorithm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Traditional algorithms</a:t>
            </a:r>
          </a:p>
          <a:p>
            <a:r>
              <a:rPr lang="en-AU" sz="2400" dirty="0" smtClean="0"/>
              <a:t>Nearest, average, farthest neighbour.</a:t>
            </a:r>
          </a:p>
          <a:p>
            <a:r>
              <a:rPr lang="en-AU" sz="2400" dirty="0" smtClean="0"/>
              <a:t>Require a distance matrix (memory).</a:t>
            </a:r>
          </a:p>
          <a:p>
            <a:r>
              <a:rPr lang="en-AU" sz="2400" dirty="0" smtClean="0"/>
              <a:t>Systematic.</a:t>
            </a:r>
          </a:p>
          <a:p>
            <a:r>
              <a:rPr lang="en-AU" sz="2400" dirty="0" smtClean="0"/>
              <a:t>Guaranteed consistency.</a:t>
            </a:r>
            <a:endParaRPr lang="en-AU" sz="2400" dirty="0"/>
          </a:p>
          <a:p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090023" y="1566446"/>
            <a:ext cx="13312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1517" y="23870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Aligned 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0023" y="33776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Distance</a:t>
            </a:r>
          </a:p>
          <a:p>
            <a:pPr algn="ctr"/>
            <a:r>
              <a:rPr lang="en-US" sz="1600" dirty="0" smtClean="0">
                <a:latin typeface="Helvetica Neue" panose="02000503000000020004" pitchFamily="2"/>
              </a:rPr>
              <a:t>matrix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1517" y="4368225"/>
            <a:ext cx="132976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Clustering groups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0022" y="5358825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Sample x OTU table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6642845" y="2013024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6641350" y="30001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6667495" y="3990788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6642845" y="4981386"/>
            <a:ext cx="228601" cy="324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clustering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18569" y="2477532"/>
            <a:ext cx="2057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8569" y="1828800"/>
            <a:ext cx="2057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8569" y="2149872"/>
            <a:ext cx="2057400" cy="228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18569" y="1516380"/>
            <a:ext cx="2057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37345" y="5702643"/>
            <a:ext cx="1011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Clusters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463040" y="1516380"/>
            <a:ext cx="20574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2460" y="483396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89660" y="529116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26280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83480" y="4811103"/>
            <a:ext cx="152400" cy="152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43061" y="4353903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00261" y="4811103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37560" y="5066611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94760" y="5523811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83920" y="5024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18260" y="51540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79220" y="54207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2406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83141" y="454083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13621" y="5066611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79520" y="52606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069080" y="578646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09160" y="47349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13020" y="45215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13020" y="513114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248801" y="488730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1520" y="5298783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89660" y="5702430"/>
            <a:ext cx="152400" cy="152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60238" y="2759194"/>
            <a:ext cx="180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Database (Seeds)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996440" y="1780540"/>
            <a:ext cx="76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794760" y="1630680"/>
            <a:ext cx="1981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4" idx="0"/>
          </p:cNvCxnSpPr>
          <p:nvPr/>
        </p:nvCxnSpPr>
        <p:spPr>
          <a:xfrm flipH="1">
            <a:off x="960120" y="1676400"/>
            <a:ext cx="4831080" cy="3348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779520" y="1630680"/>
            <a:ext cx="2057400" cy="289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7"/>
          </p:cNvCxnSpPr>
          <p:nvPr/>
        </p:nvCxnSpPr>
        <p:spPr>
          <a:xfrm flipH="1">
            <a:off x="2630343" y="1920240"/>
            <a:ext cx="3206577" cy="29131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9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Alignment-independent methods</a:t>
            </a:r>
            <a:br>
              <a:rPr lang="en-AU" dirty="0" smtClean="0"/>
            </a:br>
            <a:r>
              <a:rPr lang="en-AU" dirty="0" smtClean="0"/>
              <a:t>Greedy algorithm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7562" y="1600200"/>
            <a:ext cx="354471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global alignment.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Does not need a distance matrix (Low memory).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Extremely fast.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/>
              <a:t>Good if sequences do not align well.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AU" sz="2400" dirty="0" smtClean="0"/>
              <a:t>Heuristics, may </a:t>
            </a:r>
            <a:r>
              <a:rPr lang="en-AU" sz="2400" dirty="0"/>
              <a:t>not </a:t>
            </a:r>
            <a:r>
              <a:rPr lang="en-AU" sz="2400" dirty="0" smtClean="0"/>
              <a:t>be optimal or consistent.</a:t>
            </a:r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8200" y="1600200"/>
            <a:ext cx="3581400" cy="4343400"/>
          </a:xfrm>
        </p:spPr>
        <p:txBody>
          <a:bodyPr>
            <a:noAutofit/>
          </a:bodyPr>
          <a:lstStyle/>
          <a:p>
            <a:r>
              <a:rPr lang="en-AU" sz="2400" dirty="0" err="1" smtClean="0"/>
              <a:t>Usearch</a:t>
            </a:r>
            <a:r>
              <a:rPr lang="en-AU" sz="2400" dirty="0" smtClean="0"/>
              <a:t> (</a:t>
            </a:r>
            <a:r>
              <a:rPr lang="en-AU" sz="2400" dirty="0" smtClean="0"/>
              <a:t>UCLUST)</a:t>
            </a:r>
            <a:endParaRPr lang="en-AU" sz="2400" dirty="0" smtClean="0"/>
          </a:p>
          <a:p>
            <a:r>
              <a:rPr lang="en-AU" sz="2400" dirty="0" err="1" smtClean="0"/>
              <a:t>CrunchClust</a:t>
            </a:r>
            <a:endParaRPr lang="en-AU" sz="2400" dirty="0" smtClean="0"/>
          </a:p>
          <a:p>
            <a:r>
              <a:rPr lang="en-AU" sz="2400" dirty="0" smtClean="0"/>
              <a:t>VCLUST</a:t>
            </a: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197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Reference based methods</a:t>
            </a:r>
            <a:endParaRPr lang="en-AU" sz="2000" dirty="0"/>
          </a:p>
        </p:txBody>
      </p:sp>
      <p:sp>
        <p:nvSpPr>
          <p:cNvPr id="3" name="Rectangle 2"/>
          <p:cNvSpPr/>
          <p:nvPr/>
        </p:nvSpPr>
        <p:spPr>
          <a:xfrm>
            <a:off x="381000" y="1905000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" y="1428234"/>
            <a:ext cx="3200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1000" y="1656834"/>
            <a:ext cx="3200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199634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5044" y="5510913"/>
            <a:ext cx="1524000" cy="2286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5044" y="5282313"/>
            <a:ext cx="3200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16200000">
            <a:off x="6842572" y="1848028"/>
            <a:ext cx="100011" cy="3880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6048983" y="1794603"/>
            <a:ext cx="66676" cy="516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6280773" y="1661149"/>
            <a:ext cx="443172" cy="406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232791" y="1453242"/>
            <a:ext cx="886342" cy="37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2485" y="2249024"/>
            <a:ext cx="28129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 Neue" panose="02000503000000020004" pitchFamily="2"/>
              </a:rPr>
              <a:t>Curated  master </a:t>
            </a:r>
            <a:r>
              <a:rPr lang="en-US" dirty="0" smtClean="0">
                <a:latin typeface="Helvetica Neue" panose="02000503000000020004" pitchFamily="2"/>
              </a:rPr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Helvetica Neue" panose="02000503000000020004" pitchFamily="2"/>
              </a:rPr>
              <a:t>A</a:t>
            </a:r>
            <a:r>
              <a:rPr lang="en-US" dirty="0" smtClean="0">
                <a:latin typeface="Helvetica Neue" panose="02000503000000020004" pitchFamily="2"/>
              </a:rPr>
              <a:t>lready defined OTU representatives</a:t>
            </a:r>
            <a:endParaRPr lang="en-US" dirty="0" smtClean="0">
              <a:latin typeface="Helvetica Neue" panose="02000503000000020004" pitchFamily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6031" y="4242358"/>
            <a:ext cx="3639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 Neue" panose="02000503000000020004" pitchFamily="2"/>
              </a:rPr>
              <a:t>Sequences are </a:t>
            </a:r>
            <a:r>
              <a:rPr lang="en-US" dirty="0" smtClean="0">
                <a:latin typeface="Helvetica Neue" panose="02000503000000020004" pitchFamily="2"/>
              </a:rPr>
              <a:t>compared </a:t>
            </a:r>
            <a:r>
              <a:rPr lang="en-US" dirty="0" smtClean="0">
                <a:latin typeface="Helvetica Neue" panose="02000503000000020004" pitchFamily="2"/>
              </a:rPr>
              <a:t>against the database and sequences </a:t>
            </a:r>
            <a:r>
              <a:rPr lang="en-US" dirty="0" smtClean="0">
                <a:latin typeface="Helvetica Neue" panose="02000503000000020004" pitchFamily="2"/>
              </a:rPr>
              <a:t>assigned </a:t>
            </a:r>
            <a:r>
              <a:rPr lang="en-US" dirty="0" smtClean="0">
                <a:latin typeface="Helvetica Neue" panose="02000503000000020004" pitchFamily="2"/>
              </a:rPr>
              <a:t>to the reference OTU</a:t>
            </a: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23801" y="2362200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23801" y="3810558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914082" y="4480446"/>
            <a:ext cx="609481" cy="54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3a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217644" y="5510913"/>
            <a:ext cx="685800" cy="228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44" y="5752213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99330" y="1199634"/>
            <a:ext cx="6527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 Neue" panose="02000503000000020004" pitchFamily="2"/>
              </a:rPr>
              <a:t>OTU1</a:t>
            </a:r>
          </a:p>
          <a:p>
            <a:r>
              <a:rPr lang="en-US" sz="1400" dirty="0" smtClean="0">
                <a:latin typeface="Helvetica Neue" panose="02000503000000020004" pitchFamily="2"/>
              </a:rPr>
              <a:t>OTU2</a:t>
            </a:r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OTU3</a:t>
            </a:r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OTU4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6175692" y="1346538"/>
            <a:ext cx="65274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 Neue" panose="02000503000000020004" pitchFamily="2"/>
              </a:rPr>
              <a:t>OTU1</a:t>
            </a:r>
          </a:p>
          <a:p>
            <a:endParaRPr lang="en-US" sz="1400" dirty="0" smtClean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OTU2</a:t>
            </a:r>
            <a:endParaRPr lang="en-US" sz="1400" dirty="0">
              <a:latin typeface="Helvetica Neue" panose="02000503000000020004" pitchFamily="2"/>
            </a:endParaRPr>
          </a:p>
          <a:p>
            <a:endParaRPr lang="en-US" sz="1400" dirty="0" smtClean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OTU3</a:t>
            </a:r>
            <a:endParaRPr lang="en-US" sz="1400" dirty="0">
              <a:latin typeface="Helvetica Neue" panose="02000503000000020004" pitchFamily="2"/>
            </a:endParaRPr>
          </a:p>
          <a:p>
            <a:endParaRPr lang="en-US" sz="1400" dirty="0" smtClean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OTU4</a:t>
            </a:r>
          </a:p>
          <a:p>
            <a:endParaRPr lang="en-US" sz="1400" dirty="0">
              <a:latin typeface="Helvetica Neue" panose="02000503000000020004" pitchFamily="2"/>
            </a:endParaRPr>
          </a:p>
          <a:p>
            <a:r>
              <a:rPr lang="en-US" sz="1400" dirty="0" smtClean="0">
                <a:latin typeface="Helvetica Neue" panose="02000503000000020004" pitchFamily="2"/>
              </a:rPr>
              <a:t>OTU5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7116640" y="1741093"/>
            <a:ext cx="320921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86399" y="4132697"/>
            <a:ext cx="31949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Unaligned sequences are discarded</a:t>
            </a:r>
          </a:p>
          <a:p>
            <a:pPr algn="ctr"/>
            <a:r>
              <a:rPr lang="en-US" sz="1600" dirty="0" smtClean="0">
                <a:latin typeface="Helvetica Neue" panose="02000503000000020004" pitchFamily="2"/>
              </a:rPr>
              <a:t>(Closed reference) 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 </a:t>
            </a:r>
            <a:r>
              <a:rPr lang="en-US" sz="1600" dirty="0" smtClean="0">
                <a:latin typeface="Helvetica Neue" panose="02000503000000020004" pitchFamily="2"/>
              </a:rPr>
              <a:t>or</a:t>
            </a:r>
          </a:p>
          <a:p>
            <a:pPr algn="ctr"/>
            <a:endParaRPr lang="en-US" sz="1600" dirty="0" smtClean="0">
              <a:latin typeface="Helvetica Neue" panose="02000503000000020004" pitchFamily="2"/>
            </a:endParaRP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Unaligned sequences are </a:t>
            </a:r>
            <a:r>
              <a:rPr lang="en-US" sz="1600" dirty="0" smtClean="0">
                <a:latin typeface="Helvetica Neue" panose="02000503000000020004" pitchFamily="2"/>
              </a:rPr>
              <a:t>aligned </a:t>
            </a:r>
            <a:r>
              <a:rPr lang="en-US" sz="1600" dirty="0">
                <a:latin typeface="Helvetica Neue" panose="02000503000000020004" pitchFamily="2"/>
              </a:rPr>
              <a:t>to </a:t>
            </a:r>
            <a:r>
              <a:rPr lang="en-US" sz="1600" dirty="0" smtClean="0">
                <a:latin typeface="Helvetica Neue" panose="02000503000000020004" pitchFamily="2"/>
              </a:rPr>
              <a:t>each other </a:t>
            </a:r>
            <a:r>
              <a:rPr lang="en-US" sz="1600" dirty="0">
                <a:latin typeface="Helvetica Neue" panose="02000503000000020004" pitchFamily="2"/>
              </a:rPr>
              <a:t>to create OTUs de novo</a:t>
            </a:r>
          </a:p>
          <a:p>
            <a:pPr algn="ctr"/>
            <a:r>
              <a:rPr lang="en-US" sz="1600" dirty="0">
                <a:latin typeface="Helvetica Neue" panose="02000503000000020004" pitchFamily="2"/>
              </a:rPr>
              <a:t>(Open reference)</a:t>
            </a:r>
          </a:p>
          <a:p>
            <a:pPr algn="ctr"/>
            <a:endParaRPr lang="en-US" sz="1600" dirty="0" smtClean="0">
              <a:latin typeface="Helvetica Neue" panose="02000503000000020004" pitchFamily="2"/>
            </a:endParaRPr>
          </a:p>
        </p:txBody>
      </p:sp>
      <p:sp>
        <p:nvSpPr>
          <p:cNvPr id="73" name="Rectangle 72"/>
          <p:cNvSpPr/>
          <p:nvPr/>
        </p:nvSpPr>
        <p:spPr>
          <a:xfrm rot="16200000">
            <a:off x="8004580" y="5915171"/>
            <a:ext cx="215370" cy="266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409703" y="2658917"/>
            <a:ext cx="3353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Helvetica Neue" panose="02000503000000020004" pitchFamily="2"/>
              </a:rPr>
              <a:t>OTU counts are assigned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8017015" y="2612294"/>
            <a:ext cx="457200" cy="431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914082" y="5535323"/>
            <a:ext cx="609481" cy="548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3b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7602" y="2888361"/>
            <a:ext cx="0" cy="8156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925701" y="4876800"/>
            <a:ext cx="874899" cy="4055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25701" y="5409970"/>
            <a:ext cx="912999" cy="24064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702579" y="3124200"/>
            <a:ext cx="0" cy="8049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Reference based methods</a:t>
            </a:r>
            <a:endParaRPr lang="en-A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Fast and parallelizable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Useful </a:t>
            </a:r>
            <a:r>
              <a:rPr lang="en-US" sz="2800" dirty="0" smtClean="0"/>
              <a:t>when comparing sequences from different regions</a:t>
            </a:r>
          </a:p>
          <a:p>
            <a:pPr lvl="1"/>
            <a:r>
              <a:rPr lang="en-US" sz="2400" dirty="0" smtClean="0"/>
              <a:t>E.g. </a:t>
            </a:r>
            <a:r>
              <a:rPr lang="en-US" sz="2400" dirty="0" err="1" smtClean="0"/>
              <a:t>Metanalysis</a:t>
            </a:r>
            <a:endParaRPr lang="en-US" sz="2400" dirty="0" smtClean="0"/>
          </a:p>
          <a:p>
            <a:r>
              <a:rPr lang="en-US" sz="2800" dirty="0" smtClean="0"/>
              <a:t>Implemented </a:t>
            </a:r>
            <a:r>
              <a:rPr lang="en-US" sz="2800" dirty="0" smtClean="0"/>
              <a:t>in QIIME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"/>
            </a:pPr>
            <a:r>
              <a:rPr lang="en-US" sz="2800" dirty="0"/>
              <a:t>Database dependent</a:t>
            </a:r>
          </a:p>
          <a:p>
            <a:pPr>
              <a:buFont typeface="Wingdings" panose="05000000000000000000" pitchFamily="2" charset="2"/>
              <a:buChar char=""/>
            </a:pPr>
            <a:r>
              <a:rPr lang="en-US" sz="2800" dirty="0" smtClean="0"/>
              <a:t>Not useful if sequences are too different from those from database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85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16S rRNA gene is the preferred phylogenetic marker</a:t>
            </a:r>
          </a:p>
          <a:p>
            <a:r>
              <a:rPr lang="en-AU" sz="2400" dirty="0" smtClean="0"/>
              <a:t>OTUs are proxy for species</a:t>
            </a:r>
          </a:p>
          <a:p>
            <a:r>
              <a:rPr lang="en-AU" sz="2400" dirty="0" smtClean="0"/>
              <a:t>97% = Species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Specialized tools and procedures are required to navigate computational </a:t>
            </a:r>
            <a:r>
              <a:rPr lang="en-AU" sz="2400" dirty="0" smtClean="0"/>
              <a:t>problems</a:t>
            </a:r>
          </a:p>
          <a:p>
            <a:r>
              <a:rPr lang="en-AU" sz="2400" dirty="0" smtClean="0"/>
              <a:t>Strong method-dependency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420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 smtClean="0"/>
              <a:t>Phylogenetic marker requirements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 smtClean="0"/>
              <a:t>Characteristics</a:t>
            </a:r>
          </a:p>
          <a:p>
            <a:pPr marL="0" indent="0" algn="ctr">
              <a:buNone/>
            </a:pPr>
            <a:endParaRPr lang="en-AU" sz="1000" b="1" dirty="0" smtClean="0"/>
          </a:p>
          <a:p>
            <a:r>
              <a:rPr lang="en-AU" sz="2400" dirty="0" smtClean="0"/>
              <a:t>Universal distribution.</a:t>
            </a:r>
          </a:p>
          <a:p>
            <a:r>
              <a:rPr lang="en-AU" sz="2400" dirty="0" smtClean="0"/>
              <a:t>Homologous function in all organisms.</a:t>
            </a:r>
          </a:p>
          <a:p>
            <a:r>
              <a:rPr lang="en-AU" sz="2400" dirty="0" smtClean="0"/>
              <a:t>No horizontal gene transfer.</a:t>
            </a:r>
          </a:p>
          <a:p>
            <a:r>
              <a:rPr lang="en-AU" sz="2400" dirty="0" smtClean="0"/>
              <a:t>Some highly conserved zones and some variable regions.</a:t>
            </a:r>
          </a:p>
          <a:p>
            <a:r>
              <a:rPr lang="en-AU" sz="2400" dirty="0" smtClean="0"/>
              <a:t>Long enough (information).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2800" b="1" dirty="0" smtClean="0"/>
              <a:t>Examples</a:t>
            </a:r>
          </a:p>
          <a:p>
            <a:pPr marL="0" indent="0" algn="ctr">
              <a:buNone/>
            </a:pPr>
            <a:endParaRPr lang="en-AU" sz="1000" dirty="0" smtClean="0"/>
          </a:p>
          <a:p>
            <a:r>
              <a:rPr lang="en-AU" sz="2400" dirty="0" smtClean="0"/>
              <a:t>16S rRNA (18S rRNA)</a:t>
            </a:r>
          </a:p>
          <a:p>
            <a:r>
              <a:rPr lang="en-AU" sz="2400" dirty="0" smtClean="0"/>
              <a:t>23S rRNA</a:t>
            </a:r>
          </a:p>
          <a:p>
            <a:r>
              <a:rPr lang="en-AU" sz="2400" i="1" dirty="0" err="1" smtClean="0"/>
              <a:t>rpoN</a:t>
            </a:r>
            <a:endParaRPr lang="en-AU" sz="2400" i="1" dirty="0" smtClean="0"/>
          </a:p>
          <a:p>
            <a:r>
              <a:rPr lang="en-AU" sz="2400" i="1" dirty="0" err="1" smtClean="0"/>
              <a:t>recA</a:t>
            </a:r>
            <a:endParaRPr lang="en-AU" sz="2400" i="1" dirty="0" smtClean="0"/>
          </a:p>
          <a:p>
            <a:r>
              <a:rPr lang="en-AU" sz="2400" dirty="0" smtClean="0"/>
              <a:t>Internal transcribed spacer (ITS)</a:t>
            </a:r>
          </a:p>
          <a:p>
            <a:r>
              <a:rPr lang="en-AU" sz="2400" dirty="0" smtClean="0"/>
              <a:t>Mitochondrial DNA</a:t>
            </a:r>
          </a:p>
        </p:txBody>
      </p:sp>
    </p:spTree>
    <p:extLst>
      <p:ext uri="{BB962C8B-B14F-4D97-AF65-F5344CB8AC3E}">
        <p14:creationId xmlns:p14="http://schemas.microsoft.com/office/powerpoint/2010/main" val="37215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62600" y="6522831"/>
            <a:ext cx="3581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 err="1" smtClean="0"/>
              <a:t>Cannone</a:t>
            </a:r>
            <a:r>
              <a:rPr lang="en-AU" sz="1600" dirty="0" smtClean="0"/>
              <a:t>, 2002. BMC Bioinformatics. 3:2</a:t>
            </a:r>
            <a:endParaRPr lang="en-AU" sz="1600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3438" t="4338" r="6358" b="8855"/>
          <a:stretch/>
        </p:blipFill>
        <p:spPr bwMode="auto">
          <a:xfrm>
            <a:off x="3657600" y="188063"/>
            <a:ext cx="4884921" cy="620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685800"/>
            <a:ext cx="3419475" cy="45100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sz="2400" dirty="0" smtClean="0"/>
              <a:t>Essential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 smtClean="0"/>
              <a:t>Highly conserved sequence (1°, 2°)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 smtClean="0"/>
              <a:t>No HGT*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 smtClean="0"/>
              <a:t>Highly </a:t>
            </a:r>
            <a:r>
              <a:rPr lang="en-AU" sz="2400" dirty="0"/>
              <a:t>conserved (primers) and variable regions (</a:t>
            </a:r>
            <a:r>
              <a:rPr lang="en-AU" sz="2400" dirty="0" smtClean="0"/>
              <a:t>information)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sz="2400" dirty="0" smtClean="0"/>
              <a:t>Long ~ 1500 bases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 smtClean="0"/>
              <a:t>Variable copy number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 smtClean="0"/>
              <a:t>No universal primers</a:t>
            </a:r>
          </a:p>
          <a:p>
            <a:pPr>
              <a:buFont typeface="Wingdings" panose="05000000000000000000" pitchFamily="2" charset="2"/>
              <a:buChar char="û"/>
            </a:pPr>
            <a:r>
              <a:rPr lang="en-AU" sz="2400" dirty="0" smtClean="0"/>
              <a:t>Difference among operons</a:t>
            </a:r>
          </a:p>
        </p:txBody>
      </p:sp>
    </p:spTree>
    <p:extLst>
      <p:ext uri="{BB962C8B-B14F-4D97-AF65-F5344CB8AC3E}">
        <p14:creationId xmlns:p14="http://schemas.microsoft.com/office/powerpoint/2010/main" val="25005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 for rRNA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371600"/>
            <a:ext cx="3419856" cy="4510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800" b="1" dirty="0" smtClean="0"/>
              <a:t>Features:</a:t>
            </a:r>
          </a:p>
          <a:p>
            <a:r>
              <a:rPr lang="en-AU" sz="2400" dirty="0" smtClean="0"/>
              <a:t>Data is organized under a taxonomic structure</a:t>
            </a:r>
          </a:p>
          <a:p>
            <a:r>
              <a:rPr lang="en-AU" sz="2400" dirty="0" smtClean="0"/>
              <a:t>Sequences are aligned</a:t>
            </a:r>
          </a:p>
          <a:p>
            <a:r>
              <a:rPr lang="en-AU" sz="2400" dirty="0"/>
              <a:t>Curated </a:t>
            </a:r>
            <a:r>
              <a:rPr lang="en-AU" sz="2400" dirty="0" smtClean="0"/>
              <a:t>sequences</a:t>
            </a:r>
          </a:p>
          <a:p>
            <a:r>
              <a:rPr lang="en-AU" sz="2400" dirty="0" smtClean="0"/>
              <a:t>Some metadata</a:t>
            </a:r>
          </a:p>
          <a:p>
            <a:r>
              <a:rPr lang="en-AU" sz="2400" dirty="0" smtClean="0"/>
              <a:t>Provide specialized analysis tools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057" t="11000" r="82469" b="72888"/>
          <a:stretch>
            <a:fillRect/>
          </a:stretch>
        </p:blipFill>
        <p:spPr bwMode="auto">
          <a:xfrm>
            <a:off x="5330737" y="2068573"/>
            <a:ext cx="2031175" cy="124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19228" t="15000" r="65331" b="75294"/>
          <a:stretch>
            <a:fillRect/>
          </a:stretch>
        </p:blipFill>
        <p:spPr bwMode="auto">
          <a:xfrm>
            <a:off x="6204003" y="3479932"/>
            <a:ext cx="2315817" cy="90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RD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37" y="4389717"/>
            <a:ext cx="1524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0600" y="1371600"/>
            <a:ext cx="3946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>
                <a:latin typeface="Helvetica Neue" panose="02000503000000020004" pitchFamily="2"/>
              </a:rPr>
              <a:t>Specialized  Databases</a:t>
            </a:r>
            <a:endParaRPr lang="en-US" sz="2800" b="1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04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696200" cy="914400"/>
          </a:xfrm>
        </p:spPr>
        <p:txBody>
          <a:bodyPr>
            <a:noAutofit/>
          </a:bodyPr>
          <a:lstStyle/>
          <a:p>
            <a:r>
              <a:rPr lang="en-AU" dirty="0" smtClean="0"/>
              <a:t>Pipelines for processing and analysis of rRNA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800" b="1" dirty="0" smtClean="0"/>
              <a:t>Features:</a:t>
            </a:r>
          </a:p>
          <a:p>
            <a:r>
              <a:rPr lang="en-AU" sz="2400" dirty="0" smtClean="0"/>
              <a:t>Pipelines that incorporate tools from different sources.</a:t>
            </a:r>
          </a:p>
          <a:p>
            <a:r>
              <a:rPr lang="en-AU" sz="2400" dirty="0" smtClean="0"/>
              <a:t>Processing can be done in your own computer.</a:t>
            </a:r>
          </a:p>
          <a:p>
            <a:r>
              <a:rPr lang="en-AU" sz="2400" dirty="0" smtClean="0"/>
              <a:t>Have problems of their own:</a:t>
            </a:r>
          </a:p>
          <a:p>
            <a:pPr lvl="1"/>
            <a:r>
              <a:rPr lang="en-AU" sz="2200" dirty="0" smtClean="0"/>
              <a:t>Installation</a:t>
            </a:r>
          </a:p>
          <a:p>
            <a:pPr lvl="1"/>
            <a:r>
              <a:rPr lang="en-AU" sz="2200" dirty="0" smtClean="0"/>
              <a:t>Resource-intensive</a:t>
            </a:r>
          </a:p>
          <a:p>
            <a:pPr lvl="1"/>
            <a:r>
              <a:rPr lang="en-AU" sz="2200" dirty="0" smtClean="0"/>
              <a:t>Versions</a:t>
            </a:r>
          </a:p>
          <a:p>
            <a:pPr lvl="1"/>
            <a:r>
              <a:rPr lang="en-AU" sz="2200" dirty="0" smtClean="0"/>
              <a:t>Default parameters</a:t>
            </a:r>
            <a:endParaRPr lang="en-AU" sz="2200" dirty="0"/>
          </a:p>
        </p:txBody>
      </p:sp>
      <p:pic>
        <p:nvPicPr>
          <p:cNvPr id="6148" name="Picture 4" descr="QI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5041"/>
            <a:ext cx="3545598" cy="114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74315"/>
            <a:ext cx="2842999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0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6254" y="1915489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Clean data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55541" y="5509039"/>
            <a:ext cx="1331259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Diversity analysis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676400" y="2347131"/>
            <a:ext cx="86083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834497" y="3528821"/>
            <a:ext cx="999658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ight Arrow 20"/>
          <p:cNvSpPr/>
          <p:nvPr/>
        </p:nvSpPr>
        <p:spPr>
          <a:xfrm>
            <a:off x="6502483" y="236211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Right Arrow 27"/>
          <p:cNvSpPr/>
          <p:nvPr/>
        </p:nvSpPr>
        <p:spPr>
          <a:xfrm rot="5400000">
            <a:off x="7768527" y="3423470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52400" y="1983206"/>
            <a:ext cx="1447800" cy="1138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Raw data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75541" y="2004218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Aligned sequences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59407" y="2086107"/>
            <a:ext cx="1256146" cy="1142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Distance matrix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12155" y="4052454"/>
            <a:ext cx="120339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OTUs</a:t>
            </a:r>
          </a:p>
          <a:p>
            <a:pPr algn="ctr"/>
            <a:r>
              <a:rPr lang="en-AU" sz="1600" dirty="0" smtClean="0">
                <a:latin typeface="Helvetica Neue" panose="02000503000000020004" pitchFamily="2"/>
              </a:rPr>
              <a:t>table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53855" y="4440848"/>
            <a:ext cx="1560945" cy="114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Taxonomic classification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6" name="Right Arrow 45"/>
          <p:cNvSpPr/>
          <p:nvPr/>
        </p:nvSpPr>
        <p:spPr>
          <a:xfrm rot="5400000">
            <a:off x="7768527" y="4853787"/>
            <a:ext cx="695412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TextBox 46"/>
          <p:cNvSpPr txBox="1"/>
          <p:nvPr/>
        </p:nvSpPr>
        <p:spPr>
          <a:xfrm>
            <a:off x="5282624" y="457200"/>
            <a:ext cx="1256146" cy="6617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AU" sz="1600" dirty="0" smtClean="0">
                <a:latin typeface="Helvetica Neue" panose="02000503000000020004" pitchFamily="2"/>
              </a:rPr>
              <a:t>Phylogeny</a:t>
            </a:r>
            <a:endParaRPr lang="en-AU" sz="1600" dirty="0">
              <a:latin typeface="Helvetica Neue" panose="02000503000000020004" pitchFamily="2"/>
            </a:endParaRPr>
          </a:p>
        </p:txBody>
      </p:sp>
      <p:sp>
        <p:nvSpPr>
          <p:cNvPr id="48" name="Right Arrow 47"/>
          <p:cNvSpPr/>
          <p:nvPr/>
        </p:nvSpPr>
        <p:spPr>
          <a:xfrm rot="16200000">
            <a:off x="5447672" y="1330738"/>
            <a:ext cx="711885" cy="436639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9" name="Right Arrow 48"/>
          <p:cNvSpPr/>
          <p:nvPr/>
        </p:nvSpPr>
        <p:spPr>
          <a:xfrm>
            <a:off x="4114800" y="2347129"/>
            <a:ext cx="889524" cy="45675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264866"/>
            <a:ext cx="440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General processing flow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-40253" y="5893904"/>
            <a:ext cx="6477000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 Neue" panose="02000503000000020004" pitchFamily="2"/>
              </a:rPr>
              <a:t>Traditional processing does</a:t>
            </a:r>
          </a:p>
          <a:p>
            <a:pPr algn="ctr"/>
            <a:r>
              <a:rPr lang="en-US" sz="2800" dirty="0" smtClean="0">
                <a:latin typeface="Helvetica Neue" panose="02000503000000020004" pitchFamily="2"/>
              </a:rPr>
              <a:t>not scale well….</a:t>
            </a:r>
            <a:endParaRPr lang="en-US" sz="2800" dirty="0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025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21" grpId="0" animBg="1"/>
      <p:bldP spid="28" grpId="0" animBg="1"/>
      <p:bldP spid="3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Taxonomic classification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76200" y="6539978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Front. </a:t>
            </a:r>
            <a:r>
              <a:rPr lang="en-US" sz="1400" dirty="0" err="1"/>
              <a:t>Microbiol</a:t>
            </a:r>
            <a:r>
              <a:rPr lang="en-US" sz="1400" dirty="0"/>
              <a:t>., 22 May 2012 | http://dx.doi.org/10.3389/fmicb.2012.00172</a:t>
            </a:r>
          </a:p>
        </p:txBody>
      </p:sp>
      <p:pic>
        <p:nvPicPr>
          <p:cNvPr id="3074" name="Picture 2" descr="http://www.frontiersin.org/files/Articles/14147/fmicb-03-00172-HTML/image_m/fmicb-03-00172-g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381" y="1752600"/>
            <a:ext cx="6265476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52381" y="1524000"/>
            <a:ext cx="2090531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AU" sz="2400" dirty="0" smtClean="0"/>
              <a:t>Phylogenetic tree reconstruction</a:t>
            </a:r>
          </a:p>
          <a:p>
            <a:pPr lvl="1"/>
            <a:r>
              <a:rPr lang="en-AU" sz="2000" dirty="0" smtClean="0"/>
              <a:t>Require references</a:t>
            </a:r>
          </a:p>
          <a:p>
            <a:pPr lvl="1"/>
            <a:r>
              <a:rPr lang="en-AU" sz="2000" dirty="0" smtClean="0"/>
              <a:t>Needs alignments</a:t>
            </a:r>
          </a:p>
          <a:p>
            <a:pPr lvl="1"/>
            <a:r>
              <a:rPr lang="en-AU" sz="2000" dirty="0" smtClean="0"/>
              <a:t>Slow, does not scale well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72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Taxonomic classification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b="1" dirty="0" smtClean="0"/>
              <a:t>Examples</a:t>
            </a:r>
          </a:p>
          <a:p>
            <a:r>
              <a:rPr lang="en-AU" sz="2400" dirty="0" smtClean="0"/>
              <a:t>RDP Bayesian </a:t>
            </a:r>
            <a:r>
              <a:rPr lang="en-AU" sz="2400" dirty="0"/>
              <a:t>classifier</a:t>
            </a:r>
          </a:p>
          <a:p>
            <a:r>
              <a:rPr lang="en-AU" sz="2400" dirty="0"/>
              <a:t>K-nearest neighbours (KNN)</a:t>
            </a:r>
          </a:p>
          <a:p>
            <a:endParaRPr lang="en-AU" sz="24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sz="2800" b="1" dirty="0" smtClean="0"/>
              <a:t>Features</a:t>
            </a:r>
          </a:p>
          <a:p>
            <a:r>
              <a:rPr lang="en-AU" sz="2400" dirty="0" smtClean="0"/>
              <a:t>Assign </a:t>
            </a:r>
            <a:r>
              <a:rPr lang="en-AU" sz="2400" dirty="0"/>
              <a:t>sequences to pre-existing taxonomy</a:t>
            </a:r>
          </a:p>
          <a:p>
            <a:pPr lvl="1"/>
            <a:r>
              <a:rPr lang="en-AU" sz="2000" dirty="0"/>
              <a:t>Does not need </a:t>
            </a:r>
            <a:r>
              <a:rPr lang="en-AU" sz="2000" dirty="0" smtClean="0"/>
              <a:t>alignment (Memory)</a:t>
            </a:r>
            <a:endParaRPr lang="en-AU" sz="2000" dirty="0"/>
          </a:p>
          <a:p>
            <a:pPr lvl="1"/>
            <a:r>
              <a:rPr lang="en-AU" sz="2000" dirty="0"/>
              <a:t>Fast and precise</a:t>
            </a:r>
          </a:p>
          <a:p>
            <a:r>
              <a:rPr lang="en-AU" sz="2400" dirty="0" smtClean="0"/>
              <a:t>Sufficient for some analysis.</a:t>
            </a:r>
          </a:p>
          <a:p>
            <a:r>
              <a:rPr lang="en-AU" sz="2400" dirty="0" smtClean="0"/>
              <a:t>Classification scheme may change over time.</a:t>
            </a:r>
          </a:p>
          <a:p>
            <a:r>
              <a:rPr lang="en-AU" sz="2400" dirty="0" smtClean="0"/>
              <a:t>Groups may not be internally consistent.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942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s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FC0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azu.diversidad</Template>
  <TotalTime>4834</TotalTime>
  <Words>1006</Words>
  <Application>Microsoft Office PowerPoint</Application>
  <PresentationFormat>On-screen Show (4:3)</PresentationFormat>
  <Paragraphs>353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Blues</vt:lpstr>
      <vt:lpstr>PowerPoint Presentation</vt:lpstr>
      <vt:lpstr>Objectives</vt:lpstr>
      <vt:lpstr>Phylogenetic marker requirements</vt:lpstr>
      <vt:lpstr>PowerPoint Presentation</vt:lpstr>
      <vt:lpstr>Tools for rRNA analysis</vt:lpstr>
      <vt:lpstr>Pipelines for processing and analysis of rRNA</vt:lpstr>
      <vt:lpstr>PowerPoint Presentation</vt:lpstr>
      <vt:lpstr>Taxonomic classification</vt:lpstr>
      <vt:lpstr>Taxonomic classification</vt:lpstr>
      <vt:lpstr>K-Nearest neighbours</vt:lpstr>
      <vt:lpstr>Bayesian Classifier1</vt:lpstr>
      <vt:lpstr>16S rRNA gene regions provide different amount of information</vt:lpstr>
      <vt:lpstr>Operational taxonomic units (OTUs) analysis</vt:lpstr>
      <vt:lpstr>Alignment</vt:lpstr>
      <vt:lpstr>NAST aligner</vt:lpstr>
      <vt:lpstr> RDP Model aligner</vt:lpstr>
      <vt:lpstr>PowerPoint Presentation</vt:lpstr>
      <vt:lpstr>Clustering methods comparisons</vt:lpstr>
      <vt:lpstr>Species x sites table (OTU x Samples)</vt:lpstr>
      <vt:lpstr>Alignment-independent methods Greedy algorithm</vt:lpstr>
      <vt:lpstr>Greedy clustering</vt:lpstr>
      <vt:lpstr>Alignment-independent methods Greedy algorithm</vt:lpstr>
      <vt:lpstr>Reference based methods</vt:lpstr>
      <vt:lpstr>Reference based methods</vt:lpstr>
      <vt:lpstr>Summary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107</cp:revision>
  <dcterms:created xsi:type="dcterms:W3CDTF">2016-02-06T01:42:16Z</dcterms:created>
  <dcterms:modified xsi:type="dcterms:W3CDTF">2016-03-14T05:41:36Z</dcterms:modified>
</cp:coreProperties>
</file>