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349" r:id="rId2"/>
    <p:sldId id="347" r:id="rId3"/>
    <p:sldId id="258" r:id="rId4"/>
    <p:sldId id="301" r:id="rId5"/>
    <p:sldId id="260" r:id="rId6"/>
    <p:sldId id="261" r:id="rId7"/>
    <p:sldId id="263" r:id="rId8"/>
    <p:sldId id="321" r:id="rId9"/>
    <p:sldId id="264" r:id="rId10"/>
    <p:sldId id="265" r:id="rId11"/>
    <p:sldId id="266" r:id="rId12"/>
    <p:sldId id="267" r:id="rId13"/>
    <p:sldId id="270" r:id="rId14"/>
    <p:sldId id="311" r:id="rId15"/>
    <p:sldId id="313" r:id="rId16"/>
    <p:sldId id="272" r:id="rId17"/>
    <p:sldId id="280" r:id="rId18"/>
    <p:sldId id="352" r:id="rId19"/>
    <p:sldId id="325" r:id="rId20"/>
    <p:sldId id="326" r:id="rId21"/>
    <p:sldId id="343" r:id="rId22"/>
    <p:sldId id="345" r:id="rId23"/>
    <p:sldId id="351" r:id="rId24"/>
    <p:sldId id="353" r:id="rId25"/>
    <p:sldId id="354" r:id="rId26"/>
    <p:sldId id="355" r:id="rId27"/>
    <p:sldId id="328" r:id="rId28"/>
    <p:sldId id="34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280"/>
            <p14:sldId id="352"/>
            <p14:sldId id="325"/>
            <p14:sldId id="326"/>
            <p14:sldId id="343"/>
            <p14:sldId id="345"/>
            <p14:sldId id="351"/>
            <p14:sldId id="353"/>
            <p14:sldId id="354"/>
            <p14:sldId id="355"/>
            <p14:sldId id="328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7480" autoAdjust="0"/>
  </p:normalViewPr>
  <p:slideViewPr>
    <p:cSldViewPr>
      <p:cViewPr varScale="1">
        <p:scale>
          <a:sx n="50" d="100"/>
          <a:sy n="50" d="100"/>
        </p:scale>
        <p:origin x="-18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</a:t>
            </a:r>
            <a:r>
              <a:rPr lang="en-US" baseline="0" dirty="0" smtClean="0"/>
              <a:t> approaches do not scale well.</a:t>
            </a:r>
          </a:p>
          <a:p>
            <a:r>
              <a:rPr lang="en-US" baseline="0" dirty="0" smtClean="0"/>
              <a:t>New approaches were developed in order to work with massive data. </a:t>
            </a:r>
            <a:r>
              <a:rPr lang="en-US" baseline="0" smtClean="0"/>
              <a:t>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</a:t>
            </a:r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K-Nearest neighbours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Seq4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 smtClean="0">
                <a:latin typeface="Helvetica Neue" panose="02000503000000020004" pitchFamily="2"/>
              </a:rPr>
              <a:t>k</a:t>
            </a:r>
            <a:r>
              <a:rPr lang="en-AU" sz="1600" dirty="0" smtClean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Helvetica Neue" panose="02000503000000020004" pitchFamily="2"/>
              </a:rPr>
              <a:t>Consensus taxonomy is assigned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Classifier</a:t>
            </a:r>
            <a:r>
              <a:rPr lang="en-AU" baseline="30000" dirty="0" smtClean="0"/>
              <a:t>1</a:t>
            </a:r>
            <a:endParaRPr lang="en-AU" baseline="30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Seq1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Seq2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Seq3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Seq4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 smtClean="0"/>
              <a:t>1</a:t>
            </a:r>
            <a:r>
              <a:rPr lang="en-AU" dirty="0" smtClean="0"/>
              <a:t>Wang et al. 2007: doi:10.1128/AEM.00062-07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Includes bootstrap value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Wang Q, </a:t>
            </a:r>
            <a:r>
              <a:rPr lang="en-AU" dirty="0" err="1" smtClean="0"/>
              <a:t>Garrity</a:t>
            </a:r>
            <a:r>
              <a:rPr lang="en-AU" dirty="0" smtClean="0"/>
              <a:t> GM, Tiedje JM, Cole JR.</a:t>
            </a:r>
          </a:p>
          <a:p>
            <a:r>
              <a:rPr lang="en-AU" dirty="0" err="1" smtClean="0"/>
              <a:t>Appl</a:t>
            </a:r>
            <a:r>
              <a:rPr lang="en-AU" dirty="0" smtClean="0"/>
              <a:t> Environ </a:t>
            </a:r>
            <a:r>
              <a:rPr lang="en-AU" dirty="0" err="1" smtClean="0"/>
              <a:t>Microbiol</a:t>
            </a:r>
            <a:r>
              <a:rPr lang="en-AU" dirty="0" smtClean="0"/>
              <a:t>. 2007 Aug;73(16):5261-7. </a:t>
            </a:r>
            <a:r>
              <a:rPr lang="en-AU" dirty="0" err="1" smtClean="0"/>
              <a:t>Epub</a:t>
            </a:r>
            <a:r>
              <a:rPr lang="en-AU" dirty="0" smtClean="0"/>
              <a:t> 2007 Jun 22.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16S rRNA gene regions provide different amount of information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Operational taxonomic units (OTUs) analysis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Hard to define species in bacteria</a:t>
            </a:r>
          </a:p>
          <a:p>
            <a:r>
              <a:rPr lang="en-AU" sz="2400" dirty="0" smtClean="0"/>
              <a:t>OTUs are species proxies.</a:t>
            </a:r>
          </a:p>
          <a:p>
            <a:r>
              <a:rPr lang="en-AU" sz="2400" dirty="0" smtClean="0"/>
              <a:t>Groups based on distances among aligned sequences.</a:t>
            </a:r>
          </a:p>
          <a:p>
            <a:r>
              <a:rPr lang="en-AU" sz="2400" dirty="0" smtClean="0"/>
              <a:t>Groups with at least 97% similarity (3% distances) are considered to be from the same species*.</a:t>
            </a:r>
            <a:endParaRPr lang="en-AU" sz="2400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Traditional</a:t>
            </a:r>
          </a:p>
          <a:p>
            <a:r>
              <a:rPr lang="en-AU" sz="2400" dirty="0" smtClean="0"/>
              <a:t>Compare all sequences, align closest pair, add more sequences until no more remain</a:t>
            </a:r>
          </a:p>
          <a:p>
            <a:r>
              <a:rPr lang="en-AU" sz="2400" dirty="0" smtClean="0"/>
              <a:t>Implemented in </a:t>
            </a:r>
            <a:r>
              <a:rPr lang="en-AU" sz="2400" dirty="0" err="1" smtClean="0"/>
              <a:t>ClustalW</a:t>
            </a:r>
            <a:r>
              <a:rPr lang="en-AU" sz="2400" dirty="0" smtClean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New models</a:t>
            </a:r>
          </a:p>
          <a:p>
            <a:r>
              <a:rPr lang="en-AU" sz="2000" dirty="0" smtClean="0"/>
              <a:t>NAST aligner (</a:t>
            </a:r>
            <a:r>
              <a:rPr lang="en-AU" sz="2000" dirty="0" err="1" smtClean="0"/>
              <a:t>Greengenes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RDP aligner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Master alignment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Identify relative in master alignment</a:t>
            </a:r>
          </a:p>
          <a:p>
            <a:r>
              <a:rPr lang="en-US" dirty="0" smtClean="0"/>
              <a:t>using k-</a:t>
            </a:r>
            <a:r>
              <a:rPr lang="en-US" dirty="0" err="1" smtClean="0"/>
              <a:t>mers</a:t>
            </a:r>
            <a:r>
              <a:rPr lang="en-US" dirty="0" smtClean="0"/>
              <a:t> or blast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 candidate against reference</a:t>
            </a:r>
          </a:p>
          <a:p>
            <a:r>
              <a:rPr lang="en-US" dirty="0" smtClean="0"/>
              <a:t>using gaps of model and </a:t>
            </a:r>
          </a:p>
          <a:p>
            <a:r>
              <a:rPr lang="en-US" dirty="0" smtClean="0"/>
              <a:t>Needleman–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query sequences are </a:t>
            </a:r>
          </a:p>
          <a:p>
            <a:r>
              <a:rPr lang="en-US" dirty="0" smtClean="0"/>
              <a:t>aligned to model and </a:t>
            </a:r>
          </a:p>
          <a:p>
            <a:r>
              <a:rPr lang="en-US" dirty="0" smtClean="0"/>
              <a:t>thus to each other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RDP Model aligner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 smtClean="0"/>
              <a:t>Model uses both primary and secondary structure information.</a:t>
            </a:r>
          </a:p>
          <a:p>
            <a:r>
              <a:rPr lang="en-AU" sz="2400" dirty="0" smtClean="0"/>
              <a:t>Once sequences are aligned to se model they are aligned to each other.</a:t>
            </a:r>
          </a:p>
          <a:p>
            <a:r>
              <a:rPr lang="en-AU" sz="2400" dirty="0" smtClean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Nawrocki</a:t>
            </a:r>
            <a:r>
              <a:rPr lang="en-AU" dirty="0" smtClean="0"/>
              <a:t> et al 2009. Bioinformatics. May 15;25(10):1335-7. </a:t>
            </a:r>
            <a:r>
              <a:rPr lang="en-AU" dirty="0" err="1" smtClean="0"/>
              <a:t>Epub</a:t>
            </a:r>
            <a:r>
              <a:rPr lang="en-AU" dirty="0" smtClean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 smtClean="0">
                <a:latin typeface="Helvetica Neue" panose="02000503000000020004" pitchFamily="2"/>
              </a:rPr>
              <a:t>Guarantees</a:t>
            </a:r>
            <a:r>
              <a:rPr lang="en-AU" sz="2200" dirty="0" smtClean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Complete linkage clustering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Clustering methods comparisons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Species x sites table</a:t>
            </a:r>
            <a:br>
              <a:rPr lang="en-AU" dirty="0" smtClean="0"/>
            </a:br>
            <a:r>
              <a:rPr lang="en-AU" dirty="0" smtClean="0"/>
              <a:t>(OTU x Samples)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Student will be able to </a:t>
            </a:r>
          </a:p>
          <a:p>
            <a:r>
              <a:rPr lang="en-US" sz="2400" dirty="0" smtClean="0"/>
              <a:t>Identify characteristics of that makes 16S rRNA a good phylogenetic marker</a:t>
            </a:r>
          </a:p>
          <a:p>
            <a:r>
              <a:rPr lang="en-US" sz="2400" dirty="0" smtClean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Traditional algorithms</a:t>
            </a:r>
          </a:p>
          <a:p>
            <a:r>
              <a:rPr lang="en-AU" sz="2400" dirty="0" smtClean="0"/>
              <a:t>Nearest, average, farthest neighbour.</a:t>
            </a:r>
          </a:p>
          <a:p>
            <a:r>
              <a:rPr lang="en-AU" sz="2400" dirty="0" smtClean="0"/>
              <a:t>Require a distance matrix (memory).</a:t>
            </a:r>
          </a:p>
          <a:p>
            <a:r>
              <a:rPr lang="en-AU" sz="2400" dirty="0" smtClean="0"/>
              <a:t>Systematic.</a:t>
            </a:r>
          </a:p>
          <a:p>
            <a:r>
              <a:rPr lang="en-AU" sz="2400" dirty="0" smtClean="0"/>
              <a:t>Guaranteed consistency.</a:t>
            </a:r>
            <a:endParaRPr lang="en-AU" sz="2400" dirty="0"/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clustering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Clusters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Database (Seeds)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 smtClean="0"/>
              <a:t>Heuristics, may </a:t>
            </a:r>
            <a:r>
              <a:rPr lang="en-AU" sz="2400" dirty="0"/>
              <a:t>not </a:t>
            </a:r>
            <a:r>
              <a:rPr lang="en-AU" sz="2400" dirty="0" smtClean="0"/>
              <a:t>be optimal or consistent.</a:t>
            </a:r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 smtClean="0"/>
              <a:t>Usearch</a:t>
            </a:r>
            <a:r>
              <a:rPr lang="en-AU" sz="2400" dirty="0" smtClean="0"/>
              <a:t> (UCLUST)</a:t>
            </a:r>
          </a:p>
          <a:p>
            <a:r>
              <a:rPr lang="en-AU" sz="2400" dirty="0" err="1" smtClean="0"/>
              <a:t>CrunchClust</a:t>
            </a:r>
            <a:endParaRPr lang="en-AU" sz="2400" dirty="0" smtClean="0"/>
          </a:p>
          <a:p>
            <a:r>
              <a:rPr lang="en-AU" sz="2400" dirty="0" smtClean="0"/>
              <a:t>VCLUST</a:t>
            </a: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 panose="02000503000000020004" pitchFamily="2"/>
              </a:rPr>
              <a:t>Curated  master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 panose="02000503000000020004" pitchFamily="2"/>
              </a:rPr>
              <a:t>Already defined OTU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Sequences are compared against the database and sequences assigned to the reference OTU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</a:t>
            </a:r>
            <a:r>
              <a:rPr lang="en-US" sz="1600" dirty="0" smtClean="0">
                <a:latin typeface="Helvetica Neue" panose="02000503000000020004" pitchFamily="2"/>
              </a:rPr>
              <a:t>or</a:t>
            </a:r>
          </a:p>
          <a:p>
            <a:pPr algn="ctr"/>
            <a:endParaRPr lang="en-US" sz="1600" dirty="0" smtClean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</a:t>
            </a:r>
            <a:r>
              <a:rPr lang="en-US" sz="1600" dirty="0" smtClean="0">
                <a:latin typeface="Helvetica Neue" panose="02000503000000020004" pitchFamily="2"/>
              </a:rPr>
              <a:t>aligned </a:t>
            </a:r>
            <a:r>
              <a:rPr lang="en-US" sz="1600" dirty="0">
                <a:latin typeface="Helvetica Neue" panose="02000503000000020004" pitchFamily="2"/>
              </a:rPr>
              <a:t>to </a:t>
            </a:r>
            <a:r>
              <a:rPr lang="en-US" sz="1600" dirty="0" smtClean="0">
                <a:latin typeface="Helvetica Neue" panose="02000503000000020004" pitchFamily="2"/>
              </a:rPr>
              <a:t>each other </a:t>
            </a:r>
            <a:r>
              <a:rPr lang="en-US" sz="1600" dirty="0">
                <a:latin typeface="Helvetica Neue" panose="02000503000000020004" pitchFamily="2"/>
              </a:rPr>
              <a:t>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 smtClean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 panose="02000503000000020004" pitchFamily="2"/>
              </a:rPr>
              <a:t>OTU counts are assigned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3b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coming?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Better replication, more robust statistical analysis</a:t>
            </a:r>
          </a:p>
          <a:p>
            <a:r>
              <a:rPr lang="en-AU" sz="2400" dirty="0" smtClean="0"/>
              <a:t>More longitudinal, spatial </a:t>
            </a:r>
            <a:r>
              <a:rPr lang="en-AU" sz="2400" dirty="0" smtClean="0"/>
              <a:t>analysis</a:t>
            </a:r>
          </a:p>
          <a:p>
            <a:r>
              <a:rPr lang="en-AU" sz="2400" dirty="0" smtClean="0"/>
              <a:t>More</a:t>
            </a:r>
            <a:r>
              <a:rPr lang="en-AU" sz="2400" dirty="0" smtClean="0"/>
              <a:t>, more, more </a:t>
            </a:r>
            <a:r>
              <a:rPr lang="en-AU" sz="2400" dirty="0" smtClean="0"/>
              <a:t>data</a:t>
            </a:r>
          </a:p>
          <a:p>
            <a:pPr lvl="1"/>
            <a:r>
              <a:rPr lang="en-AU" sz="2000" dirty="0" smtClean="0"/>
              <a:t>N</a:t>
            </a:r>
            <a:r>
              <a:rPr lang="en-AU" sz="2000" dirty="0" smtClean="0"/>
              <a:t>ew challenges</a:t>
            </a:r>
          </a:p>
          <a:p>
            <a:pPr lvl="1"/>
            <a:r>
              <a:rPr lang="en-AU" sz="2000" dirty="0" smtClean="0"/>
              <a:t>New algorithms</a:t>
            </a:r>
            <a:endParaRPr lang="en-AU" sz="2000" dirty="0" smtClean="0"/>
          </a:p>
          <a:p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Wider market penetration</a:t>
            </a:r>
          </a:p>
          <a:p>
            <a:pPr lvl="1"/>
            <a:r>
              <a:rPr lang="en-AU" sz="2000" dirty="0" smtClean="0"/>
              <a:t>Role of microbiome in more diseases</a:t>
            </a:r>
          </a:p>
          <a:p>
            <a:pPr lvl="1"/>
            <a:r>
              <a:rPr lang="en-AU" sz="2000" dirty="0" smtClean="0"/>
              <a:t>Routine analysis for monitoring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574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coming? - </a:t>
            </a:r>
            <a:r>
              <a:rPr lang="en-AU" dirty="0"/>
              <a:t>Pacific </a:t>
            </a:r>
            <a:r>
              <a:rPr lang="en-AU" dirty="0" smtClean="0"/>
              <a:t>Bioscience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 smtClean="0"/>
              <a:t>Pros</a:t>
            </a:r>
          </a:p>
          <a:p>
            <a:pPr marL="0" indent="0" algn="ctr">
              <a:buNone/>
            </a:pPr>
            <a:endParaRPr lang="en-AU" sz="2800" dirty="0" smtClean="0"/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 smtClean="0"/>
              <a:t>Very long reads (1000 -3000 bases</a:t>
            </a:r>
            <a:r>
              <a:rPr lang="en-AU" sz="2400" dirty="0" smtClean="0"/>
              <a:t>)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 smtClean="0"/>
              <a:t>Higher resolution</a:t>
            </a:r>
          </a:p>
          <a:p>
            <a:pPr lvl="1">
              <a:buFont typeface="Wingdings 2" panose="05020102010507070707" pitchFamily="18" charset="2"/>
              <a:buChar char="P"/>
            </a:pPr>
            <a:r>
              <a:rPr lang="en-AU" sz="2400" dirty="0" smtClean="0"/>
              <a:t>Improvement of 16S rRNA databases</a:t>
            </a:r>
            <a:endParaRPr lang="en-AU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2800" dirty="0" smtClean="0"/>
              <a:t>Cons</a:t>
            </a:r>
            <a:endParaRPr lang="en-AU" sz="2800" dirty="0"/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 smtClean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 smtClean="0"/>
              <a:t>Smaller </a:t>
            </a:r>
            <a:r>
              <a:rPr lang="en-AU" sz="2400" dirty="0"/>
              <a:t>output (30K reads)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Accuracy ~85</a:t>
            </a:r>
            <a:r>
              <a:rPr lang="en-AU" sz="2400" dirty="0" smtClean="0"/>
              <a:t>% (single pass)</a:t>
            </a:r>
          </a:p>
          <a:p>
            <a:pPr lvl="1">
              <a:buFont typeface="Wingdings" panose="05000000000000000000" pitchFamily="2" charset="2"/>
              <a:buChar char="û"/>
            </a:pPr>
            <a:endParaRPr lang="en-AU" sz="2400" dirty="0"/>
          </a:p>
          <a:p>
            <a:pPr lvl="1">
              <a:buFont typeface="Wingdings" panose="05000000000000000000" pitchFamily="2" charset="2"/>
              <a:buChar char="û"/>
            </a:pPr>
            <a:r>
              <a:rPr lang="en-AU" sz="2400" dirty="0"/>
              <a:t>High equipment costs ($ 700K</a:t>
            </a:r>
            <a:r>
              <a:rPr lang="en-AU" sz="2400" dirty="0" smtClean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931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143"/>
            <a:ext cx="7315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52159"/>
            <a:ext cx="9172575" cy="38058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27" y="0"/>
            <a:ext cx="9420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286" y="14668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2015. </a:t>
            </a:r>
            <a:r>
              <a:rPr lang="fr-FR" dirty="0"/>
              <a:t> </a:t>
            </a:r>
            <a:r>
              <a:rPr lang="fr-FR" i="1" dirty="0" err="1"/>
              <a:t>PeerJ</a:t>
            </a:r>
            <a:r>
              <a:rPr lang="fr-FR" i="1" dirty="0"/>
              <a:t> </a:t>
            </a:r>
            <a:r>
              <a:rPr lang="fr-FR" i="1" dirty="0" err="1"/>
              <a:t>PrePrints</a:t>
            </a:r>
            <a:r>
              <a:rPr lang="fr-FR" dirty="0"/>
              <a:t>. e778v1. DOI: </a:t>
            </a:r>
            <a:r>
              <a:rPr lang="fr-FR" u="sng" dirty="0"/>
              <a:t>10.7287/peerj.preprints.778v1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Useful when comparing sequences from different regions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Metanalysis</a:t>
            </a:r>
            <a:endParaRPr lang="en-US" sz="2400" dirty="0" smtClean="0"/>
          </a:p>
          <a:p>
            <a:r>
              <a:rPr lang="en-US" sz="2800" dirty="0" smtClean="0"/>
              <a:t>Implemented in QIIME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 smtClean="0"/>
              <a:t>Not useful if sequences are too different from those from database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16S rRNA gene is the preferred phylogenetic marker</a:t>
            </a:r>
          </a:p>
          <a:p>
            <a:r>
              <a:rPr lang="en-AU" sz="2400" dirty="0" smtClean="0"/>
              <a:t>OTUs are proxy for species</a:t>
            </a:r>
          </a:p>
          <a:p>
            <a:r>
              <a:rPr lang="en-AU" sz="2400" dirty="0" smtClean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</a:t>
            </a:r>
            <a:r>
              <a:rPr lang="en-AU" sz="2400" dirty="0" smtClean="0"/>
              <a:t>problems</a:t>
            </a:r>
          </a:p>
          <a:p>
            <a:r>
              <a:rPr lang="en-AU" sz="2400" dirty="0" smtClean="0"/>
              <a:t>Strong method-dependency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Phylogenetic marker requirements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Characteristics</a:t>
            </a:r>
          </a:p>
          <a:p>
            <a:pPr marL="0" indent="0" algn="ctr">
              <a:buNone/>
            </a:pPr>
            <a:endParaRPr lang="en-AU" sz="1000" b="1" dirty="0" smtClean="0"/>
          </a:p>
          <a:p>
            <a:r>
              <a:rPr lang="en-AU" sz="2400" dirty="0" smtClean="0"/>
              <a:t>Universal distribution.</a:t>
            </a:r>
          </a:p>
          <a:p>
            <a:r>
              <a:rPr lang="en-AU" sz="2400" dirty="0" smtClean="0"/>
              <a:t>Homologous function in all organisms.</a:t>
            </a:r>
          </a:p>
          <a:p>
            <a:r>
              <a:rPr lang="en-AU" sz="2400" dirty="0" smtClean="0"/>
              <a:t>No horizontal gene transfer.</a:t>
            </a:r>
          </a:p>
          <a:p>
            <a:r>
              <a:rPr lang="en-AU" sz="2400" dirty="0" smtClean="0"/>
              <a:t>Some highly conserved zones and some variable regions.</a:t>
            </a:r>
          </a:p>
          <a:p>
            <a:r>
              <a:rPr lang="en-AU" sz="2400" dirty="0" smtClean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Examples</a:t>
            </a:r>
          </a:p>
          <a:p>
            <a:pPr marL="0" indent="0" algn="ctr">
              <a:buNone/>
            </a:pPr>
            <a:endParaRPr lang="en-AU" sz="1000" dirty="0" smtClean="0"/>
          </a:p>
          <a:p>
            <a:r>
              <a:rPr lang="en-AU" sz="2400" dirty="0" smtClean="0"/>
              <a:t>16S rRNA (18S rRNA)</a:t>
            </a:r>
          </a:p>
          <a:p>
            <a:r>
              <a:rPr lang="en-AU" sz="2400" dirty="0" smtClean="0"/>
              <a:t>23S rRNA</a:t>
            </a:r>
          </a:p>
          <a:p>
            <a:r>
              <a:rPr lang="en-AU" sz="2400" i="1" dirty="0" err="1" smtClean="0"/>
              <a:t>rpoN</a:t>
            </a:r>
            <a:endParaRPr lang="en-AU" sz="2400" i="1" dirty="0" smtClean="0"/>
          </a:p>
          <a:p>
            <a:r>
              <a:rPr lang="en-AU" sz="2400" i="1" dirty="0" err="1" smtClean="0"/>
              <a:t>recA</a:t>
            </a:r>
            <a:endParaRPr lang="en-AU" sz="2400" i="1" dirty="0" smtClean="0"/>
          </a:p>
          <a:p>
            <a:r>
              <a:rPr lang="en-AU" sz="2400" dirty="0" smtClean="0"/>
              <a:t>Internal transcribed spacer (ITS)</a:t>
            </a:r>
          </a:p>
          <a:p>
            <a:r>
              <a:rPr lang="en-AU" sz="2400" dirty="0" smtClean="0"/>
              <a:t>Mitochondrial DNA</a:t>
            </a:r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 smtClean="0"/>
              <a:t>Cannone</a:t>
            </a:r>
            <a:r>
              <a:rPr lang="en-AU" sz="1600" dirty="0" smtClean="0"/>
              <a:t>, 2002. BMC Bioinformatics. 3:2</a:t>
            </a:r>
            <a:endParaRPr lang="en-AU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Highly </a:t>
            </a:r>
            <a:r>
              <a:rPr lang="en-AU" sz="2400" dirty="0"/>
              <a:t>conserved (primers) and variable regions (</a:t>
            </a:r>
            <a:r>
              <a:rPr lang="en-AU" sz="2400" dirty="0" smtClean="0"/>
              <a:t>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for rRNA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 smtClean="0"/>
              <a:t>Features:</a:t>
            </a:r>
          </a:p>
          <a:p>
            <a:r>
              <a:rPr lang="en-AU" sz="2400" dirty="0" smtClean="0"/>
              <a:t>Data is organized under a taxonomic structure</a:t>
            </a:r>
          </a:p>
          <a:p>
            <a:r>
              <a:rPr lang="en-AU" sz="2400" dirty="0" smtClean="0"/>
              <a:t>Sequences are aligned</a:t>
            </a:r>
          </a:p>
          <a:p>
            <a:r>
              <a:rPr lang="en-AU" sz="2400" dirty="0"/>
              <a:t>Curated </a:t>
            </a:r>
            <a:r>
              <a:rPr lang="en-AU" sz="2400" dirty="0" smtClean="0"/>
              <a:t>sequences</a:t>
            </a:r>
          </a:p>
          <a:p>
            <a:r>
              <a:rPr lang="en-AU" sz="2400" dirty="0" smtClean="0"/>
              <a:t>Some metadata</a:t>
            </a:r>
          </a:p>
          <a:p>
            <a:r>
              <a:rPr lang="en-AU" sz="2400" dirty="0" smtClean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 smtClean="0"/>
              <a:t>Pipelines for processing and analysis of rRNA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 smtClean="0"/>
              <a:t>Features:</a:t>
            </a:r>
          </a:p>
          <a:p>
            <a:r>
              <a:rPr lang="en-AU" sz="2400" dirty="0" smtClean="0"/>
              <a:t>Pipelines that incorporate tools from different sources.</a:t>
            </a:r>
          </a:p>
          <a:p>
            <a:r>
              <a:rPr lang="en-AU" sz="2400" dirty="0" smtClean="0"/>
              <a:t>Processing can be done in your own computer.</a:t>
            </a:r>
          </a:p>
          <a:p>
            <a:r>
              <a:rPr lang="en-AU" sz="2400" dirty="0" smtClean="0"/>
              <a:t>Have problems of their own:</a:t>
            </a:r>
          </a:p>
          <a:p>
            <a:pPr lvl="1"/>
            <a:r>
              <a:rPr lang="en-AU" sz="2200" dirty="0" smtClean="0"/>
              <a:t>Installation</a:t>
            </a:r>
          </a:p>
          <a:p>
            <a:pPr lvl="1"/>
            <a:r>
              <a:rPr lang="en-AU" sz="2200" dirty="0" smtClean="0"/>
              <a:t>Resource-intensive</a:t>
            </a:r>
          </a:p>
          <a:p>
            <a:pPr lvl="1"/>
            <a:r>
              <a:rPr lang="en-AU" sz="2200" dirty="0" smtClean="0"/>
              <a:t>Versions</a:t>
            </a:r>
          </a:p>
          <a:p>
            <a:pPr lvl="1"/>
            <a:r>
              <a:rPr lang="en-AU" sz="2200" dirty="0" smtClean="0"/>
              <a:t>Default parameters</a:t>
            </a:r>
            <a:endParaRPr lang="en-AU" sz="2200" dirty="0"/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Clean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Diversity analysis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Raw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 smtClean="0">
                <a:latin typeface="Helvetica Neue" panose="02000503000000020004" pitchFamily="2"/>
              </a:rPr>
              <a:t>table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Taxonomic classification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Phylogeny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processing flow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 smtClean="0">
                <a:latin typeface="Helvetica Neue" panose="02000503000000020004" pitchFamily="2"/>
              </a:rPr>
              <a:t>not scale well….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 smtClean="0"/>
              <a:t>Phylogenetic tree reconstruction</a:t>
            </a:r>
          </a:p>
          <a:p>
            <a:pPr lvl="1"/>
            <a:r>
              <a:rPr lang="en-AU" sz="2000" dirty="0" smtClean="0"/>
              <a:t>Require references</a:t>
            </a:r>
          </a:p>
          <a:p>
            <a:pPr lvl="1"/>
            <a:r>
              <a:rPr lang="en-AU" sz="2000" dirty="0" smtClean="0"/>
              <a:t>Needs alignments</a:t>
            </a:r>
          </a:p>
          <a:p>
            <a:pPr lvl="1"/>
            <a:r>
              <a:rPr lang="en-AU" sz="2000" dirty="0" smtClean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Examples</a:t>
            </a:r>
          </a:p>
          <a:p>
            <a:r>
              <a:rPr lang="en-AU" sz="2400" dirty="0" smtClean="0"/>
              <a:t>RDP Bayesian </a:t>
            </a:r>
            <a:r>
              <a:rPr lang="en-AU" sz="2400" dirty="0"/>
              <a:t>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 smtClean="0"/>
              <a:t>Features</a:t>
            </a:r>
          </a:p>
          <a:p>
            <a:r>
              <a:rPr lang="en-AU" sz="2400" dirty="0" smtClean="0"/>
              <a:t>Assign </a:t>
            </a:r>
            <a:r>
              <a:rPr lang="en-AU" sz="2400" dirty="0"/>
              <a:t>sequences to pre-existing taxonomy</a:t>
            </a:r>
          </a:p>
          <a:p>
            <a:pPr lvl="1"/>
            <a:r>
              <a:rPr lang="en-AU" sz="2000" dirty="0"/>
              <a:t>Does not need </a:t>
            </a:r>
            <a:r>
              <a:rPr lang="en-AU" sz="2000" dirty="0" smtClean="0"/>
              <a:t>alignment (Memory)</a:t>
            </a:r>
            <a:endParaRPr lang="en-AU" sz="2000" dirty="0"/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 smtClean="0"/>
              <a:t>Sufficient for some analysis.</a:t>
            </a:r>
          </a:p>
          <a:p>
            <a:r>
              <a:rPr lang="en-AU" sz="2400" dirty="0" smtClean="0"/>
              <a:t>Classification scheme may change over time.</a:t>
            </a:r>
          </a:p>
          <a:p>
            <a:r>
              <a:rPr lang="en-AU" sz="2400" dirty="0" smtClean="0"/>
              <a:t>Groups may not be internally consistent.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4834</TotalTime>
  <Words>1093</Words>
  <Application>Microsoft Office PowerPoint</Application>
  <PresentationFormat>On-screen Show (4:3)</PresentationFormat>
  <Paragraphs>375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Blues</vt:lpstr>
      <vt:lpstr>PowerPoint Presentation</vt:lpstr>
      <vt:lpstr>Objectives</vt:lpstr>
      <vt:lpstr>Phylogenetic marker requirements</vt:lpstr>
      <vt:lpstr>PowerPoint Presentation</vt:lpstr>
      <vt:lpstr>Tools for rRNA analysis</vt:lpstr>
      <vt:lpstr>Pipelines for processing and analysis of rRNA</vt:lpstr>
      <vt:lpstr>PowerPoint Presentation</vt:lpstr>
      <vt:lpstr>Taxonomic classification</vt:lpstr>
      <vt:lpstr>Taxonomic classification</vt:lpstr>
      <vt:lpstr>K-Nearest neighbours</vt:lpstr>
      <vt:lpstr>Bayesian Classifier1</vt:lpstr>
      <vt:lpstr>16S rRNA gene regions provide different amount of information</vt:lpstr>
      <vt:lpstr>Operational taxonomic units (OTUs) analysis</vt:lpstr>
      <vt:lpstr>Alignment</vt:lpstr>
      <vt:lpstr>NAST aligner</vt:lpstr>
      <vt:lpstr> RDP Model aligner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What is the coming?</vt:lpstr>
      <vt:lpstr>What is coming? - Pacific Bioscience</vt:lpstr>
      <vt:lpstr>PowerPoint Presentation</vt:lpstr>
      <vt:lpstr>Reference based methods</vt:lpstr>
      <vt:lpstr>Summary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108</cp:revision>
  <dcterms:created xsi:type="dcterms:W3CDTF">2016-02-06T01:42:16Z</dcterms:created>
  <dcterms:modified xsi:type="dcterms:W3CDTF">2016-03-14T06:12:34Z</dcterms:modified>
</cp:coreProperties>
</file>