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4.xml" ContentType="application/vnd.openxmlformats-officedocument.drawingml.chart+xml"/>
  <Override PartName="/ppt/theme/themeOverride1.xml" ContentType="application/vnd.openxmlformats-officedocument.themeOverride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44"/>
  </p:notesMasterIdLst>
  <p:sldIdLst>
    <p:sldId id="339" r:id="rId2"/>
    <p:sldId id="342" r:id="rId3"/>
    <p:sldId id="340" r:id="rId4"/>
    <p:sldId id="354" r:id="rId5"/>
    <p:sldId id="347" r:id="rId6"/>
    <p:sldId id="349" r:id="rId7"/>
    <p:sldId id="345" r:id="rId8"/>
    <p:sldId id="350" r:id="rId9"/>
    <p:sldId id="351" r:id="rId10"/>
    <p:sldId id="352" r:id="rId11"/>
    <p:sldId id="355" r:id="rId12"/>
    <p:sldId id="261" r:id="rId13"/>
    <p:sldId id="334" r:id="rId14"/>
    <p:sldId id="306" r:id="rId15"/>
    <p:sldId id="312" r:id="rId16"/>
    <p:sldId id="313" r:id="rId17"/>
    <p:sldId id="307" r:id="rId18"/>
    <p:sldId id="337" r:id="rId19"/>
    <p:sldId id="311" r:id="rId20"/>
    <p:sldId id="308" r:id="rId21"/>
    <p:sldId id="338" r:id="rId22"/>
    <p:sldId id="314" r:id="rId23"/>
    <p:sldId id="316" r:id="rId24"/>
    <p:sldId id="315" r:id="rId25"/>
    <p:sldId id="317" r:id="rId26"/>
    <p:sldId id="318" r:id="rId27"/>
    <p:sldId id="268" r:id="rId28"/>
    <p:sldId id="265" r:id="rId29"/>
    <p:sldId id="319" r:id="rId30"/>
    <p:sldId id="331" r:id="rId31"/>
    <p:sldId id="356" r:id="rId32"/>
    <p:sldId id="333" r:id="rId33"/>
    <p:sldId id="357" r:id="rId34"/>
    <p:sldId id="336" r:id="rId35"/>
    <p:sldId id="335" r:id="rId36"/>
    <p:sldId id="324" r:id="rId37"/>
    <p:sldId id="325" r:id="rId38"/>
    <p:sldId id="326" r:id="rId39"/>
    <p:sldId id="327" r:id="rId40"/>
    <p:sldId id="328" r:id="rId41"/>
    <p:sldId id="329" r:id="rId42"/>
    <p:sldId id="330" r:id="rId43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1554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6" d="100"/>
          <a:sy n="76" d="100"/>
        </p:scale>
        <p:origin x="-2112" y="-10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Erick\Downloads\sequencing_cost.xls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Erick\Documents\chamba\454\new%20run\20080731_unsorted_R2\analysis\rarefaction%20for%20four%20groups.xlsx" TargetMode="External"/><Relationship Id="rId1" Type="http://schemas.openxmlformats.org/officeDocument/2006/relationships/themeOverride" Target="../theme/themeOverride1.xm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Erick\Desktop\new%20only%20phyla%20level%20analysis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Erick\Documents\chamba\454\new%20run\20080731_unsorted_R2\analysis\spatial\spatial%205%25%20classification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>
        <c:manualLayout>
          <c:layoutTarget val="inner"/>
          <c:xMode val="edge"/>
          <c:yMode val="edge"/>
          <c:x val="0.1851436032136774"/>
          <c:y val="0.15086378715095508"/>
          <c:w val="0.76477548433752474"/>
          <c:h val="0.57946572784171202"/>
        </c:manualLayout>
      </c:layout>
      <c:lineChart>
        <c:grouping val="standard"/>
        <c:varyColors val="0"/>
        <c:ser>
          <c:idx val="0"/>
          <c:order val="0"/>
          <c:tx>
            <c:strRef>
              <c:f>'Data Table'!$B$1</c:f>
              <c:strCache>
                <c:ptCount val="1"/>
                <c:pt idx="0">
                  <c:v>Cost per Mb of DNA Sequence</c:v>
                </c:pt>
              </c:strCache>
            </c:strRef>
          </c:tx>
          <c:cat>
            <c:numRef>
              <c:f>'Data Table'!$A$2:$A$34</c:f>
              <c:numCache>
                <c:formatCode>mmmm\-yyyy</c:formatCode>
                <c:ptCount val="33"/>
                <c:pt idx="0">
                  <c:v>37164</c:v>
                </c:pt>
                <c:pt idx="1">
                  <c:v>37346</c:v>
                </c:pt>
                <c:pt idx="2">
                  <c:v>37529</c:v>
                </c:pt>
                <c:pt idx="3">
                  <c:v>37711</c:v>
                </c:pt>
                <c:pt idx="4">
                  <c:v>37925</c:v>
                </c:pt>
                <c:pt idx="5">
                  <c:v>38017</c:v>
                </c:pt>
                <c:pt idx="6">
                  <c:v>38107</c:v>
                </c:pt>
                <c:pt idx="7">
                  <c:v>38199</c:v>
                </c:pt>
                <c:pt idx="8">
                  <c:v>38291</c:v>
                </c:pt>
                <c:pt idx="9">
                  <c:v>38383</c:v>
                </c:pt>
                <c:pt idx="10">
                  <c:v>38472</c:v>
                </c:pt>
                <c:pt idx="11">
                  <c:v>38564</c:v>
                </c:pt>
                <c:pt idx="12">
                  <c:v>38656</c:v>
                </c:pt>
                <c:pt idx="13">
                  <c:v>38748</c:v>
                </c:pt>
                <c:pt idx="14">
                  <c:v>38837</c:v>
                </c:pt>
                <c:pt idx="15">
                  <c:v>38929</c:v>
                </c:pt>
                <c:pt idx="16">
                  <c:v>39021</c:v>
                </c:pt>
                <c:pt idx="17">
                  <c:v>39113</c:v>
                </c:pt>
                <c:pt idx="18">
                  <c:v>39202</c:v>
                </c:pt>
                <c:pt idx="19">
                  <c:v>39294</c:v>
                </c:pt>
                <c:pt idx="20">
                  <c:v>39386</c:v>
                </c:pt>
                <c:pt idx="21">
                  <c:v>39478</c:v>
                </c:pt>
                <c:pt idx="22">
                  <c:v>39568</c:v>
                </c:pt>
                <c:pt idx="23">
                  <c:v>39660</c:v>
                </c:pt>
                <c:pt idx="24">
                  <c:v>39752</c:v>
                </c:pt>
                <c:pt idx="25">
                  <c:v>39844</c:v>
                </c:pt>
                <c:pt idx="26">
                  <c:v>39933</c:v>
                </c:pt>
                <c:pt idx="27">
                  <c:v>40025</c:v>
                </c:pt>
                <c:pt idx="28">
                  <c:v>40117</c:v>
                </c:pt>
                <c:pt idx="29">
                  <c:v>40209</c:v>
                </c:pt>
                <c:pt idx="30">
                  <c:v>40298</c:v>
                </c:pt>
                <c:pt idx="31">
                  <c:v>40390</c:v>
                </c:pt>
                <c:pt idx="32">
                  <c:v>40482</c:v>
                </c:pt>
              </c:numCache>
            </c:numRef>
          </c:cat>
          <c:val>
            <c:numRef>
              <c:f>'Data Table'!$B$2:$B$34</c:f>
              <c:numCache>
                <c:formatCode>_("$"* #,##0.00_);_("$"* \(#,##0.00\);_("$"* "-"??_);_(@_)</c:formatCode>
                <c:ptCount val="33"/>
                <c:pt idx="0">
                  <c:v>5292.3928845974315</c:v>
                </c:pt>
                <c:pt idx="1">
                  <c:v>3898.6354119859911</c:v>
                </c:pt>
                <c:pt idx="2">
                  <c:v>3413.8011945854355</c:v>
                </c:pt>
                <c:pt idx="3">
                  <c:v>2986.2046709655788</c:v>
                </c:pt>
                <c:pt idx="4">
                  <c:v>2230.9752350179665</c:v>
                </c:pt>
                <c:pt idx="5">
                  <c:v>1598.909789240234</c:v>
                </c:pt>
                <c:pt idx="6">
                  <c:v>1135.6986744914357</c:v>
                </c:pt>
                <c:pt idx="7">
                  <c:v>1107.4636519548915</c:v>
                </c:pt>
                <c:pt idx="8">
                  <c:v>1028.850675756998</c:v>
                </c:pt>
                <c:pt idx="9">
                  <c:v>974.16497565639861</c:v>
                </c:pt>
                <c:pt idx="10">
                  <c:v>897.76107989362401</c:v>
                </c:pt>
                <c:pt idx="11">
                  <c:v>898.90133913325349</c:v>
                </c:pt>
                <c:pt idx="12">
                  <c:v>766.72912188370765</c:v>
                </c:pt>
                <c:pt idx="13">
                  <c:v>699.2032722876387</c:v>
                </c:pt>
                <c:pt idx="14">
                  <c:v>651.80747334577188</c:v>
                </c:pt>
                <c:pt idx="15">
                  <c:v>636.40640117352564</c:v>
                </c:pt>
                <c:pt idx="16">
                  <c:v>581.91979783599641</c:v>
                </c:pt>
                <c:pt idx="17">
                  <c:v>522.70771720689845</c:v>
                </c:pt>
                <c:pt idx="18">
                  <c:v>502.61127606225165</c:v>
                </c:pt>
                <c:pt idx="19">
                  <c:v>495.96345237787824</c:v>
                </c:pt>
                <c:pt idx="20">
                  <c:v>397.08729936016084</c:v>
                </c:pt>
                <c:pt idx="21">
                  <c:v>102.12733297689675</c:v>
                </c:pt>
                <c:pt idx="22">
                  <c:v>15.033135877421174</c:v>
                </c:pt>
                <c:pt idx="23">
                  <c:v>8.3564433578891482</c:v>
                </c:pt>
                <c:pt idx="24">
                  <c:v>3.8055784468656046</c:v>
                </c:pt>
                <c:pt idx="25">
                  <c:v>2.5859493082562675</c:v>
                </c:pt>
                <c:pt idx="26">
                  <c:v>1.7190399896920068</c:v>
                </c:pt>
                <c:pt idx="27">
                  <c:v>1.2007237715317063</c:v>
                </c:pt>
                <c:pt idx="28">
                  <c:v>0.78148149360176467</c:v>
                </c:pt>
                <c:pt idx="29">
                  <c:v>0.5197141425490287</c:v>
                </c:pt>
                <c:pt idx="30">
                  <c:v>0.35013377269484613</c:v>
                </c:pt>
                <c:pt idx="31">
                  <c:v>0.34583289708415854</c:v>
                </c:pt>
                <c:pt idx="32">
                  <c:v>0.32324148606056369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4646912"/>
        <c:axId val="144649216"/>
      </c:lineChart>
      <c:dateAx>
        <c:axId val="144646912"/>
        <c:scaling>
          <c:orientation val="minMax"/>
        </c:scaling>
        <c:delete val="0"/>
        <c:axPos val="b"/>
        <c:numFmt formatCode="[$-409]mmm\-yy;@" sourceLinked="0"/>
        <c:majorTickMark val="out"/>
        <c:minorTickMark val="none"/>
        <c:tickLblPos val="nextTo"/>
        <c:txPr>
          <a:bodyPr rot="-5400000" vert="horz"/>
          <a:lstStyle/>
          <a:p>
            <a:pPr>
              <a:defRPr sz="1600"/>
            </a:pPr>
            <a:endParaRPr lang="en-US"/>
          </a:p>
        </c:txPr>
        <c:crossAx val="144649216"/>
        <c:crossesAt val="1.0000000000000005E-2"/>
        <c:auto val="1"/>
        <c:lblOffset val="100"/>
        <c:baseTimeUnit val="months"/>
        <c:majorUnit val="6"/>
        <c:majorTimeUnit val="months"/>
        <c:minorUnit val="1"/>
        <c:minorTimeUnit val="months"/>
      </c:dateAx>
      <c:valAx>
        <c:axId val="144649216"/>
        <c:scaling>
          <c:logBase val="10"/>
          <c:orientation val="minMax"/>
          <c:max val="10000"/>
          <c:min val="1.0000000000000005E-2"/>
        </c:scaling>
        <c:delete val="0"/>
        <c:axPos val="l"/>
        <c:majorGridlines/>
        <c:numFmt formatCode="_(&quot;$&quot;* #,##0.00_);_(&quot;$&quot;* \(#,##0.00\);_(&quot;$&quot;* &quot;-&quot;??_);_(@_)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144646912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>
          <a:latin typeface="Century Gothic" pitchFamily="34" charset="0"/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Sheet1!$E$9</c:f>
              <c:strCache>
                <c:ptCount val="1"/>
                <c:pt idx="0">
                  <c:v>H</c:v>
                </c:pt>
              </c:strCache>
            </c:strRef>
          </c:tx>
          <c:spPr>
            <a:ln w="28575">
              <a:noFill/>
            </a:ln>
          </c:spPr>
          <c:marker>
            <c:symbol val="circle"/>
            <c:size val="5"/>
          </c:marker>
          <c:xVal>
            <c:numRef>
              <c:f>Sheet1!$A$10:$A$109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xVal>
          <c:yVal>
            <c:numRef>
              <c:f>Sheet1!$E$10:$E$109</c:f>
              <c:numCache>
                <c:formatCode>General</c:formatCode>
                <c:ptCount val="100"/>
                <c:pt idx="0">
                  <c:v>0</c:v>
                </c:pt>
                <c:pt idx="1">
                  <c:v>0.69314718055994551</c:v>
                </c:pt>
                <c:pt idx="2">
                  <c:v>1.09861228866811</c:v>
                </c:pt>
                <c:pt idx="3">
                  <c:v>1.3862943611198906</c:v>
                </c:pt>
                <c:pt idx="4">
                  <c:v>1.6094379124340998</c:v>
                </c:pt>
                <c:pt idx="5">
                  <c:v>1.7917594692280578</c:v>
                </c:pt>
                <c:pt idx="6">
                  <c:v>1.9459101490553141</c:v>
                </c:pt>
                <c:pt idx="7">
                  <c:v>2.0794415416798357</c:v>
                </c:pt>
                <c:pt idx="8">
                  <c:v>2.1972245773362267</c:v>
                </c:pt>
                <c:pt idx="9">
                  <c:v>2.3025850929940437</c:v>
                </c:pt>
                <c:pt idx="10">
                  <c:v>2.3978952727983711</c:v>
                </c:pt>
                <c:pt idx="11">
                  <c:v>2.4849066497880004</c:v>
                </c:pt>
                <c:pt idx="12">
                  <c:v>2.5649493574615412</c:v>
                </c:pt>
                <c:pt idx="13">
                  <c:v>2.6390573296152517</c:v>
                </c:pt>
                <c:pt idx="14">
                  <c:v>2.7080502011022176</c:v>
                </c:pt>
                <c:pt idx="15">
                  <c:v>2.7725887222397807</c:v>
                </c:pt>
                <c:pt idx="16">
                  <c:v>2.8332133440562162</c:v>
                </c:pt>
                <c:pt idx="17">
                  <c:v>2.8903717578961721</c:v>
                </c:pt>
                <c:pt idx="18">
                  <c:v>2.9444389791664407</c:v>
                </c:pt>
                <c:pt idx="19">
                  <c:v>2.9957322735539909</c:v>
                </c:pt>
                <c:pt idx="20">
                  <c:v>3.044522437723423</c:v>
                </c:pt>
                <c:pt idx="21">
                  <c:v>3.0910424533583072</c:v>
                </c:pt>
                <c:pt idx="22">
                  <c:v>3.1354942159291497</c:v>
                </c:pt>
                <c:pt idx="23">
                  <c:v>3.1780538303479453</c:v>
                </c:pt>
                <c:pt idx="24">
                  <c:v>3.2188758248681921</c:v>
                </c:pt>
                <c:pt idx="25">
                  <c:v>3.2580965380214852</c:v>
                </c:pt>
                <c:pt idx="26">
                  <c:v>3.2958368660043291</c:v>
                </c:pt>
                <c:pt idx="27">
                  <c:v>3.3322045101751967</c:v>
                </c:pt>
                <c:pt idx="28">
                  <c:v>3.3672958299864741</c:v>
                </c:pt>
                <c:pt idx="29">
                  <c:v>3.4011973816621612</c:v>
                </c:pt>
                <c:pt idx="30">
                  <c:v>3.4339872044851472</c:v>
                </c:pt>
                <c:pt idx="31">
                  <c:v>3.4657359027997265</c:v>
                </c:pt>
                <c:pt idx="32">
                  <c:v>3.4965075614664802</c:v>
                </c:pt>
                <c:pt idx="33">
                  <c:v>3.5263605246161607</c:v>
                </c:pt>
                <c:pt idx="34">
                  <c:v>3.5553480614894135</c:v>
                </c:pt>
                <c:pt idx="35">
                  <c:v>3.5835189384561099</c:v>
                </c:pt>
                <c:pt idx="36">
                  <c:v>3.6109179126442243</c:v>
                </c:pt>
                <c:pt idx="37">
                  <c:v>3.6375861597263892</c:v>
                </c:pt>
                <c:pt idx="38">
                  <c:v>3.6635616461296547</c:v>
                </c:pt>
                <c:pt idx="39">
                  <c:v>3.6888794541139371</c:v>
                </c:pt>
                <c:pt idx="40">
                  <c:v>3.7135720667043155</c:v>
                </c:pt>
                <c:pt idx="41">
                  <c:v>3.7376696182833684</c:v>
                </c:pt>
                <c:pt idx="42">
                  <c:v>3.7612001156935597</c:v>
                </c:pt>
                <c:pt idx="43">
                  <c:v>3.7841896339182597</c:v>
                </c:pt>
                <c:pt idx="44">
                  <c:v>3.8066624897703121</c:v>
                </c:pt>
                <c:pt idx="45">
                  <c:v>3.8286413964890937</c:v>
                </c:pt>
                <c:pt idx="46">
                  <c:v>3.8501476017100584</c:v>
                </c:pt>
                <c:pt idx="47">
                  <c:v>3.8712010109078907</c:v>
                </c:pt>
                <c:pt idx="48">
                  <c:v>3.8918202981106265</c:v>
                </c:pt>
                <c:pt idx="49">
                  <c:v>3.9120230054281375</c:v>
                </c:pt>
                <c:pt idx="50">
                  <c:v>3.9318256327243191</c:v>
                </c:pt>
                <c:pt idx="51">
                  <c:v>3.9512437185814271</c:v>
                </c:pt>
                <c:pt idx="52">
                  <c:v>3.9702919135521197</c:v>
                </c:pt>
                <c:pt idx="53">
                  <c:v>3.9889840465642812</c:v>
                </c:pt>
                <c:pt idx="54">
                  <c:v>4.0073331852324872</c:v>
                </c:pt>
                <c:pt idx="55">
                  <c:v>4.0253516907351496</c:v>
                </c:pt>
                <c:pt idx="56">
                  <c:v>4.0430512678345485</c:v>
                </c:pt>
                <c:pt idx="57">
                  <c:v>4.0604430105464155</c:v>
                </c:pt>
                <c:pt idx="58">
                  <c:v>4.0775374439057064</c:v>
                </c:pt>
                <c:pt idx="59">
                  <c:v>4.0943445622220862</c:v>
                </c:pt>
                <c:pt idx="60">
                  <c:v>4.1108738641733105</c:v>
                </c:pt>
                <c:pt idx="61">
                  <c:v>4.1271343850450686</c:v>
                </c:pt>
                <c:pt idx="62">
                  <c:v>4.1431347263915255</c:v>
                </c:pt>
                <c:pt idx="63">
                  <c:v>4.1588830833596724</c:v>
                </c:pt>
                <c:pt idx="64">
                  <c:v>4.1743872698956226</c:v>
                </c:pt>
                <c:pt idx="65">
                  <c:v>4.1896547420264252</c:v>
                </c:pt>
                <c:pt idx="66">
                  <c:v>4.2046926193909684</c:v>
                </c:pt>
                <c:pt idx="67">
                  <c:v>4.2195077051761114</c:v>
                </c:pt>
                <c:pt idx="68">
                  <c:v>4.2341065045972464</c:v>
                </c:pt>
                <c:pt idx="69">
                  <c:v>4.2484952420493585</c:v>
                </c:pt>
                <c:pt idx="70">
                  <c:v>4.2626798770413155</c:v>
                </c:pt>
                <c:pt idx="71">
                  <c:v>4.2766661190160731</c:v>
                </c:pt>
                <c:pt idx="72">
                  <c:v>4.290459441148391</c:v>
                </c:pt>
                <c:pt idx="73">
                  <c:v>4.3040650932041835</c:v>
                </c:pt>
                <c:pt idx="74">
                  <c:v>4.3174881135363075</c:v>
                </c:pt>
                <c:pt idx="75">
                  <c:v>4.3307333402863311</c:v>
                </c:pt>
                <c:pt idx="76">
                  <c:v>4.3438054218536903</c:v>
                </c:pt>
                <c:pt idx="77">
                  <c:v>4.3567088266895855</c:v>
                </c:pt>
                <c:pt idx="78">
                  <c:v>4.3694478524670215</c:v>
                </c:pt>
                <c:pt idx="79">
                  <c:v>4.3820266346738812</c:v>
                </c:pt>
                <c:pt idx="80">
                  <c:v>4.3944491546724382</c:v>
                </c:pt>
                <c:pt idx="81">
                  <c:v>4.4067192472642525</c:v>
                </c:pt>
                <c:pt idx="82">
                  <c:v>4.4188406077965965</c:v>
                </c:pt>
                <c:pt idx="83">
                  <c:v>4.4308167988433134</c:v>
                </c:pt>
                <c:pt idx="84">
                  <c:v>4.4426512564903167</c:v>
                </c:pt>
                <c:pt idx="85">
                  <c:v>4.4543472962535073</c:v>
                </c:pt>
                <c:pt idx="86">
                  <c:v>4.4659081186545837</c:v>
                </c:pt>
                <c:pt idx="87">
                  <c:v>4.4773368144782069</c:v>
                </c:pt>
                <c:pt idx="88">
                  <c:v>4.4886363697321414</c:v>
                </c:pt>
                <c:pt idx="89">
                  <c:v>4.4998096703302704</c:v>
                </c:pt>
                <c:pt idx="90">
                  <c:v>4.5108595065168373</c:v>
                </c:pt>
                <c:pt idx="91">
                  <c:v>4.5217885770490263</c:v>
                </c:pt>
                <c:pt idx="92">
                  <c:v>4.5325994931532758</c:v>
                </c:pt>
                <c:pt idx="93">
                  <c:v>4.5432947822700198</c:v>
                </c:pt>
                <c:pt idx="94">
                  <c:v>4.5538768916005408</c:v>
                </c:pt>
                <c:pt idx="95">
                  <c:v>4.5643481914678414</c:v>
                </c:pt>
                <c:pt idx="96">
                  <c:v>4.5747109785033775</c:v>
                </c:pt>
                <c:pt idx="97">
                  <c:v>4.5849674786705705</c:v>
                </c:pt>
                <c:pt idx="98">
                  <c:v>4.5951198501345845</c:v>
                </c:pt>
                <c:pt idx="99">
                  <c:v>4.6051701859880909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9206912"/>
        <c:axId val="39208832"/>
      </c:scatterChart>
      <c:valAx>
        <c:axId val="39206912"/>
        <c:scaling>
          <c:orientation val="minMax"/>
          <c:max val="100"/>
          <c:min val="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S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39208832"/>
        <c:crosses val="autoZero"/>
        <c:crossBetween val="midCat"/>
      </c:valAx>
      <c:valAx>
        <c:axId val="39208832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H'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39206912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4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300843182078521"/>
          <c:y val="4.0009079946087822E-2"/>
          <c:w val="0.801680387674502"/>
          <c:h val="0.80488784847840089"/>
        </c:manualLayout>
      </c:layout>
      <c:lineChart>
        <c:grouping val="standard"/>
        <c:varyColors val="0"/>
        <c:ser>
          <c:idx val="0"/>
          <c:order val="0"/>
          <c:tx>
            <c:strRef>
              <c:f>Sheet1!$B$2</c:f>
              <c:strCache>
                <c:ptCount val="1"/>
                <c:pt idx="0">
                  <c:v>Sample1</c:v>
                </c:pt>
              </c:strCache>
            </c:strRef>
          </c:tx>
          <c:cat>
            <c:strRef>
              <c:f>Sheet1!$A$3:$A$17</c:f>
              <c:strCache>
                <c:ptCount val="15"/>
                <c:pt idx="0">
                  <c:v>Sp1</c:v>
                </c:pt>
                <c:pt idx="1">
                  <c:v>Sp2</c:v>
                </c:pt>
                <c:pt idx="2">
                  <c:v>Sp3</c:v>
                </c:pt>
                <c:pt idx="3">
                  <c:v>Sp4</c:v>
                </c:pt>
                <c:pt idx="4">
                  <c:v>Sp5</c:v>
                </c:pt>
                <c:pt idx="5">
                  <c:v>Sp6</c:v>
                </c:pt>
                <c:pt idx="6">
                  <c:v>Sp7</c:v>
                </c:pt>
                <c:pt idx="7">
                  <c:v>Sp8</c:v>
                </c:pt>
                <c:pt idx="8">
                  <c:v>Sp9</c:v>
                </c:pt>
                <c:pt idx="9">
                  <c:v>Sp10</c:v>
                </c:pt>
                <c:pt idx="10">
                  <c:v>Sp11</c:v>
                </c:pt>
                <c:pt idx="11">
                  <c:v>Sp12</c:v>
                </c:pt>
                <c:pt idx="12">
                  <c:v>Sp13</c:v>
                </c:pt>
                <c:pt idx="13">
                  <c:v>Sp14</c:v>
                </c:pt>
                <c:pt idx="14">
                  <c:v>Sp15</c:v>
                </c:pt>
              </c:strCache>
            </c:strRef>
          </c:cat>
          <c:val>
            <c:numRef>
              <c:f>Sheet1!$B$3:$B$17</c:f>
              <c:numCache>
                <c:formatCode>General</c:formatCode>
                <c:ptCount val="15"/>
                <c:pt idx="0">
                  <c:v>20</c:v>
                </c:pt>
                <c:pt idx="1">
                  <c:v>8</c:v>
                </c:pt>
                <c:pt idx="2">
                  <c:v>5</c:v>
                </c:pt>
                <c:pt idx="3">
                  <c:v>4</c:v>
                </c:pt>
                <c:pt idx="4">
                  <c:v>4</c:v>
                </c:pt>
                <c:pt idx="5">
                  <c:v>3</c:v>
                </c:pt>
                <c:pt idx="6">
                  <c:v>3</c:v>
                </c:pt>
                <c:pt idx="7">
                  <c:v>2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Sheet1!$C$2</c:f>
              <c:strCache>
                <c:ptCount val="1"/>
                <c:pt idx="0">
                  <c:v>Sample3</c:v>
                </c:pt>
              </c:strCache>
            </c:strRef>
          </c:tx>
          <c:cat>
            <c:strRef>
              <c:f>Sheet1!$A$3:$A$17</c:f>
              <c:strCache>
                <c:ptCount val="15"/>
                <c:pt idx="0">
                  <c:v>Sp1</c:v>
                </c:pt>
                <c:pt idx="1">
                  <c:v>Sp2</c:v>
                </c:pt>
                <c:pt idx="2">
                  <c:v>Sp3</c:v>
                </c:pt>
                <c:pt idx="3">
                  <c:v>Sp4</c:v>
                </c:pt>
                <c:pt idx="4">
                  <c:v>Sp5</c:v>
                </c:pt>
                <c:pt idx="5">
                  <c:v>Sp6</c:v>
                </c:pt>
                <c:pt idx="6">
                  <c:v>Sp7</c:v>
                </c:pt>
                <c:pt idx="7">
                  <c:v>Sp8</c:v>
                </c:pt>
                <c:pt idx="8">
                  <c:v>Sp9</c:v>
                </c:pt>
                <c:pt idx="9">
                  <c:v>Sp10</c:v>
                </c:pt>
                <c:pt idx="10">
                  <c:v>Sp11</c:v>
                </c:pt>
                <c:pt idx="11">
                  <c:v>Sp12</c:v>
                </c:pt>
                <c:pt idx="12">
                  <c:v>Sp13</c:v>
                </c:pt>
                <c:pt idx="13">
                  <c:v>Sp14</c:v>
                </c:pt>
                <c:pt idx="14">
                  <c:v>Sp15</c:v>
                </c:pt>
              </c:strCache>
            </c:strRef>
          </c:cat>
          <c:val>
            <c:numRef>
              <c:f>Sheet1!$C$3:$C$17</c:f>
              <c:numCache>
                <c:formatCode>General</c:formatCode>
                <c:ptCount val="15"/>
                <c:pt idx="0">
                  <c:v>22</c:v>
                </c:pt>
                <c:pt idx="1">
                  <c:v>18</c:v>
                </c:pt>
                <c:pt idx="2">
                  <c:v>17</c:v>
                </c:pt>
                <c:pt idx="3">
                  <c:v>14</c:v>
                </c:pt>
                <c:pt idx="4">
                  <c:v>12</c:v>
                </c:pt>
                <c:pt idx="5">
                  <c:v>10</c:v>
                </c:pt>
                <c:pt idx="6">
                  <c:v>8</c:v>
                </c:pt>
                <c:pt idx="7">
                  <c:v>8</c:v>
                </c:pt>
                <c:pt idx="8">
                  <c:v>6</c:v>
                </c:pt>
                <c:pt idx="9">
                  <c:v>3</c:v>
                </c:pt>
                <c:pt idx="10">
                  <c:v>2</c:v>
                </c:pt>
                <c:pt idx="11">
                  <c:v>2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9226752"/>
        <c:axId val="39232640"/>
      </c:lineChart>
      <c:catAx>
        <c:axId val="39226752"/>
        <c:scaling>
          <c:orientation val="minMax"/>
        </c:scaling>
        <c:delete val="0"/>
        <c:axPos val="b"/>
        <c:majorTickMark val="out"/>
        <c:minorTickMark val="none"/>
        <c:tickLblPos val="nextTo"/>
        <c:crossAx val="39232640"/>
        <c:crosses val="autoZero"/>
        <c:auto val="1"/>
        <c:lblAlgn val="ctr"/>
        <c:lblOffset val="100"/>
        <c:noMultiLvlLbl val="0"/>
      </c:catAx>
      <c:valAx>
        <c:axId val="39232640"/>
        <c:scaling>
          <c:orientation val="minMax"/>
          <c:max val="25"/>
          <c:min val="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Count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in"/>
        <c:tickLblPos val="nextTo"/>
        <c:crossAx val="39226752"/>
        <c:crosses val="autoZero"/>
        <c:crossBetween val="between"/>
        <c:majorUnit val="5"/>
        <c:minorUnit val="1"/>
      </c:valAx>
    </c:plotArea>
    <c:legend>
      <c:legendPos val="r"/>
      <c:layout>
        <c:manualLayout>
          <c:xMode val="edge"/>
          <c:yMode val="edge"/>
          <c:x val="0.46623655913978496"/>
          <c:y val="9.1988984331503987E-2"/>
          <c:w val="0.40726122707147377"/>
          <c:h val="0.30204446035154764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4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13464175752069454"/>
          <c:y val="2.3375929424934851E-2"/>
          <c:w val="0.81616772663032511"/>
          <c:h val="0.75338885523924892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Sheet1!$A$9</c:f>
              <c:strCache>
                <c:ptCount val="1"/>
                <c:pt idx="0">
                  <c:v>Cluster L</c:v>
                </c:pt>
              </c:strCache>
            </c:strRef>
          </c:tx>
          <c:marker>
            <c:symbol val="diamond"/>
            <c:size val="9"/>
          </c:marker>
          <c:xVal>
            <c:numRef>
              <c:f>Sheet1!$B$8:$V$8</c:f>
              <c:numCache>
                <c:formatCode>General</c:formatCode>
                <c:ptCount val="21"/>
                <c:pt idx="0">
                  <c:v>0</c:v>
                </c:pt>
                <c:pt idx="1">
                  <c:v>1.0000000000000005E-2</c:v>
                </c:pt>
                <c:pt idx="2">
                  <c:v>2.0000000000000011E-2</c:v>
                </c:pt>
                <c:pt idx="3">
                  <c:v>3.0000000000000002E-2</c:v>
                </c:pt>
                <c:pt idx="4">
                  <c:v>4.0000000000000022E-2</c:v>
                </c:pt>
                <c:pt idx="5">
                  <c:v>0.05</c:v>
                </c:pt>
                <c:pt idx="6">
                  <c:v>6.0000000000000032E-2</c:v>
                </c:pt>
                <c:pt idx="7">
                  <c:v>7.0000000000000021E-2</c:v>
                </c:pt>
                <c:pt idx="8">
                  <c:v>8.0000000000000043E-2</c:v>
                </c:pt>
                <c:pt idx="9">
                  <c:v>9.0000000000000024E-2</c:v>
                </c:pt>
                <c:pt idx="10">
                  <c:v>0.1</c:v>
                </c:pt>
                <c:pt idx="11">
                  <c:v>0.11</c:v>
                </c:pt>
                <c:pt idx="12">
                  <c:v>0.12000000000000002</c:v>
                </c:pt>
                <c:pt idx="13">
                  <c:v>0.13</c:v>
                </c:pt>
                <c:pt idx="14">
                  <c:v>0.14000000000000001</c:v>
                </c:pt>
                <c:pt idx="15">
                  <c:v>0.15000000000000024</c:v>
                </c:pt>
                <c:pt idx="16">
                  <c:v>0.16</c:v>
                </c:pt>
                <c:pt idx="17">
                  <c:v>0.17</c:v>
                </c:pt>
                <c:pt idx="18">
                  <c:v>0.18000000000000024</c:v>
                </c:pt>
                <c:pt idx="19">
                  <c:v>0.19</c:v>
                </c:pt>
                <c:pt idx="20">
                  <c:v>0.2</c:v>
                </c:pt>
              </c:numCache>
            </c:numRef>
          </c:xVal>
          <c:yVal>
            <c:numRef>
              <c:f>Sheet1!$B$9:$V$9</c:f>
              <c:numCache>
                <c:formatCode>General</c:formatCode>
                <c:ptCount val="21"/>
                <c:pt idx="0">
                  <c:v>1021.99</c:v>
                </c:pt>
                <c:pt idx="1">
                  <c:v>830.79000000000053</c:v>
                </c:pt>
                <c:pt idx="2">
                  <c:v>753.24</c:v>
                </c:pt>
                <c:pt idx="3">
                  <c:v>702.03</c:v>
                </c:pt>
                <c:pt idx="4">
                  <c:v>664.35999999999797</c:v>
                </c:pt>
                <c:pt idx="5">
                  <c:v>626.87</c:v>
                </c:pt>
                <c:pt idx="6">
                  <c:v>585.92999999999938</c:v>
                </c:pt>
                <c:pt idx="7">
                  <c:v>552.4</c:v>
                </c:pt>
                <c:pt idx="8">
                  <c:v>524.38</c:v>
                </c:pt>
                <c:pt idx="9">
                  <c:v>498.44</c:v>
                </c:pt>
                <c:pt idx="10">
                  <c:v>465.1</c:v>
                </c:pt>
                <c:pt idx="11">
                  <c:v>437.90999999999963</c:v>
                </c:pt>
                <c:pt idx="12">
                  <c:v>415.22999999999905</c:v>
                </c:pt>
                <c:pt idx="13">
                  <c:v>387.67</c:v>
                </c:pt>
                <c:pt idx="14">
                  <c:v>358.34000000000032</c:v>
                </c:pt>
                <c:pt idx="15">
                  <c:v>336.14000000000038</c:v>
                </c:pt>
                <c:pt idx="16">
                  <c:v>313.95999999999964</c:v>
                </c:pt>
                <c:pt idx="17">
                  <c:v>291.36</c:v>
                </c:pt>
                <c:pt idx="18">
                  <c:v>278.55</c:v>
                </c:pt>
                <c:pt idx="19">
                  <c:v>256.7</c:v>
                </c:pt>
                <c:pt idx="20">
                  <c:v>229.76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Sheet1!$A$10</c:f>
              <c:strCache>
                <c:ptCount val="1"/>
                <c:pt idx="0">
                  <c:v>Cluster H</c:v>
                </c:pt>
              </c:strCache>
            </c:strRef>
          </c:tx>
          <c:marker>
            <c:symbol val="square"/>
            <c:size val="9"/>
          </c:marker>
          <c:xVal>
            <c:numRef>
              <c:f>Sheet1!$B$8:$V$8</c:f>
              <c:numCache>
                <c:formatCode>General</c:formatCode>
                <c:ptCount val="21"/>
                <c:pt idx="0">
                  <c:v>0</c:v>
                </c:pt>
                <c:pt idx="1">
                  <c:v>1.0000000000000005E-2</c:v>
                </c:pt>
                <c:pt idx="2">
                  <c:v>2.0000000000000011E-2</c:v>
                </c:pt>
                <c:pt idx="3">
                  <c:v>3.0000000000000002E-2</c:v>
                </c:pt>
                <c:pt idx="4">
                  <c:v>4.0000000000000022E-2</c:v>
                </c:pt>
                <c:pt idx="5">
                  <c:v>0.05</c:v>
                </c:pt>
                <c:pt idx="6">
                  <c:v>6.0000000000000032E-2</c:v>
                </c:pt>
                <c:pt idx="7">
                  <c:v>7.0000000000000021E-2</c:v>
                </c:pt>
                <c:pt idx="8">
                  <c:v>8.0000000000000043E-2</c:v>
                </c:pt>
                <c:pt idx="9">
                  <c:v>9.0000000000000024E-2</c:v>
                </c:pt>
                <c:pt idx="10">
                  <c:v>0.1</c:v>
                </c:pt>
                <c:pt idx="11">
                  <c:v>0.11</c:v>
                </c:pt>
                <c:pt idx="12">
                  <c:v>0.12000000000000002</c:v>
                </c:pt>
                <c:pt idx="13">
                  <c:v>0.13</c:v>
                </c:pt>
                <c:pt idx="14">
                  <c:v>0.14000000000000001</c:v>
                </c:pt>
                <c:pt idx="15">
                  <c:v>0.15000000000000024</c:v>
                </c:pt>
                <c:pt idx="16">
                  <c:v>0.16</c:v>
                </c:pt>
                <c:pt idx="17">
                  <c:v>0.17</c:v>
                </c:pt>
                <c:pt idx="18">
                  <c:v>0.18000000000000024</c:v>
                </c:pt>
                <c:pt idx="19">
                  <c:v>0.19</c:v>
                </c:pt>
                <c:pt idx="20">
                  <c:v>0.2</c:v>
                </c:pt>
              </c:numCache>
            </c:numRef>
          </c:xVal>
          <c:yVal>
            <c:numRef>
              <c:f>Sheet1!$B$10:$V$10</c:f>
              <c:numCache>
                <c:formatCode>General</c:formatCode>
                <c:ptCount val="21"/>
                <c:pt idx="0">
                  <c:v>827.97</c:v>
                </c:pt>
                <c:pt idx="1">
                  <c:v>631.26</c:v>
                </c:pt>
                <c:pt idx="2">
                  <c:v>548.6</c:v>
                </c:pt>
                <c:pt idx="3">
                  <c:v>511.94</c:v>
                </c:pt>
                <c:pt idx="4">
                  <c:v>486.06</c:v>
                </c:pt>
                <c:pt idx="5">
                  <c:v>459.71999999999969</c:v>
                </c:pt>
                <c:pt idx="6">
                  <c:v>433.01</c:v>
                </c:pt>
                <c:pt idx="7">
                  <c:v>409.21</c:v>
                </c:pt>
                <c:pt idx="8">
                  <c:v>382.78</c:v>
                </c:pt>
                <c:pt idx="9">
                  <c:v>362.05</c:v>
                </c:pt>
                <c:pt idx="10">
                  <c:v>339.64000000000038</c:v>
                </c:pt>
                <c:pt idx="11">
                  <c:v>325.8</c:v>
                </c:pt>
                <c:pt idx="12">
                  <c:v>305.82</c:v>
                </c:pt>
                <c:pt idx="13">
                  <c:v>289.95999999999964</c:v>
                </c:pt>
                <c:pt idx="14">
                  <c:v>275.2</c:v>
                </c:pt>
                <c:pt idx="15">
                  <c:v>257.02</c:v>
                </c:pt>
                <c:pt idx="16">
                  <c:v>241.46</c:v>
                </c:pt>
                <c:pt idx="17">
                  <c:v>228.45000000000007</c:v>
                </c:pt>
                <c:pt idx="18">
                  <c:v>209.99</c:v>
                </c:pt>
                <c:pt idx="19">
                  <c:v>197</c:v>
                </c:pt>
                <c:pt idx="20">
                  <c:v>176.09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Sheet1!$A$11</c:f>
              <c:strCache>
                <c:ptCount val="1"/>
                <c:pt idx="0">
                  <c:v>Cluster M1</c:v>
                </c:pt>
              </c:strCache>
            </c:strRef>
          </c:tx>
          <c:marker>
            <c:symbol val="triangle"/>
            <c:size val="9"/>
          </c:marker>
          <c:xVal>
            <c:numRef>
              <c:f>Sheet1!$B$8:$V$8</c:f>
              <c:numCache>
                <c:formatCode>General</c:formatCode>
                <c:ptCount val="21"/>
                <c:pt idx="0">
                  <c:v>0</c:v>
                </c:pt>
                <c:pt idx="1">
                  <c:v>1.0000000000000005E-2</c:v>
                </c:pt>
                <c:pt idx="2">
                  <c:v>2.0000000000000011E-2</c:v>
                </c:pt>
                <c:pt idx="3">
                  <c:v>3.0000000000000002E-2</c:v>
                </c:pt>
                <c:pt idx="4">
                  <c:v>4.0000000000000022E-2</c:v>
                </c:pt>
                <c:pt idx="5">
                  <c:v>0.05</c:v>
                </c:pt>
                <c:pt idx="6">
                  <c:v>6.0000000000000032E-2</c:v>
                </c:pt>
                <c:pt idx="7">
                  <c:v>7.0000000000000021E-2</c:v>
                </c:pt>
                <c:pt idx="8">
                  <c:v>8.0000000000000043E-2</c:v>
                </c:pt>
                <c:pt idx="9">
                  <c:v>9.0000000000000024E-2</c:v>
                </c:pt>
                <c:pt idx="10">
                  <c:v>0.1</c:v>
                </c:pt>
                <c:pt idx="11">
                  <c:v>0.11</c:v>
                </c:pt>
                <c:pt idx="12">
                  <c:v>0.12000000000000002</c:v>
                </c:pt>
                <c:pt idx="13">
                  <c:v>0.13</c:v>
                </c:pt>
                <c:pt idx="14">
                  <c:v>0.14000000000000001</c:v>
                </c:pt>
                <c:pt idx="15">
                  <c:v>0.15000000000000024</c:v>
                </c:pt>
                <c:pt idx="16">
                  <c:v>0.16</c:v>
                </c:pt>
                <c:pt idx="17">
                  <c:v>0.17</c:v>
                </c:pt>
                <c:pt idx="18">
                  <c:v>0.18000000000000024</c:v>
                </c:pt>
                <c:pt idx="19">
                  <c:v>0.19</c:v>
                </c:pt>
                <c:pt idx="20">
                  <c:v>0.2</c:v>
                </c:pt>
              </c:numCache>
            </c:numRef>
          </c:xVal>
          <c:yVal>
            <c:numRef>
              <c:f>Sheet1!$B$11:$V$11</c:f>
              <c:numCache>
                <c:formatCode>General</c:formatCode>
                <c:ptCount val="21"/>
                <c:pt idx="0">
                  <c:v>728.49</c:v>
                </c:pt>
                <c:pt idx="1">
                  <c:v>513.04999999999939</c:v>
                </c:pt>
                <c:pt idx="2">
                  <c:v>462.21999999999969</c:v>
                </c:pt>
                <c:pt idx="3">
                  <c:v>432.26</c:v>
                </c:pt>
                <c:pt idx="4">
                  <c:v>408.11</c:v>
                </c:pt>
                <c:pt idx="5">
                  <c:v>386.02</c:v>
                </c:pt>
                <c:pt idx="6">
                  <c:v>364.31</c:v>
                </c:pt>
                <c:pt idx="7">
                  <c:v>339.40999999999963</c:v>
                </c:pt>
                <c:pt idx="8">
                  <c:v>313.81</c:v>
                </c:pt>
                <c:pt idx="9">
                  <c:v>296.16000000000008</c:v>
                </c:pt>
                <c:pt idx="10">
                  <c:v>280.04000000000002</c:v>
                </c:pt>
                <c:pt idx="11">
                  <c:v>257.31</c:v>
                </c:pt>
                <c:pt idx="12">
                  <c:v>245.48000000000027</c:v>
                </c:pt>
                <c:pt idx="13">
                  <c:v>229.51</c:v>
                </c:pt>
                <c:pt idx="14">
                  <c:v>212.97</c:v>
                </c:pt>
                <c:pt idx="15">
                  <c:v>199.67</c:v>
                </c:pt>
                <c:pt idx="16">
                  <c:v>181.68</c:v>
                </c:pt>
                <c:pt idx="17">
                  <c:v>171.70999999999998</c:v>
                </c:pt>
                <c:pt idx="18">
                  <c:v>159.76</c:v>
                </c:pt>
                <c:pt idx="19">
                  <c:v>146.19</c:v>
                </c:pt>
                <c:pt idx="20">
                  <c:v>133.25</c:v>
                </c:pt>
              </c:numCache>
            </c:numRef>
          </c:yVal>
          <c:smooth val="0"/>
        </c:ser>
        <c:ser>
          <c:idx val="3"/>
          <c:order val="3"/>
          <c:tx>
            <c:strRef>
              <c:f>Sheet1!$A$12</c:f>
              <c:strCache>
                <c:ptCount val="1"/>
                <c:pt idx="0">
                  <c:v>Cluster M2</c:v>
                </c:pt>
              </c:strCache>
            </c:strRef>
          </c:tx>
          <c:marker>
            <c:symbol val="circle"/>
            <c:size val="9"/>
          </c:marker>
          <c:xVal>
            <c:numRef>
              <c:f>Sheet1!$B$8:$V$8</c:f>
              <c:numCache>
                <c:formatCode>General</c:formatCode>
                <c:ptCount val="21"/>
                <c:pt idx="0">
                  <c:v>0</c:v>
                </c:pt>
                <c:pt idx="1">
                  <c:v>1.0000000000000005E-2</c:v>
                </c:pt>
                <c:pt idx="2">
                  <c:v>2.0000000000000011E-2</c:v>
                </c:pt>
                <c:pt idx="3">
                  <c:v>3.0000000000000002E-2</c:v>
                </c:pt>
                <c:pt idx="4">
                  <c:v>4.0000000000000022E-2</c:v>
                </c:pt>
                <c:pt idx="5">
                  <c:v>0.05</c:v>
                </c:pt>
                <c:pt idx="6">
                  <c:v>6.0000000000000032E-2</c:v>
                </c:pt>
                <c:pt idx="7">
                  <c:v>7.0000000000000021E-2</c:v>
                </c:pt>
                <c:pt idx="8">
                  <c:v>8.0000000000000043E-2</c:v>
                </c:pt>
                <c:pt idx="9">
                  <c:v>9.0000000000000024E-2</c:v>
                </c:pt>
                <c:pt idx="10">
                  <c:v>0.1</c:v>
                </c:pt>
                <c:pt idx="11">
                  <c:v>0.11</c:v>
                </c:pt>
                <c:pt idx="12">
                  <c:v>0.12000000000000002</c:v>
                </c:pt>
                <c:pt idx="13">
                  <c:v>0.13</c:v>
                </c:pt>
                <c:pt idx="14">
                  <c:v>0.14000000000000001</c:v>
                </c:pt>
                <c:pt idx="15">
                  <c:v>0.15000000000000024</c:v>
                </c:pt>
                <c:pt idx="16">
                  <c:v>0.16</c:v>
                </c:pt>
                <c:pt idx="17">
                  <c:v>0.17</c:v>
                </c:pt>
                <c:pt idx="18">
                  <c:v>0.18000000000000024</c:v>
                </c:pt>
                <c:pt idx="19">
                  <c:v>0.19</c:v>
                </c:pt>
                <c:pt idx="20">
                  <c:v>0.2</c:v>
                </c:pt>
              </c:numCache>
            </c:numRef>
          </c:xVal>
          <c:yVal>
            <c:numRef>
              <c:f>Sheet1!$B$12:$V$12</c:f>
              <c:numCache>
                <c:formatCode>General</c:formatCode>
                <c:ptCount val="21"/>
                <c:pt idx="0">
                  <c:v>762.72</c:v>
                </c:pt>
                <c:pt idx="1">
                  <c:v>502.85</c:v>
                </c:pt>
                <c:pt idx="2">
                  <c:v>447.87</c:v>
                </c:pt>
                <c:pt idx="3">
                  <c:v>420.88</c:v>
                </c:pt>
                <c:pt idx="4">
                  <c:v>392.9</c:v>
                </c:pt>
                <c:pt idx="5">
                  <c:v>372.90999999999963</c:v>
                </c:pt>
                <c:pt idx="6">
                  <c:v>338.91999999999905</c:v>
                </c:pt>
                <c:pt idx="7">
                  <c:v>314.92999999999893</c:v>
                </c:pt>
                <c:pt idx="8">
                  <c:v>296.94</c:v>
                </c:pt>
                <c:pt idx="9">
                  <c:v>276.94</c:v>
                </c:pt>
                <c:pt idx="10">
                  <c:v>264.95</c:v>
                </c:pt>
                <c:pt idx="11">
                  <c:v>248.95000000000007</c:v>
                </c:pt>
                <c:pt idx="12">
                  <c:v>228.96</c:v>
                </c:pt>
                <c:pt idx="13">
                  <c:v>209.96</c:v>
                </c:pt>
                <c:pt idx="14">
                  <c:v>196.97</c:v>
                </c:pt>
                <c:pt idx="15">
                  <c:v>182.97</c:v>
                </c:pt>
                <c:pt idx="16">
                  <c:v>166.97</c:v>
                </c:pt>
                <c:pt idx="17">
                  <c:v>157.97</c:v>
                </c:pt>
                <c:pt idx="18">
                  <c:v>142.97999999999999</c:v>
                </c:pt>
                <c:pt idx="19">
                  <c:v>136.97999999999999</c:v>
                </c:pt>
                <c:pt idx="20">
                  <c:v>112.99000000000002</c:v>
                </c:pt>
              </c:numCache>
            </c:numRef>
          </c:yVal>
          <c:smooth val="0"/>
        </c:ser>
        <c:ser>
          <c:idx val="4"/>
          <c:order val="4"/>
          <c:tx>
            <c:strRef>
              <c:f>Sheet1!$A$13</c:f>
              <c:strCache>
                <c:ptCount val="1"/>
                <c:pt idx="0">
                  <c:v> </c:v>
                </c:pt>
              </c:strCache>
            </c:strRef>
          </c:tx>
          <c:spPr>
            <a:ln w="28575">
              <a:noFill/>
            </a:ln>
          </c:spPr>
          <c:marker>
            <c:symbol val="dash"/>
            <c:size val="9"/>
            <c:spPr>
              <a:solidFill>
                <a:schemeClr val="tx2">
                  <a:lumMod val="50000"/>
                </a:schemeClr>
              </a:solidFill>
            </c:spPr>
          </c:marker>
          <c:xVal>
            <c:numRef>
              <c:f>Sheet1!$B$8:$V$8</c:f>
              <c:numCache>
                <c:formatCode>General</c:formatCode>
                <c:ptCount val="21"/>
                <c:pt idx="0">
                  <c:v>0</c:v>
                </c:pt>
                <c:pt idx="1">
                  <c:v>1.0000000000000005E-2</c:v>
                </c:pt>
                <c:pt idx="2">
                  <c:v>2.0000000000000011E-2</c:v>
                </c:pt>
                <c:pt idx="3">
                  <c:v>3.0000000000000002E-2</c:v>
                </c:pt>
                <c:pt idx="4">
                  <c:v>4.0000000000000022E-2</c:v>
                </c:pt>
                <c:pt idx="5">
                  <c:v>0.05</c:v>
                </c:pt>
                <c:pt idx="6">
                  <c:v>6.0000000000000032E-2</c:v>
                </c:pt>
                <c:pt idx="7">
                  <c:v>7.0000000000000021E-2</c:v>
                </c:pt>
                <c:pt idx="8">
                  <c:v>8.0000000000000043E-2</c:v>
                </c:pt>
                <c:pt idx="9">
                  <c:v>9.0000000000000024E-2</c:v>
                </c:pt>
                <c:pt idx="10">
                  <c:v>0.1</c:v>
                </c:pt>
                <c:pt idx="11">
                  <c:v>0.11</c:v>
                </c:pt>
                <c:pt idx="12">
                  <c:v>0.12000000000000002</c:v>
                </c:pt>
                <c:pt idx="13">
                  <c:v>0.13</c:v>
                </c:pt>
                <c:pt idx="14">
                  <c:v>0.14000000000000001</c:v>
                </c:pt>
                <c:pt idx="15">
                  <c:v>0.15000000000000024</c:v>
                </c:pt>
                <c:pt idx="16">
                  <c:v>0.16</c:v>
                </c:pt>
                <c:pt idx="17">
                  <c:v>0.17</c:v>
                </c:pt>
                <c:pt idx="18">
                  <c:v>0.18000000000000024</c:v>
                </c:pt>
                <c:pt idx="19">
                  <c:v>0.19</c:v>
                </c:pt>
                <c:pt idx="20">
                  <c:v>0.2</c:v>
                </c:pt>
              </c:numCache>
            </c:numRef>
          </c:xVal>
          <c:yVal>
            <c:numRef>
              <c:f>Sheet1!$B$13:$V$13</c:f>
              <c:numCache>
                <c:formatCode>General</c:formatCode>
                <c:ptCount val="21"/>
                <c:pt idx="0">
                  <c:v>1061.74</c:v>
                </c:pt>
                <c:pt idx="1">
                  <c:v>866.93999999999949</c:v>
                </c:pt>
                <c:pt idx="2">
                  <c:v>787.48</c:v>
                </c:pt>
                <c:pt idx="3">
                  <c:v>734.91</c:v>
                </c:pt>
                <c:pt idx="4">
                  <c:v>696</c:v>
                </c:pt>
                <c:pt idx="5">
                  <c:v>657.31</c:v>
                </c:pt>
                <c:pt idx="6">
                  <c:v>615.11</c:v>
                </c:pt>
                <c:pt idx="7">
                  <c:v>580.45999999999947</c:v>
                </c:pt>
                <c:pt idx="8">
                  <c:v>551.29999999999995</c:v>
                </c:pt>
                <c:pt idx="9">
                  <c:v>524.26</c:v>
                </c:pt>
                <c:pt idx="10">
                  <c:v>489.75</c:v>
                </c:pt>
                <c:pt idx="11">
                  <c:v>461.58</c:v>
                </c:pt>
                <c:pt idx="12">
                  <c:v>437.82</c:v>
                </c:pt>
                <c:pt idx="13">
                  <c:v>409.22999999999905</c:v>
                </c:pt>
                <c:pt idx="14">
                  <c:v>378.96999999999969</c:v>
                </c:pt>
                <c:pt idx="15">
                  <c:v>355.9</c:v>
                </c:pt>
                <c:pt idx="16">
                  <c:v>332.61</c:v>
                </c:pt>
                <c:pt idx="17">
                  <c:v>309.02</c:v>
                </c:pt>
                <c:pt idx="18">
                  <c:v>295.56</c:v>
                </c:pt>
                <c:pt idx="19">
                  <c:v>272.64000000000038</c:v>
                </c:pt>
                <c:pt idx="20">
                  <c:v>244.46</c:v>
                </c:pt>
              </c:numCache>
            </c:numRef>
          </c:yVal>
          <c:smooth val="0"/>
        </c:ser>
        <c:ser>
          <c:idx val="5"/>
          <c:order val="5"/>
          <c:tx>
            <c:strRef>
              <c:f>Sheet1!$A$14</c:f>
              <c:strCache>
                <c:ptCount val="1"/>
                <c:pt idx="0">
                  <c:v> </c:v>
                </c:pt>
              </c:strCache>
            </c:strRef>
          </c:tx>
          <c:spPr>
            <a:ln w="28575">
              <a:noFill/>
            </a:ln>
          </c:spPr>
          <c:marker>
            <c:symbol val="dash"/>
            <c:size val="9"/>
            <c:spPr>
              <a:solidFill>
                <a:schemeClr val="accent2">
                  <a:lumMod val="75000"/>
                </a:schemeClr>
              </a:solidFill>
            </c:spPr>
          </c:marker>
          <c:xVal>
            <c:numRef>
              <c:f>Sheet1!$B$8:$V$8</c:f>
              <c:numCache>
                <c:formatCode>General</c:formatCode>
                <c:ptCount val="21"/>
                <c:pt idx="0">
                  <c:v>0</c:v>
                </c:pt>
                <c:pt idx="1">
                  <c:v>1.0000000000000005E-2</c:v>
                </c:pt>
                <c:pt idx="2">
                  <c:v>2.0000000000000011E-2</c:v>
                </c:pt>
                <c:pt idx="3">
                  <c:v>3.0000000000000002E-2</c:v>
                </c:pt>
                <c:pt idx="4">
                  <c:v>4.0000000000000022E-2</c:v>
                </c:pt>
                <c:pt idx="5">
                  <c:v>0.05</c:v>
                </c:pt>
                <c:pt idx="6">
                  <c:v>6.0000000000000032E-2</c:v>
                </c:pt>
                <c:pt idx="7">
                  <c:v>7.0000000000000021E-2</c:v>
                </c:pt>
                <c:pt idx="8">
                  <c:v>8.0000000000000043E-2</c:v>
                </c:pt>
                <c:pt idx="9">
                  <c:v>9.0000000000000024E-2</c:v>
                </c:pt>
                <c:pt idx="10">
                  <c:v>0.1</c:v>
                </c:pt>
                <c:pt idx="11">
                  <c:v>0.11</c:v>
                </c:pt>
                <c:pt idx="12">
                  <c:v>0.12000000000000002</c:v>
                </c:pt>
                <c:pt idx="13">
                  <c:v>0.13</c:v>
                </c:pt>
                <c:pt idx="14">
                  <c:v>0.14000000000000001</c:v>
                </c:pt>
                <c:pt idx="15">
                  <c:v>0.15000000000000024</c:v>
                </c:pt>
                <c:pt idx="16">
                  <c:v>0.16</c:v>
                </c:pt>
                <c:pt idx="17">
                  <c:v>0.17</c:v>
                </c:pt>
                <c:pt idx="18">
                  <c:v>0.18000000000000024</c:v>
                </c:pt>
                <c:pt idx="19">
                  <c:v>0.19</c:v>
                </c:pt>
                <c:pt idx="20">
                  <c:v>0.2</c:v>
                </c:pt>
              </c:numCache>
            </c:numRef>
          </c:xVal>
          <c:yVal>
            <c:numRef>
              <c:f>Sheet1!$B$14:$V$14</c:f>
              <c:numCache>
                <c:formatCode>General</c:formatCode>
                <c:ptCount val="21"/>
                <c:pt idx="0">
                  <c:v>866.1</c:v>
                </c:pt>
                <c:pt idx="1">
                  <c:v>663.97</c:v>
                </c:pt>
                <c:pt idx="2">
                  <c:v>578.72</c:v>
                </c:pt>
                <c:pt idx="3">
                  <c:v>540.54999999999939</c:v>
                </c:pt>
                <c:pt idx="4">
                  <c:v>513.48</c:v>
                </c:pt>
                <c:pt idx="5">
                  <c:v>485.9</c:v>
                </c:pt>
                <c:pt idx="6">
                  <c:v>458.26</c:v>
                </c:pt>
                <c:pt idx="7">
                  <c:v>433.35</c:v>
                </c:pt>
                <c:pt idx="8">
                  <c:v>405.88</c:v>
                </c:pt>
                <c:pt idx="9">
                  <c:v>384.13</c:v>
                </c:pt>
                <c:pt idx="10">
                  <c:v>360.7</c:v>
                </c:pt>
                <c:pt idx="11">
                  <c:v>346.07</c:v>
                </c:pt>
                <c:pt idx="12">
                  <c:v>325.13</c:v>
                </c:pt>
                <c:pt idx="13">
                  <c:v>308.42999999999893</c:v>
                </c:pt>
                <c:pt idx="14">
                  <c:v>292.83999999999969</c:v>
                </c:pt>
                <c:pt idx="15">
                  <c:v>273.68</c:v>
                </c:pt>
                <c:pt idx="16">
                  <c:v>257.27999999999969</c:v>
                </c:pt>
                <c:pt idx="17">
                  <c:v>243.46</c:v>
                </c:pt>
                <c:pt idx="18">
                  <c:v>223.96</c:v>
                </c:pt>
                <c:pt idx="19">
                  <c:v>210.31</c:v>
                </c:pt>
                <c:pt idx="20">
                  <c:v>188.5</c:v>
                </c:pt>
              </c:numCache>
            </c:numRef>
          </c:yVal>
          <c:smooth val="0"/>
        </c:ser>
        <c:ser>
          <c:idx val="6"/>
          <c:order val="6"/>
          <c:tx>
            <c:strRef>
              <c:f>Sheet1!$A$15</c:f>
              <c:strCache>
                <c:ptCount val="1"/>
                <c:pt idx="0">
                  <c:v> </c:v>
                </c:pt>
              </c:strCache>
            </c:strRef>
          </c:tx>
          <c:spPr>
            <a:ln w="28575">
              <a:noFill/>
            </a:ln>
          </c:spPr>
          <c:marker>
            <c:symbol val="dash"/>
            <c:size val="9"/>
            <c:spPr>
              <a:solidFill>
                <a:schemeClr val="accent3"/>
              </a:solidFill>
            </c:spPr>
          </c:marker>
          <c:xVal>
            <c:numRef>
              <c:f>Sheet1!$B$8:$V$8</c:f>
              <c:numCache>
                <c:formatCode>General</c:formatCode>
                <c:ptCount val="21"/>
                <c:pt idx="0">
                  <c:v>0</c:v>
                </c:pt>
                <c:pt idx="1">
                  <c:v>1.0000000000000005E-2</c:v>
                </c:pt>
                <c:pt idx="2">
                  <c:v>2.0000000000000011E-2</c:v>
                </c:pt>
                <c:pt idx="3">
                  <c:v>3.0000000000000002E-2</c:v>
                </c:pt>
                <c:pt idx="4">
                  <c:v>4.0000000000000022E-2</c:v>
                </c:pt>
                <c:pt idx="5">
                  <c:v>0.05</c:v>
                </c:pt>
                <c:pt idx="6">
                  <c:v>6.0000000000000032E-2</c:v>
                </c:pt>
                <c:pt idx="7">
                  <c:v>7.0000000000000021E-2</c:v>
                </c:pt>
                <c:pt idx="8">
                  <c:v>8.0000000000000043E-2</c:v>
                </c:pt>
                <c:pt idx="9">
                  <c:v>9.0000000000000024E-2</c:v>
                </c:pt>
                <c:pt idx="10">
                  <c:v>0.1</c:v>
                </c:pt>
                <c:pt idx="11">
                  <c:v>0.11</c:v>
                </c:pt>
                <c:pt idx="12">
                  <c:v>0.12000000000000002</c:v>
                </c:pt>
                <c:pt idx="13">
                  <c:v>0.13</c:v>
                </c:pt>
                <c:pt idx="14">
                  <c:v>0.14000000000000001</c:v>
                </c:pt>
                <c:pt idx="15">
                  <c:v>0.15000000000000024</c:v>
                </c:pt>
                <c:pt idx="16">
                  <c:v>0.16</c:v>
                </c:pt>
                <c:pt idx="17">
                  <c:v>0.17</c:v>
                </c:pt>
                <c:pt idx="18">
                  <c:v>0.18000000000000024</c:v>
                </c:pt>
                <c:pt idx="19">
                  <c:v>0.19</c:v>
                </c:pt>
                <c:pt idx="20">
                  <c:v>0.2</c:v>
                </c:pt>
              </c:numCache>
            </c:numRef>
          </c:xVal>
          <c:yVal>
            <c:numRef>
              <c:f>Sheet1!$B$15:$V$15</c:f>
              <c:numCache>
                <c:formatCode>General</c:formatCode>
                <c:ptCount val="21"/>
                <c:pt idx="0">
                  <c:v>758.04</c:v>
                </c:pt>
                <c:pt idx="1">
                  <c:v>536.66</c:v>
                </c:pt>
                <c:pt idx="2">
                  <c:v>484.06</c:v>
                </c:pt>
                <c:pt idx="3">
                  <c:v>453.09</c:v>
                </c:pt>
                <c:pt idx="4">
                  <c:v>428.13</c:v>
                </c:pt>
                <c:pt idx="5">
                  <c:v>405.21999999999969</c:v>
                </c:pt>
                <c:pt idx="6">
                  <c:v>382.68</c:v>
                </c:pt>
                <c:pt idx="7">
                  <c:v>356.98999999999899</c:v>
                </c:pt>
                <c:pt idx="8">
                  <c:v>330.6</c:v>
                </c:pt>
                <c:pt idx="9">
                  <c:v>312.19</c:v>
                </c:pt>
                <c:pt idx="10">
                  <c:v>295.3</c:v>
                </c:pt>
                <c:pt idx="11">
                  <c:v>271.57</c:v>
                </c:pt>
                <c:pt idx="12">
                  <c:v>259.14999999999998</c:v>
                </c:pt>
                <c:pt idx="13">
                  <c:v>242.52</c:v>
                </c:pt>
                <c:pt idx="14">
                  <c:v>225.36</c:v>
                </c:pt>
                <c:pt idx="15">
                  <c:v>211.41</c:v>
                </c:pt>
                <c:pt idx="16">
                  <c:v>192.73999999999998</c:v>
                </c:pt>
                <c:pt idx="17">
                  <c:v>182.09</c:v>
                </c:pt>
                <c:pt idx="18">
                  <c:v>169.43</c:v>
                </c:pt>
                <c:pt idx="19">
                  <c:v>155.19</c:v>
                </c:pt>
                <c:pt idx="20">
                  <c:v>141.68</c:v>
                </c:pt>
              </c:numCache>
            </c:numRef>
          </c:yVal>
          <c:smooth val="0"/>
        </c:ser>
        <c:ser>
          <c:idx val="7"/>
          <c:order val="7"/>
          <c:tx>
            <c:strRef>
              <c:f>Sheet1!$A$16</c:f>
              <c:strCache>
                <c:ptCount val="1"/>
                <c:pt idx="0">
                  <c:v> </c:v>
                </c:pt>
              </c:strCache>
            </c:strRef>
          </c:tx>
          <c:spPr>
            <a:ln w="28575">
              <a:noFill/>
            </a:ln>
          </c:spPr>
          <c:marker>
            <c:symbol val="dash"/>
            <c:size val="7"/>
            <c:spPr>
              <a:solidFill>
                <a:schemeClr val="accent4">
                  <a:lumMod val="50000"/>
                </a:schemeClr>
              </a:solidFill>
            </c:spPr>
          </c:marker>
          <c:xVal>
            <c:numRef>
              <c:f>Sheet1!$B$8:$V$8</c:f>
              <c:numCache>
                <c:formatCode>General</c:formatCode>
                <c:ptCount val="21"/>
                <c:pt idx="0">
                  <c:v>0</c:v>
                </c:pt>
                <c:pt idx="1">
                  <c:v>1.0000000000000005E-2</c:v>
                </c:pt>
                <c:pt idx="2">
                  <c:v>2.0000000000000011E-2</c:v>
                </c:pt>
                <c:pt idx="3">
                  <c:v>3.0000000000000002E-2</c:v>
                </c:pt>
                <c:pt idx="4">
                  <c:v>4.0000000000000022E-2</c:v>
                </c:pt>
                <c:pt idx="5">
                  <c:v>0.05</c:v>
                </c:pt>
                <c:pt idx="6">
                  <c:v>6.0000000000000032E-2</c:v>
                </c:pt>
                <c:pt idx="7">
                  <c:v>7.0000000000000021E-2</c:v>
                </c:pt>
                <c:pt idx="8">
                  <c:v>8.0000000000000043E-2</c:v>
                </c:pt>
                <c:pt idx="9">
                  <c:v>9.0000000000000024E-2</c:v>
                </c:pt>
                <c:pt idx="10">
                  <c:v>0.1</c:v>
                </c:pt>
                <c:pt idx="11">
                  <c:v>0.11</c:v>
                </c:pt>
                <c:pt idx="12">
                  <c:v>0.12000000000000002</c:v>
                </c:pt>
                <c:pt idx="13">
                  <c:v>0.13</c:v>
                </c:pt>
                <c:pt idx="14">
                  <c:v>0.14000000000000001</c:v>
                </c:pt>
                <c:pt idx="15">
                  <c:v>0.15000000000000024</c:v>
                </c:pt>
                <c:pt idx="16">
                  <c:v>0.16</c:v>
                </c:pt>
                <c:pt idx="17">
                  <c:v>0.17</c:v>
                </c:pt>
                <c:pt idx="18">
                  <c:v>0.18000000000000024</c:v>
                </c:pt>
                <c:pt idx="19">
                  <c:v>0.19</c:v>
                </c:pt>
                <c:pt idx="20">
                  <c:v>0.2</c:v>
                </c:pt>
              </c:numCache>
            </c:numRef>
          </c:xVal>
          <c:yVal>
            <c:numRef>
              <c:f>Sheet1!$B$16:$V$16</c:f>
              <c:numCache>
                <c:formatCode>General</c:formatCode>
                <c:ptCount val="21"/>
                <c:pt idx="0">
                  <c:v>763.6</c:v>
                </c:pt>
                <c:pt idx="1">
                  <c:v>503.55</c:v>
                </c:pt>
                <c:pt idx="2">
                  <c:v>448.52</c:v>
                </c:pt>
                <c:pt idx="3">
                  <c:v>421.51</c:v>
                </c:pt>
                <c:pt idx="4">
                  <c:v>393.48999999999899</c:v>
                </c:pt>
                <c:pt idx="5">
                  <c:v>373.47999999999905</c:v>
                </c:pt>
                <c:pt idx="6">
                  <c:v>339.45</c:v>
                </c:pt>
                <c:pt idx="7">
                  <c:v>315.42999999999893</c:v>
                </c:pt>
                <c:pt idx="8">
                  <c:v>297.41000000000003</c:v>
                </c:pt>
                <c:pt idx="9">
                  <c:v>277.39</c:v>
                </c:pt>
                <c:pt idx="10">
                  <c:v>265.38</c:v>
                </c:pt>
                <c:pt idx="11">
                  <c:v>249.37</c:v>
                </c:pt>
                <c:pt idx="12">
                  <c:v>229.35000000000048</c:v>
                </c:pt>
                <c:pt idx="13">
                  <c:v>210.33</c:v>
                </c:pt>
                <c:pt idx="14">
                  <c:v>197.32000000000048</c:v>
                </c:pt>
                <c:pt idx="15">
                  <c:v>183.31</c:v>
                </c:pt>
                <c:pt idx="16">
                  <c:v>167.29</c:v>
                </c:pt>
                <c:pt idx="17">
                  <c:v>158.29</c:v>
                </c:pt>
                <c:pt idx="18">
                  <c:v>143.26999999999998</c:v>
                </c:pt>
                <c:pt idx="19">
                  <c:v>137.26</c:v>
                </c:pt>
                <c:pt idx="20">
                  <c:v>113.21000000000002</c:v>
                </c:pt>
              </c:numCache>
            </c:numRef>
          </c:yVal>
          <c:smooth val="0"/>
        </c:ser>
        <c:ser>
          <c:idx val="8"/>
          <c:order val="8"/>
          <c:tx>
            <c:strRef>
              <c:f>Sheet1!$A$17</c:f>
              <c:strCache>
                <c:ptCount val="1"/>
                <c:pt idx="0">
                  <c:v> </c:v>
                </c:pt>
              </c:strCache>
            </c:strRef>
          </c:tx>
          <c:spPr>
            <a:ln w="28575">
              <a:noFill/>
            </a:ln>
          </c:spPr>
          <c:marker>
            <c:symbol val="dash"/>
            <c:size val="8"/>
            <c:spPr>
              <a:solidFill>
                <a:schemeClr val="tx2">
                  <a:lumMod val="50000"/>
                </a:schemeClr>
              </a:solidFill>
              <a:ln>
                <a:noFill/>
              </a:ln>
            </c:spPr>
          </c:marker>
          <c:xVal>
            <c:numRef>
              <c:f>Sheet1!$B$8:$V$8</c:f>
              <c:numCache>
                <c:formatCode>General</c:formatCode>
                <c:ptCount val="21"/>
                <c:pt idx="0">
                  <c:v>0</c:v>
                </c:pt>
                <c:pt idx="1">
                  <c:v>1.0000000000000005E-2</c:v>
                </c:pt>
                <c:pt idx="2">
                  <c:v>2.0000000000000011E-2</c:v>
                </c:pt>
                <c:pt idx="3">
                  <c:v>3.0000000000000002E-2</c:v>
                </c:pt>
                <c:pt idx="4">
                  <c:v>4.0000000000000022E-2</c:v>
                </c:pt>
                <c:pt idx="5">
                  <c:v>0.05</c:v>
                </c:pt>
                <c:pt idx="6">
                  <c:v>6.0000000000000032E-2</c:v>
                </c:pt>
                <c:pt idx="7">
                  <c:v>7.0000000000000021E-2</c:v>
                </c:pt>
                <c:pt idx="8">
                  <c:v>8.0000000000000043E-2</c:v>
                </c:pt>
                <c:pt idx="9">
                  <c:v>9.0000000000000024E-2</c:v>
                </c:pt>
                <c:pt idx="10">
                  <c:v>0.1</c:v>
                </c:pt>
                <c:pt idx="11">
                  <c:v>0.11</c:v>
                </c:pt>
                <c:pt idx="12">
                  <c:v>0.12000000000000002</c:v>
                </c:pt>
                <c:pt idx="13">
                  <c:v>0.13</c:v>
                </c:pt>
                <c:pt idx="14">
                  <c:v>0.14000000000000001</c:v>
                </c:pt>
                <c:pt idx="15">
                  <c:v>0.15000000000000024</c:v>
                </c:pt>
                <c:pt idx="16">
                  <c:v>0.16</c:v>
                </c:pt>
                <c:pt idx="17">
                  <c:v>0.17</c:v>
                </c:pt>
                <c:pt idx="18">
                  <c:v>0.18000000000000024</c:v>
                </c:pt>
                <c:pt idx="19">
                  <c:v>0.19</c:v>
                </c:pt>
                <c:pt idx="20">
                  <c:v>0.2</c:v>
                </c:pt>
              </c:numCache>
            </c:numRef>
          </c:xVal>
          <c:yVal>
            <c:numRef>
              <c:f>Sheet1!$B$17:$V$17</c:f>
              <c:numCache>
                <c:formatCode>General</c:formatCode>
                <c:ptCount val="21"/>
                <c:pt idx="0">
                  <c:v>982.25</c:v>
                </c:pt>
                <c:pt idx="1">
                  <c:v>794.64</c:v>
                </c:pt>
                <c:pt idx="2">
                  <c:v>719</c:v>
                </c:pt>
                <c:pt idx="3">
                  <c:v>669.14</c:v>
                </c:pt>
                <c:pt idx="4">
                  <c:v>632.73</c:v>
                </c:pt>
                <c:pt idx="5">
                  <c:v>596.41999999999996</c:v>
                </c:pt>
                <c:pt idx="6">
                  <c:v>556.75</c:v>
                </c:pt>
                <c:pt idx="7">
                  <c:v>524.34999999999798</c:v>
                </c:pt>
                <c:pt idx="8">
                  <c:v>497.46999999999969</c:v>
                </c:pt>
                <c:pt idx="9">
                  <c:v>472.61</c:v>
                </c:pt>
                <c:pt idx="10">
                  <c:v>440.45</c:v>
                </c:pt>
                <c:pt idx="11">
                  <c:v>414.24</c:v>
                </c:pt>
                <c:pt idx="12">
                  <c:v>392.64000000000038</c:v>
                </c:pt>
                <c:pt idx="13">
                  <c:v>366.12</c:v>
                </c:pt>
                <c:pt idx="14">
                  <c:v>337.71</c:v>
                </c:pt>
                <c:pt idx="15">
                  <c:v>316.39</c:v>
                </c:pt>
                <c:pt idx="16">
                  <c:v>295.31</c:v>
                </c:pt>
                <c:pt idx="17">
                  <c:v>273.7</c:v>
                </c:pt>
                <c:pt idx="18">
                  <c:v>261.55</c:v>
                </c:pt>
                <c:pt idx="19">
                  <c:v>240.76999999999998</c:v>
                </c:pt>
                <c:pt idx="20">
                  <c:v>215.07</c:v>
                </c:pt>
              </c:numCache>
            </c:numRef>
          </c:yVal>
          <c:smooth val="0"/>
        </c:ser>
        <c:ser>
          <c:idx val="9"/>
          <c:order val="9"/>
          <c:tx>
            <c:strRef>
              <c:f>Sheet1!$A$18</c:f>
              <c:strCache>
                <c:ptCount val="1"/>
                <c:pt idx="0">
                  <c:v> </c:v>
                </c:pt>
              </c:strCache>
            </c:strRef>
          </c:tx>
          <c:spPr>
            <a:ln w="28575">
              <a:noFill/>
            </a:ln>
          </c:spPr>
          <c:marker>
            <c:symbol val="dash"/>
            <c:size val="9"/>
            <c:spPr>
              <a:solidFill>
                <a:schemeClr val="accent2"/>
              </a:solidFill>
            </c:spPr>
          </c:marker>
          <c:xVal>
            <c:numRef>
              <c:f>Sheet1!$B$8:$V$8</c:f>
              <c:numCache>
                <c:formatCode>General</c:formatCode>
                <c:ptCount val="21"/>
                <c:pt idx="0">
                  <c:v>0</c:v>
                </c:pt>
                <c:pt idx="1">
                  <c:v>1.0000000000000005E-2</c:v>
                </c:pt>
                <c:pt idx="2">
                  <c:v>2.0000000000000011E-2</c:v>
                </c:pt>
                <c:pt idx="3">
                  <c:v>3.0000000000000002E-2</c:v>
                </c:pt>
                <c:pt idx="4">
                  <c:v>4.0000000000000022E-2</c:v>
                </c:pt>
                <c:pt idx="5">
                  <c:v>0.05</c:v>
                </c:pt>
                <c:pt idx="6">
                  <c:v>6.0000000000000032E-2</c:v>
                </c:pt>
                <c:pt idx="7">
                  <c:v>7.0000000000000021E-2</c:v>
                </c:pt>
                <c:pt idx="8">
                  <c:v>8.0000000000000043E-2</c:v>
                </c:pt>
                <c:pt idx="9">
                  <c:v>9.0000000000000024E-2</c:v>
                </c:pt>
                <c:pt idx="10">
                  <c:v>0.1</c:v>
                </c:pt>
                <c:pt idx="11">
                  <c:v>0.11</c:v>
                </c:pt>
                <c:pt idx="12">
                  <c:v>0.12000000000000002</c:v>
                </c:pt>
                <c:pt idx="13">
                  <c:v>0.13</c:v>
                </c:pt>
                <c:pt idx="14">
                  <c:v>0.14000000000000001</c:v>
                </c:pt>
                <c:pt idx="15">
                  <c:v>0.15000000000000024</c:v>
                </c:pt>
                <c:pt idx="16">
                  <c:v>0.16</c:v>
                </c:pt>
                <c:pt idx="17">
                  <c:v>0.17</c:v>
                </c:pt>
                <c:pt idx="18">
                  <c:v>0.18000000000000024</c:v>
                </c:pt>
                <c:pt idx="19">
                  <c:v>0.19</c:v>
                </c:pt>
                <c:pt idx="20">
                  <c:v>0.2</c:v>
                </c:pt>
              </c:numCache>
            </c:numRef>
          </c:xVal>
          <c:yVal>
            <c:numRef>
              <c:f>Sheet1!$B$18:$V$18</c:f>
              <c:numCache>
                <c:formatCode>General</c:formatCode>
                <c:ptCount val="21"/>
                <c:pt idx="0">
                  <c:v>789.84999999999798</c:v>
                </c:pt>
                <c:pt idx="1">
                  <c:v>598.55999999999949</c:v>
                </c:pt>
                <c:pt idx="2">
                  <c:v>518.49</c:v>
                </c:pt>
                <c:pt idx="3">
                  <c:v>483.33</c:v>
                </c:pt>
                <c:pt idx="4">
                  <c:v>458.64000000000038</c:v>
                </c:pt>
                <c:pt idx="5">
                  <c:v>433.54</c:v>
                </c:pt>
                <c:pt idx="6">
                  <c:v>407.75</c:v>
                </c:pt>
                <c:pt idx="7">
                  <c:v>385.07</c:v>
                </c:pt>
                <c:pt idx="8">
                  <c:v>359.69</c:v>
                </c:pt>
                <c:pt idx="9">
                  <c:v>339.96999999999969</c:v>
                </c:pt>
                <c:pt idx="10">
                  <c:v>318.57</c:v>
                </c:pt>
                <c:pt idx="11">
                  <c:v>305.52</c:v>
                </c:pt>
                <c:pt idx="12">
                  <c:v>286.5</c:v>
                </c:pt>
                <c:pt idx="13">
                  <c:v>271.47999999999905</c:v>
                </c:pt>
                <c:pt idx="14">
                  <c:v>257.57</c:v>
                </c:pt>
                <c:pt idx="15">
                  <c:v>240.36</c:v>
                </c:pt>
                <c:pt idx="16">
                  <c:v>225.63</c:v>
                </c:pt>
                <c:pt idx="17">
                  <c:v>213.45000000000007</c:v>
                </c:pt>
                <c:pt idx="18">
                  <c:v>196.03</c:v>
                </c:pt>
                <c:pt idx="19">
                  <c:v>183.69</c:v>
                </c:pt>
                <c:pt idx="20">
                  <c:v>163.66999999999999</c:v>
                </c:pt>
              </c:numCache>
            </c:numRef>
          </c:yVal>
          <c:smooth val="0"/>
        </c:ser>
        <c:ser>
          <c:idx val="10"/>
          <c:order val="10"/>
          <c:tx>
            <c:strRef>
              <c:f>Sheet1!$A$19</c:f>
              <c:strCache>
                <c:ptCount val="1"/>
                <c:pt idx="0">
                  <c:v> </c:v>
                </c:pt>
              </c:strCache>
            </c:strRef>
          </c:tx>
          <c:spPr>
            <a:ln w="28575">
              <a:noFill/>
            </a:ln>
          </c:spPr>
          <c:marker>
            <c:symbol val="dash"/>
            <c:size val="9"/>
            <c:spPr>
              <a:solidFill>
                <a:schemeClr val="accent3">
                  <a:lumMod val="50000"/>
                </a:schemeClr>
              </a:solidFill>
            </c:spPr>
          </c:marker>
          <c:xVal>
            <c:numRef>
              <c:f>Sheet1!$B$8:$V$8</c:f>
              <c:numCache>
                <c:formatCode>General</c:formatCode>
                <c:ptCount val="21"/>
                <c:pt idx="0">
                  <c:v>0</c:v>
                </c:pt>
                <c:pt idx="1">
                  <c:v>1.0000000000000005E-2</c:v>
                </c:pt>
                <c:pt idx="2">
                  <c:v>2.0000000000000011E-2</c:v>
                </c:pt>
                <c:pt idx="3">
                  <c:v>3.0000000000000002E-2</c:v>
                </c:pt>
                <c:pt idx="4">
                  <c:v>4.0000000000000022E-2</c:v>
                </c:pt>
                <c:pt idx="5">
                  <c:v>0.05</c:v>
                </c:pt>
                <c:pt idx="6">
                  <c:v>6.0000000000000032E-2</c:v>
                </c:pt>
                <c:pt idx="7">
                  <c:v>7.0000000000000021E-2</c:v>
                </c:pt>
                <c:pt idx="8">
                  <c:v>8.0000000000000043E-2</c:v>
                </c:pt>
                <c:pt idx="9">
                  <c:v>9.0000000000000024E-2</c:v>
                </c:pt>
                <c:pt idx="10">
                  <c:v>0.1</c:v>
                </c:pt>
                <c:pt idx="11">
                  <c:v>0.11</c:v>
                </c:pt>
                <c:pt idx="12">
                  <c:v>0.12000000000000002</c:v>
                </c:pt>
                <c:pt idx="13">
                  <c:v>0.13</c:v>
                </c:pt>
                <c:pt idx="14">
                  <c:v>0.14000000000000001</c:v>
                </c:pt>
                <c:pt idx="15">
                  <c:v>0.15000000000000024</c:v>
                </c:pt>
                <c:pt idx="16">
                  <c:v>0.16</c:v>
                </c:pt>
                <c:pt idx="17">
                  <c:v>0.17</c:v>
                </c:pt>
                <c:pt idx="18">
                  <c:v>0.18000000000000024</c:v>
                </c:pt>
                <c:pt idx="19">
                  <c:v>0.19</c:v>
                </c:pt>
                <c:pt idx="20">
                  <c:v>0.2</c:v>
                </c:pt>
              </c:numCache>
            </c:numRef>
          </c:xVal>
          <c:yVal>
            <c:numRef>
              <c:f>Sheet1!$B$19:$V$19</c:f>
              <c:numCache>
                <c:formatCode>General</c:formatCode>
                <c:ptCount val="21"/>
                <c:pt idx="0">
                  <c:v>698.93999999999949</c:v>
                </c:pt>
                <c:pt idx="1">
                  <c:v>489.44</c:v>
                </c:pt>
                <c:pt idx="2">
                  <c:v>440.39</c:v>
                </c:pt>
                <c:pt idx="3">
                  <c:v>411.42999999999893</c:v>
                </c:pt>
                <c:pt idx="4">
                  <c:v>388.08</c:v>
                </c:pt>
                <c:pt idx="5">
                  <c:v>366.82</c:v>
                </c:pt>
                <c:pt idx="6">
                  <c:v>345.94</c:v>
                </c:pt>
                <c:pt idx="7">
                  <c:v>321.82</c:v>
                </c:pt>
                <c:pt idx="8">
                  <c:v>297.02</c:v>
                </c:pt>
                <c:pt idx="9">
                  <c:v>280.13</c:v>
                </c:pt>
                <c:pt idx="10">
                  <c:v>264.78999999999905</c:v>
                </c:pt>
                <c:pt idx="11">
                  <c:v>243.06</c:v>
                </c:pt>
                <c:pt idx="12">
                  <c:v>231.81</c:v>
                </c:pt>
                <c:pt idx="13">
                  <c:v>216.5</c:v>
                </c:pt>
                <c:pt idx="14">
                  <c:v>200.57</c:v>
                </c:pt>
                <c:pt idx="15">
                  <c:v>187.94</c:v>
                </c:pt>
                <c:pt idx="16">
                  <c:v>170.62</c:v>
                </c:pt>
                <c:pt idx="17">
                  <c:v>161.33000000000001</c:v>
                </c:pt>
                <c:pt idx="18">
                  <c:v>150.09</c:v>
                </c:pt>
                <c:pt idx="19">
                  <c:v>137.18</c:v>
                </c:pt>
                <c:pt idx="20">
                  <c:v>124.82</c:v>
                </c:pt>
              </c:numCache>
            </c:numRef>
          </c:yVal>
          <c:smooth val="0"/>
        </c:ser>
        <c:ser>
          <c:idx val="11"/>
          <c:order val="11"/>
          <c:tx>
            <c:strRef>
              <c:f>Sheet1!$A$20</c:f>
              <c:strCache>
                <c:ptCount val="1"/>
                <c:pt idx="0">
                  <c:v> </c:v>
                </c:pt>
              </c:strCache>
            </c:strRef>
          </c:tx>
          <c:spPr>
            <a:ln w="28575">
              <a:noFill/>
            </a:ln>
          </c:spPr>
          <c:marker>
            <c:symbol val="dash"/>
            <c:size val="9"/>
            <c:spPr>
              <a:solidFill>
                <a:schemeClr val="accent4">
                  <a:lumMod val="50000"/>
                </a:schemeClr>
              </a:solidFill>
            </c:spPr>
          </c:marker>
          <c:xVal>
            <c:numRef>
              <c:f>Sheet1!$B$8:$V$8</c:f>
              <c:numCache>
                <c:formatCode>General</c:formatCode>
                <c:ptCount val="21"/>
                <c:pt idx="0">
                  <c:v>0</c:v>
                </c:pt>
                <c:pt idx="1">
                  <c:v>1.0000000000000005E-2</c:v>
                </c:pt>
                <c:pt idx="2">
                  <c:v>2.0000000000000011E-2</c:v>
                </c:pt>
                <c:pt idx="3">
                  <c:v>3.0000000000000002E-2</c:v>
                </c:pt>
                <c:pt idx="4">
                  <c:v>4.0000000000000022E-2</c:v>
                </c:pt>
                <c:pt idx="5">
                  <c:v>0.05</c:v>
                </c:pt>
                <c:pt idx="6">
                  <c:v>6.0000000000000032E-2</c:v>
                </c:pt>
                <c:pt idx="7">
                  <c:v>7.0000000000000021E-2</c:v>
                </c:pt>
                <c:pt idx="8">
                  <c:v>8.0000000000000043E-2</c:v>
                </c:pt>
                <c:pt idx="9">
                  <c:v>9.0000000000000024E-2</c:v>
                </c:pt>
                <c:pt idx="10">
                  <c:v>0.1</c:v>
                </c:pt>
                <c:pt idx="11">
                  <c:v>0.11</c:v>
                </c:pt>
                <c:pt idx="12">
                  <c:v>0.12000000000000002</c:v>
                </c:pt>
                <c:pt idx="13">
                  <c:v>0.13</c:v>
                </c:pt>
                <c:pt idx="14">
                  <c:v>0.14000000000000001</c:v>
                </c:pt>
                <c:pt idx="15">
                  <c:v>0.15000000000000024</c:v>
                </c:pt>
                <c:pt idx="16">
                  <c:v>0.16</c:v>
                </c:pt>
                <c:pt idx="17">
                  <c:v>0.17</c:v>
                </c:pt>
                <c:pt idx="18">
                  <c:v>0.18000000000000024</c:v>
                </c:pt>
                <c:pt idx="19">
                  <c:v>0.19</c:v>
                </c:pt>
                <c:pt idx="20">
                  <c:v>0.2</c:v>
                </c:pt>
              </c:numCache>
            </c:numRef>
          </c:xVal>
          <c:yVal>
            <c:numRef>
              <c:f>Sheet1!$B$20:$V$20</c:f>
              <c:numCache>
                <c:formatCode>General</c:formatCode>
                <c:ptCount val="21"/>
                <c:pt idx="0">
                  <c:v>761.83999999999946</c:v>
                </c:pt>
                <c:pt idx="1">
                  <c:v>502.16</c:v>
                </c:pt>
                <c:pt idx="2">
                  <c:v>447.21999999999969</c:v>
                </c:pt>
                <c:pt idx="3">
                  <c:v>420.26</c:v>
                </c:pt>
                <c:pt idx="4">
                  <c:v>392.3</c:v>
                </c:pt>
                <c:pt idx="5">
                  <c:v>372.34000000000032</c:v>
                </c:pt>
                <c:pt idx="6">
                  <c:v>338.39</c:v>
                </c:pt>
                <c:pt idx="7">
                  <c:v>314.44</c:v>
                </c:pt>
                <c:pt idx="8">
                  <c:v>296.47000000000003</c:v>
                </c:pt>
                <c:pt idx="9">
                  <c:v>276.5</c:v>
                </c:pt>
                <c:pt idx="10">
                  <c:v>264.52</c:v>
                </c:pt>
                <c:pt idx="11">
                  <c:v>248.54</c:v>
                </c:pt>
                <c:pt idx="12">
                  <c:v>228.57</c:v>
                </c:pt>
                <c:pt idx="13">
                  <c:v>209.6</c:v>
                </c:pt>
                <c:pt idx="14">
                  <c:v>196.62</c:v>
                </c:pt>
                <c:pt idx="15">
                  <c:v>182.62</c:v>
                </c:pt>
                <c:pt idx="16">
                  <c:v>166.65</c:v>
                </c:pt>
                <c:pt idx="17">
                  <c:v>157.66</c:v>
                </c:pt>
                <c:pt idx="18">
                  <c:v>142.69</c:v>
                </c:pt>
                <c:pt idx="19">
                  <c:v>136.69999999999999</c:v>
                </c:pt>
                <c:pt idx="20">
                  <c:v>112.76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9334656"/>
        <c:axId val="39336960"/>
      </c:scatterChart>
      <c:valAx>
        <c:axId val="39334656"/>
        <c:scaling>
          <c:orientation val="minMax"/>
          <c:max val="0.2"/>
          <c:min val="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Distance treshold to define OTU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in"/>
        <c:tickLblPos val="nextTo"/>
        <c:crossAx val="39336960"/>
        <c:crosses val="autoZero"/>
        <c:crossBetween val="midCat"/>
        <c:majorUnit val="0.05"/>
        <c:minorUnit val="1.0000000000000005E-2"/>
      </c:valAx>
      <c:valAx>
        <c:axId val="39336960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Number of unique OTUs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39334656"/>
        <c:crosses val="autoZero"/>
        <c:crossBetween val="midCat"/>
      </c:valAx>
    </c:plotArea>
    <c:legend>
      <c:legendPos val="r"/>
      <c:layout>
        <c:manualLayout>
          <c:xMode val="edge"/>
          <c:yMode val="edge"/>
          <c:x val="0.37777896593751042"/>
          <c:y val="0.10810922673127445"/>
          <c:w val="0.49675609298837647"/>
          <c:h val="0.123838145231846"/>
        </c:manualLayout>
      </c:layout>
      <c:overlay val="0"/>
      <c:spPr>
        <a:solidFill>
          <a:sysClr val="window" lastClr="FFFFFF"/>
        </a:solidFill>
      </c:spPr>
      <c:txPr>
        <a:bodyPr/>
        <a:lstStyle/>
        <a:p>
          <a:pPr>
            <a:defRPr sz="18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2000"/>
      </a:pPr>
      <a:endParaRPr lang="en-US"/>
    </a:p>
  </c:txPr>
  <c:externalData r:id="rId2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34"/>
    </mc:Choice>
    <mc:Fallback>
      <c:style val="34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0146075989702565"/>
          <c:y val="2.8680811616871891E-2"/>
          <c:w val="0.87237419603699695"/>
          <c:h val="0.55325400556273752"/>
        </c:manualLayout>
      </c:layout>
      <c:barChart>
        <c:barDir val="col"/>
        <c:grouping val="percentStacked"/>
        <c:varyColors val="0"/>
        <c:ser>
          <c:idx val="0"/>
          <c:order val="0"/>
          <c:tx>
            <c:strRef>
              <c:f>Sheet6!$B$18</c:f>
              <c:strCache>
                <c:ptCount val="1"/>
                <c:pt idx="0">
                  <c:v>Proteobacteria</c:v>
                </c:pt>
              </c:strCache>
            </c:strRef>
          </c:tx>
          <c:invertIfNegative val="0"/>
          <c:cat>
            <c:strRef>
              <c:f>Sheet6!$A$19:$A$36</c:f>
              <c:strCache>
                <c:ptCount val="18"/>
                <c:pt idx="0">
                  <c:v>FW105</c:v>
                </c:pt>
                <c:pt idx="1">
                  <c:v>FW103</c:v>
                </c:pt>
                <c:pt idx="2">
                  <c:v>FW102-1</c:v>
                </c:pt>
                <c:pt idx="3">
                  <c:v>FW101-4</c:v>
                </c:pt>
                <c:pt idx="4">
                  <c:v>FW100-4</c:v>
                </c:pt>
                <c:pt idx="5">
                  <c:v>FW102-4</c:v>
                </c:pt>
                <c:pt idx="7">
                  <c:v>FW104</c:v>
                </c:pt>
                <c:pt idx="8">
                  <c:v>FW026</c:v>
                </c:pt>
                <c:pt idx="9">
                  <c:v>FW101-2</c:v>
                </c:pt>
                <c:pt idx="10">
                  <c:v>FW101-3</c:v>
                </c:pt>
                <c:pt idx="11">
                  <c:v>FW102-3</c:v>
                </c:pt>
                <c:pt idx="12">
                  <c:v>FW102-2</c:v>
                </c:pt>
                <c:pt idx="14">
                  <c:v>FW100-3</c:v>
                </c:pt>
                <c:pt idx="15">
                  <c:v>FW024</c:v>
                </c:pt>
                <c:pt idx="17">
                  <c:v>FW100-2</c:v>
                </c:pt>
              </c:strCache>
            </c:strRef>
          </c:cat>
          <c:val>
            <c:numRef>
              <c:f>Sheet6!$B$19:$B$36</c:f>
              <c:numCache>
                <c:formatCode>General</c:formatCode>
                <c:ptCount val="18"/>
                <c:pt idx="0">
                  <c:v>59.047342433923902</c:v>
                </c:pt>
                <c:pt idx="1">
                  <c:v>45.423590302370073</c:v>
                </c:pt>
                <c:pt idx="2">
                  <c:v>39.182242990654203</c:v>
                </c:pt>
                <c:pt idx="3">
                  <c:v>32.556004406904144</c:v>
                </c:pt>
                <c:pt idx="4">
                  <c:v>41.509087571139915</c:v>
                </c:pt>
                <c:pt idx="5">
                  <c:v>34.879145587408644</c:v>
                </c:pt>
                <c:pt idx="7">
                  <c:v>35.347024434117671</c:v>
                </c:pt>
                <c:pt idx="8">
                  <c:v>26.115061409179091</c:v>
                </c:pt>
                <c:pt idx="9">
                  <c:v>25.720195006647952</c:v>
                </c:pt>
                <c:pt idx="10">
                  <c:v>35.419894638983457</c:v>
                </c:pt>
                <c:pt idx="11">
                  <c:v>45.825634134050063</c:v>
                </c:pt>
                <c:pt idx="12">
                  <c:v>37.618296529968454</c:v>
                </c:pt>
                <c:pt idx="14">
                  <c:v>40.977713874910137</c:v>
                </c:pt>
                <c:pt idx="15">
                  <c:v>70.612144352752395</c:v>
                </c:pt>
                <c:pt idx="17">
                  <c:v>18.084066471163158</c:v>
                </c:pt>
              </c:numCache>
            </c:numRef>
          </c:val>
        </c:ser>
        <c:ser>
          <c:idx val="1"/>
          <c:order val="1"/>
          <c:tx>
            <c:strRef>
              <c:f>Sheet6!$C$18</c:f>
              <c:strCache>
                <c:ptCount val="1"/>
                <c:pt idx="0">
                  <c:v>Acidobacteria</c:v>
                </c:pt>
              </c:strCache>
            </c:strRef>
          </c:tx>
          <c:invertIfNegative val="0"/>
          <c:cat>
            <c:strRef>
              <c:f>Sheet6!$A$19:$A$36</c:f>
              <c:strCache>
                <c:ptCount val="18"/>
                <c:pt idx="0">
                  <c:v>FW105</c:v>
                </c:pt>
                <c:pt idx="1">
                  <c:v>FW103</c:v>
                </c:pt>
                <c:pt idx="2">
                  <c:v>FW102-1</c:v>
                </c:pt>
                <c:pt idx="3">
                  <c:v>FW101-4</c:v>
                </c:pt>
                <c:pt idx="4">
                  <c:v>FW100-4</c:v>
                </c:pt>
                <c:pt idx="5">
                  <c:v>FW102-4</c:v>
                </c:pt>
                <c:pt idx="7">
                  <c:v>FW104</c:v>
                </c:pt>
                <c:pt idx="8">
                  <c:v>FW026</c:v>
                </c:pt>
                <c:pt idx="9">
                  <c:v>FW101-2</c:v>
                </c:pt>
                <c:pt idx="10">
                  <c:v>FW101-3</c:v>
                </c:pt>
                <c:pt idx="11">
                  <c:v>FW102-3</c:v>
                </c:pt>
                <c:pt idx="12">
                  <c:v>FW102-2</c:v>
                </c:pt>
                <c:pt idx="14">
                  <c:v>FW100-3</c:v>
                </c:pt>
                <c:pt idx="15">
                  <c:v>FW024</c:v>
                </c:pt>
                <c:pt idx="17">
                  <c:v>FW100-2</c:v>
                </c:pt>
              </c:strCache>
            </c:strRef>
          </c:cat>
          <c:val>
            <c:numRef>
              <c:f>Sheet6!$C$19:$C$36</c:f>
              <c:numCache>
                <c:formatCode>General</c:formatCode>
                <c:ptCount val="18"/>
                <c:pt idx="0">
                  <c:v>8.7423758350275929</c:v>
                </c:pt>
                <c:pt idx="1">
                  <c:v>13.252519749387123</c:v>
                </c:pt>
                <c:pt idx="2">
                  <c:v>12.021028037383168</c:v>
                </c:pt>
                <c:pt idx="3">
                  <c:v>11.733382298935</c:v>
                </c:pt>
                <c:pt idx="4">
                  <c:v>12.649164677804302</c:v>
                </c:pt>
                <c:pt idx="5">
                  <c:v>15.303541315345745</c:v>
                </c:pt>
                <c:pt idx="7">
                  <c:v>20.026982461400095</c:v>
                </c:pt>
                <c:pt idx="8">
                  <c:v>33.322559793148031</c:v>
                </c:pt>
                <c:pt idx="9">
                  <c:v>14.477766287487107</c:v>
                </c:pt>
                <c:pt idx="10">
                  <c:v>15.292841648590018</c:v>
                </c:pt>
                <c:pt idx="11">
                  <c:v>10.63329413740972</c:v>
                </c:pt>
                <c:pt idx="12">
                  <c:v>11.1198738170347</c:v>
                </c:pt>
                <c:pt idx="14">
                  <c:v>6.5600287562904365</c:v>
                </c:pt>
                <c:pt idx="15">
                  <c:v>3.4856509422342628</c:v>
                </c:pt>
                <c:pt idx="17">
                  <c:v>6.0117302052785915</c:v>
                </c:pt>
              </c:numCache>
            </c:numRef>
          </c:val>
        </c:ser>
        <c:ser>
          <c:idx val="2"/>
          <c:order val="2"/>
          <c:tx>
            <c:strRef>
              <c:f>Sheet6!$D$18</c:f>
              <c:strCache>
                <c:ptCount val="1"/>
                <c:pt idx="0">
                  <c:v>Actinobacteria</c:v>
                </c:pt>
              </c:strCache>
            </c:strRef>
          </c:tx>
          <c:invertIfNegative val="0"/>
          <c:cat>
            <c:strRef>
              <c:f>Sheet6!$A$19:$A$36</c:f>
              <c:strCache>
                <c:ptCount val="18"/>
                <c:pt idx="0">
                  <c:v>FW105</c:v>
                </c:pt>
                <c:pt idx="1">
                  <c:v>FW103</c:v>
                </c:pt>
                <c:pt idx="2">
                  <c:v>FW102-1</c:v>
                </c:pt>
                <c:pt idx="3">
                  <c:v>FW101-4</c:v>
                </c:pt>
                <c:pt idx="4">
                  <c:v>FW100-4</c:v>
                </c:pt>
                <c:pt idx="5">
                  <c:v>FW102-4</c:v>
                </c:pt>
                <c:pt idx="7">
                  <c:v>FW104</c:v>
                </c:pt>
                <c:pt idx="8">
                  <c:v>FW026</c:v>
                </c:pt>
                <c:pt idx="9">
                  <c:v>FW101-2</c:v>
                </c:pt>
                <c:pt idx="10">
                  <c:v>FW101-3</c:v>
                </c:pt>
                <c:pt idx="11">
                  <c:v>FW102-3</c:v>
                </c:pt>
                <c:pt idx="12">
                  <c:v>FW102-2</c:v>
                </c:pt>
                <c:pt idx="14">
                  <c:v>FW100-3</c:v>
                </c:pt>
                <c:pt idx="15">
                  <c:v>FW024</c:v>
                </c:pt>
                <c:pt idx="17">
                  <c:v>FW100-2</c:v>
                </c:pt>
              </c:strCache>
            </c:strRef>
          </c:cat>
          <c:val>
            <c:numRef>
              <c:f>Sheet6!$D$19:$D$36</c:f>
              <c:numCache>
                <c:formatCode>General</c:formatCode>
                <c:ptCount val="18"/>
                <c:pt idx="0">
                  <c:v>6.6511762997385855</c:v>
                </c:pt>
                <c:pt idx="1">
                  <c:v>5.3119041133206224</c:v>
                </c:pt>
                <c:pt idx="2">
                  <c:v>6.4953271028037571</c:v>
                </c:pt>
                <c:pt idx="3">
                  <c:v>6.940874035989717</c:v>
                </c:pt>
                <c:pt idx="4">
                  <c:v>6.7560124839361313</c:v>
                </c:pt>
                <c:pt idx="5">
                  <c:v>12.900505902192252</c:v>
                </c:pt>
                <c:pt idx="7">
                  <c:v>8.2746214960275619</c:v>
                </c:pt>
                <c:pt idx="8">
                  <c:v>4.3632837750484805</c:v>
                </c:pt>
                <c:pt idx="9">
                  <c:v>2.3637169448958488</c:v>
                </c:pt>
                <c:pt idx="10">
                  <c:v>3.7651069104431358</c:v>
                </c:pt>
                <c:pt idx="11">
                  <c:v>5.3082479422140114</c:v>
                </c:pt>
                <c:pt idx="12">
                  <c:v>5.8810274898602994</c:v>
                </c:pt>
                <c:pt idx="14">
                  <c:v>4.2595255212077641</c:v>
                </c:pt>
                <c:pt idx="15">
                  <c:v>0.82522478137701649</c:v>
                </c:pt>
                <c:pt idx="17">
                  <c:v>36.265884652981427</c:v>
                </c:pt>
              </c:numCache>
            </c:numRef>
          </c:val>
        </c:ser>
        <c:ser>
          <c:idx val="3"/>
          <c:order val="3"/>
          <c:tx>
            <c:strRef>
              <c:f>Sheet6!$E$18</c:f>
              <c:strCache>
                <c:ptCount val="1"/>
                <c:pt idx="0">
                  <c:v>Firmicutes</c:v>
                </c:pt>
              </c:strCache>
            </c:strRef>
          </c:tx>
          <c:invertIfNegative val="0"/>
          <c:cat>
            <c:strRef>
              <c:f>Sheet6!$A$19:$A$36</c:f>
              <c:strCache>
                <c:ptCount val="18"/>
                <c:pt idx="0">
                  <c:v>FW105</c:v>
                </c:pt>
                <c:pt idx="1">
                  <c:v>FW103</c:v>
                </c:pt>
                <c:pt idx="2">
                  <c:v>FW102-1</c:v>
                </c:pt>
                <c:pt idx="3">
                  <c:v>FW101-4</c:v>
                </c:pt>
                <c:pt idx="4">
                  <c:v>FW100-4</c:v>
                </c:pt>
                <c:pt idx="5">
                  <c:v>FW102-4</c:v>
                </c:pt>
                <c:pt idx="7">
                  <c:v>FW104</c:v>
                </c:pt>
                <c:pt idx="8">
                  <c:v>FW026</c:v>
                </c:pt>
                <c:pt idx="9">
                  <c:v>FW101-2</c:v>
                </c:pt>
                <c:pt idx="10">
                  <c:v>FW101-3</c:v>
                </c:pt>
                <c:pt idx="11">
                  <c:v>FW102-3</c:v>
                </c:pt>
                <c:pt idx="12">
                  <c:v>FW102-2</c:v>
                </c:pt>
                <c:pt idx="14">
                  <c:v>FW100-3</c:v>
                </c:pt>
                <c:pt idx="15">
                  <c:v>FW024</c:v>
                </c:pt>
                <c:pt idx="17">
                  <c:v>FW100-2</c:v>
                </c:pt>
              </c:strCache>
            </c:strRef>
          </c:cat>
          <c:val>
            <c:numRef>
              <c:f>Sheet6!$E$19:$E$36</c:f>
              <c:numCache>
                <c:formatCode>General</c:formatCode>
                <c:ptCount val="18"/>
                <c:pt idx="0">
                  <c:v>1.2779552715654952</c:v>
                </c:pt>
                <c:pt idx="1">
                  <c:v>0.57205121220376265</c:v>
                </c:pt>
                <c:pt idx="2">
                  <c:v>0.78271028037383172</c:v>
                </c:pt>
                <c:pt idx="3">
                  <c:v>2.350348879911853</c:v>
                </c:pt>
                <c:pt idx="4">
                  <c:v>1.6706443914081146</c:v>
                </c:pt>
                <c:pt idx="5">
                  <c:v>17.158516020236092</c:v>
                </c:pt>
                <c:pt idx="7">
                  <c:v>3.8524958776795009</c:v>
                </c:pt>
                <c:pt idx="8">
                  <c:v>5.1389786683904255</c:v>
                </c:pt>
                <c:pt idx="9">
                  <c:v>15.718717683557358</c:v>
                </c:pt>
                <c:pt idx="10">
                  <c:v>11.91509141617602</c:v>
                </c:pt>
                <c:pt idx="11">
                  <c:v>7.6768016126322864</c:v>
                </c:pt>
                <c:pt idx="12">
                  <c:v>8.1680937359170684</c:v>
                </c:pt>
                <c:pt idx="14">
                  <c:v>1.437814521926672</c:v>
                </c:pt>
                <c:pt idx="15">
                  <c:v>1.2563123537381451</c:v>
                </c:pt>
                <c:pt idx="17">
                  <c:v>10.019550342130987</c:v>
                </c:pt>
              </c:numCache>
            </c:numRef>
          </c:val>
        </c:ser>
        <c:ser>
          <c:idx val="4"/>
          <c:order val="4"/>
          <c:tx>
            <c:strRef>
              <c:f>Sheet6!$F$18</c:f>
              <c:strCache>
                <c:ptCount val="1"/>
                <c:pt idx="0">
                  <c:v>Verrucomicrobia</c:v>
                </c:pt>
              </c:strCache>
            </c:strRef>
          </c:tx>
          <c:invertIfNegative val="0"/>
          <c:cat>
            <c:strRef>
              <c:f>Sheet6!$A$19:$A$36</c:f>
              <c:strCache>
                <c:ptCount val="18"/>
                <c:pt idx="0">
                  <c:v>FW105</c:v>
                </c:pt>
                <c:pt idx="1">
                  <c:v>FW103</c:v>
                </c:pt>
                <c:pt idx="2">
                  <c:v>FW102-1</c:v>
                </c:pt>
                <c:pt idx="3">
                  <c:v>FW101-4</c:v>
                </c:pt>
                <c:pt idx="4">
                  <c:v>FW100-4</c:v>
                </c:pt>
                <c:pt idx="5">
                  <c:v>FW102-4</c:v>
                </c:pt>
                <c:pt idx="7">
                  <c:v>FW104</c:v>
                </c:pt>
                <c:pt idx="8">
                  <c:v>FW026</c:v>
                </c:pt>
                <c:pt idx="9">
                  <c:v>FW101-2</c:v>
                </c:pt>
                <c:pt idx="10">
                  <c:v>FW101-3</c:v>
                </c:pt>
                <c:pt idx="11">
                  <c:v>FW102-3</c:v>
                </c:pt>
                <c:pt idx="12">
                  <c:v>FW102-2</c:v>
                </c:pt>
                <c:pt idx="14">
                  <c:v>FW100-3</c:v>
                </c:pt>
                <c:pt idx="15">
                  <c:v>FW024</c:v>
                </c:pt>
                <c:pt idx="17">
                  <c:v>FW100-2</c:v>
                </c:pt>
              </c:strCache>
            </c:strRef>
          </c:cat>
          <c:val>
            <c:numRef>
              <c:f>Sheet6!$F$19:$F$36</c:f>
              <c:numCache>
                <c:formatCode>General</c:formatCode>
                <c:ptCount val="18"/>
                <c:pt idx="0">
                  <c:v>1.466744118501307</c:v>
                </c:pt>
                <c:pt idx="1">
                  <c:v>6.3334241351130514</c:v>
                </c:pt>
                <c:pt idx="2">
                  <c:v>6.8925233644859745</c:v>
                </c:pt>
                <c:pt idx="3">
                  <c:v>10.852001468968076</c:v>
                </c:pt>
                <c:pt idx="4">
                  <c:v>12.667523407380209</c:v>
                </c:pt>
                <c:pt idx="5">
                  <c:v>1.7144463181562675</c:v>
                </c:pt>
                <c:pt idx="7">
                  <c:v>2.7282266526757684</c:v>
                </c:pt>
                <c:pt idx="8">
                  <c:v>1.098901098901099</c:v>
                </c:pt>
                <c:pt idx="9">
                  <c:v>2.2307578667454653</c:v>
                </c:pt>
                <c:pt idx="10">
                  <c:v>2.1691973969631242</c:v>
                </c:pt>
                <c:pt idx="11">
                  <c:v>3.2084663195027718</c:v>
                </c:pt>
                <c:pt idx="12">
                  <c:v>3.5601622352410995</c:v>
                </c:pt>
                <c:pt idx="14">
                  <c:v>3.253055355859094</c:v>
                </c:pt>
                <c:pt idx="15">
                  <c:v>1.6504495627540341</c:v>
                </c:pt>
                <c:pt idx="17">
                  <c:v>1.5640273704789833</c:v>
                </c:pt>
              </c:numCache>
            </c:numRef>
          </c:val>
        </c:ser>
        <c:ser>
          <c:idx val="5"/>
          <c:order val="5"/>
          <c:tx>
            <c:strRef>
              <c:f>Sheet6!$G$18</c:f>
              <c:strCache>
                <c:ptCount val="1"/>
                <c:pt idx="0">
                  <c:v>Other Bacteria</c:v>
                </c:pt>
              </c:strCache>
            </c:strRef>
          </c:tx>
          <c:spPr>
            <a:solidFill>
              <a:schemeClr val="accent6">
                <a:lumMod val="75000"/>
              </a:schemeClr>
            </a:solidFill>
          </c:spPr>
          <c:invertIfNegative val="0"/>
          <c:cat>
            <c:strRef>
              <c:f>Sheet6!$A$19:$A$36</c:f>
              <c:strCache>
                <c:ptCount val="18"/>
                <c:pt idx="0">
                  <c:v>FW105</c:v>
                </c:pt>
                <c:pt idx="1">
                  <c:v>FW103</c:v>
                </c:pt>
                <c:pt idx="2">
                  <c:v>FW102-1</c:v>
                </c:pt>
                <c:pt idx="3">
                  <c:v>FW101-4</c:v>
                </c:pt>
                <c:pt idx="4">
                  <c:v>FW100-4</c:v>
                </c:pt>
                <c:pt idx="5">
                  <c:v>FW102-4</c:v>
                </c:pt>
                <c:pt idx="7">
                  <c:v>FW104</c:v>
                </c:pt>
                <c:pt idx="8">
                  <c:v>FW026</c:v>
                </c:pt>
                <c:pt idx="9">
                  <c:v>FW101-2</c:v>
                </c:pt>
                <c:pt idx="10">
                  <c:v>FW101-3</c:v>
                </c:pt>
                <c:pt idx="11">
                  <c:v>FW102-3</c:v>
                </c:pt>
                <c:pt idx="12">
                  <c:v>FW102-2</c:v>
                </c:pt>
                <c:pt idx="14">
                  <c:v>FW100-3</c:v>
                </c:pt>
                <c:pt idx="15">
                  <c:v>FW024</c:v>
                </c:pt>
                <c:pt idx="17">
                  <c:v>FW100-2</c:v>
                </c:pt>
              </c:strCache>
            </c:strRef>
          </c:cat>
          <c:val>
            <c:numRef>
              <c:f>Sheet6!$G$19:$G$36</c:f>
              <c:numCache>
                <c:formatCode>General</c:formatCode>
                <c:ptCount val="18"/>
                <c:pt idx="0">
                  <c:v>22.814406041243117</c:v>
                </c:pt>
                <c:pt idx="1">
                  <c:v>29.106510487605561</c:v>
                </c:pt>
                <c:pt idx="2">
                  <c:v>34.626168224299185</c:v>
                </c:pt>
                <c:pt idx="3">
                  <c:v>35.567388909291225</c:v>
                </c:pt>
                <c:pt idx="4">
                  <c:v>24.747567468331187</c:v>
                </c:pt>
                <c:pt idx="5">
                  <c:v>18.043844856660989</c:v>
                </c:pt>
                <c:pt idx="7">
                  <c:v>29.770649078099151</c:v>
                </c:pt>
                <c:pt idx="8">
                  <c:v>29.961215255332839</c:v>
                </c:pt>
                <c:pt idx="9">
                  <c:v>39.48884621066609</c:v>
                </c:pt>
                <c:pt idx="10">
                  <c:v>31.437867988844197</c:v>
                </c:pt>
                <c:pt idx="11">
                  <c:v>27.347555854191157</c:v>
                </c:pt>
                <c:pt idx="12">
                  <c:v>33.652546191978381</c:v>
                </c:pt>
                <c:pt idx="14">
                  <c:v>43.511861969805778</c:v>
                </c:pt>
                <c:pt idx="15">
                  <c:v>22.170218007143742</c:v>
                </c:pt>
                <c:pt idx="17">
                  <c:v>28.054740957966729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5"/>
        <c:overlap val="100"/>
        <c:axId val="39377152"/>
        <c:axId val="39383040"/>
      </c:barChart>
      <c:catAx>
        <c:axId val="39377152"/>
        <c:scaling>
          <c:orientation val="minMax"/>
        </c:scaling>
        <c:delete val="0"/>
        <c:axPos val="b"/>
        <c:majorTickMark val="out"/>
        <c:minorTickMark val="none"/>
        <c:tickLblPos val="nextTo"/>
        <c:crossAx val="39383040"/>
        <c:crosses val="autoZero"/>
        <c:auto val="1"/>
        <c:lblAlgn val="ctr"/>
        <c:lblOffset val="100"/>
        <c:noMultiLvlLbl val="0"/>
      </c:catAx>
      <c:valAx>
        <c:axId val="39383040"/>
        <c:scaling>
          <c:orientation val="minMax"/>
        </c:scaling>
        <c:delete val="0"/>
        <c:axPos val="l"/>
        <c:majorGridlines/>
        <c:numFmt formatCode="0%" sourceLinked="1"/>
        <c:majorTickMark val="out"/>
        <c:minorTickMark val="none"/>
        <c:tickLblPos val="nextTo"/>
        <c:crossAx val="39377152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"/>
          <c:y val="0.79219924002037256"/>
          <c:w val="1"/>
          <c:h val="0.20618737023543698"/>
        </c:manualLayout>
      </c:layout>
      <c:overlay val="0"/>
      <c:txPr>
        <a:bodyPr/>
        <a:lstStyle/>
        <a:p>
          <a:pPr>
            <a:defRPr sz="2000" i="1"/>
          </a:pPr>
          <a:endParaRPr lang="en-US"/>
        </a:p>
      </c:txPr>
    </c:legend>
    <c:plotVisOnly val="1"/>
    <c:dispBlanksAs val="gap"/>
    <c:showDLblsOverMax val="0"/>
  </c:chart>
  <c:spPr>
    <a:ln>
      <a:solidFill>
        <a:schemeClr val="bg1"/>
      </a:solidFill>
    </a:ln>
  </c:spPr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34"/>
    </mc:Choice>
    <mc:Fallback>
      <c:style val="34"/>
    </mc:Fallback>
  </mc:AlternateContent>
  <c:chart>
    <c:autoTitleDeleted val="0"/>
    <c:plotArea>
      <c:layout>
        <c:manualLayout>
          <c:layoutTarget val="inner"/>
          <c:xMode val="edge"/>
          <c:yMode val="edge"/>
          <c:x val="6.5342263251576702E-2"/>
          <c:y val="4.8376992091674807E-2"/>
          <c:w val="0.92450526442815362"/>
          <c:h val="0.5746059188253646"/>
        </c:manualLayout>
      </c:layout>
      <c:barChart>
        <c:barDir val="col"/>
        <c:grouping val="percentStacked"/>
        <c:varyColors val="0"/>
        <c:ser>
          <c:idx val="0"/>
          <c:order val="0"/>
          <c:tx>
            <c:strRef>
              <c:f>proteo!$A$3</c:f>
              <c:strCache>
                <c:ptCount val="1"/>
                <c:pt idx="0">
                  <c:v>Beta</c:v>
                </c:pt>
              </c:strCache>
            </c:strRef>
          </c:tx>
          <c:invertIfNegative val="0"/>
          <c:cat>
            <c:strRef>
              <c:f>proteo!$B$1:$S$1</c:f>
              <c:strCache>
                <c:ptCount val="18"/>
                <c:pt idx="0">
                  <c:v>FW105</c:v>
                </c:pt>
                <c:pt idx="1">
                  <c:v>FW103</c:v>
                </c:pt>
                <c:pt idx="2">
                  <c:v>FW102-1</c:v>
                </c:pt>
                <c:pt idx="3">
                  <c:v>FW101-4</c:v>
                </c:pt>
                <c:pt idx="4">
                  <c:v>FW100-4</c:v>
                </c:pt>
                <c:pt idx="5">
                  <c:v>FW102-4</c:v>
                </c:pt>
                <c:pt idx="7">
                  <c:v>FW104</c:v>
                </c:pt>
                <c:pt idx="8">
                  <c:v>FW026</c:v>
                </c:pt>
                <c:pt idx="9">
                  <c:v>FW101-2</c:v>
                </c:pt>
                <c:pt idx="10">
                  <c:v>FW101-3</c:v>
                </c:pt>
                <c:pt idx="11">
                  <c:v>FW102-3</c:v>
                </c:pt>
                <c:pt idx="12">
                  <c:v>FW102-2</c:v>
                </c:pt>
                <c:pt idx="14">
                  <c:v>FW100-3</c:v>
                </c:pt>
                <c:pt idx="15">
                  <c:v>FW024</c:v>
                </c:pt>
                <c:pt idx="17">
                  <c:v>FW100-2</c:v>
                </c:pt>
              </c:strCache>
            </c:strRef>
          </c:cat>
          <c:val>
            <c:numRef>
              <c:f>proteo!$B$3:$S$3</c:f>
              <c:numCache>
                <c:formatCode>General</c:formatCode>
                <c:ptCount val="18"/>
                <c:pt idx="0">
                  <c:v>30.06875733691087</c:v>
                </c:pt>
                <c:pt idx="1">
                  <c:v>23.84464110127827</c:v>
                </c:pt>
                <c:pt idx="2">
                  <c:v>13.216538192011212</c:v>
                </c:pt>
                <c:pt idx="3">
                  <c:v>6.868131868131842</c:v>
                </c:pt>
                <c:pt idx="4">
                  <c:v>5.0142951396525177</c:v>
                </c:pt>
                <c:pt idx="5">
                  <c:v>2.7124490435873314</c:v>
                </c:pt>
                <c:pt idx="7">
                  <c:v>17.802342847714787</c:v>
                </c:pt>
                <c:pt idx="8">
                  <c:v>10.538733779001181</c:v>
                </c:pt>
                <c:pt idx="9">
                  <c:v>5.0263110143349694</c:v>
                </c:pt>
                <c:pt idx="10">
                  <c:v>15.833630846126431</c:v>
                </c:pt>
                <c:pt idx="11">
                  <c:v>12.967729162542071</c:v>
                </c:pt>
                <c:pt idx="12">
                  <c:v>15.161427961883088</c:v>
                </c:pt>
                <c:pt idx="14">
                  <c:v>3.4310221586847747</c:v>
                </c:pt>
                <c:pt idx="15">
                  <c:v>12.559842297944323</c:v>
                </c:pt>
                <c:pt idx="17">
                  <c:v>2.5157232704402515</c:v>
                </c:pt>
              </c:numCache>
            </c:numRef>
          </c:val>
        </c:ser>
        <c:ser>
          <c:idx val="1"/>
          <c:order val="1"/>
          <c:tx>
            <c:strRef>
              <c:f>proteo!$A$4</c:f>
              <c:strCache>
                <c:ptCount val="1"/>
                <c:pt idx="0">
                  <c:v>Gamma</c:v>
                </c:pt>
              </c:strCache>
            </c:strRef>
          </c:tx>
          <c:invertIfNegative val="0"/>
          <c:cat>
            <c:strRef>
              <c:f>proteo!$B$1:$S$1</c:f>
              <c:strCache>
                <c:ptCount val="18"/>
                <c:pt idx="0">
                  <c:v>FW105</c:v>
                </c:pt>
                <c:pt idx="1">
                  <c:v>FW103</c:v>
                </c:pt>
                <c:pt idx="2">
                  <c:v>FW102-1</c:v>
                </c:pt>
                <c:pt idx="3">
                  <c:v>FW101-4</c:v>
                </c:pt>
                <c:pt idx="4">
                  <c:v>FW100-4</c:v>
                </c:pt>
                <c:pt idx="5">
                  <c:v>FW102-4</c:v>
                </c:pt>
                <c:pt idx="7">
                  <c:v>FW104</c:v>
                </c:pt>
                <c:pt idx="8">
                  <c:v>FW026</c:v>
                </c:pt>
                <c:pt idx="9">
                  <c:v>FW101-2</c:v>
                </c:pt>
                <c:pt idx="10">
                  <c:v>FW101-3</c:v>
                </c:pt>
                <c:pt idx="11">
                  <c:v>FW102-3</c:v>
                </c:pt>
                <c:pt idx="12">
                  <c:v>FW102-2</c:v>
                </c:pt>
                <c:pt idx="14">
                  <c:v>FW100-3</c:v>
                </c:pt>
                <c:pt idx="15">
                  <c:v>FW024</c:v>
                </c:pt>
                <c:pt idx="17">
                  <c:v>FW100-2</c:v>
                </c:pt>
              </c:strCache>
            </c:strRef>
          </c:cat>
          <c:val>
            <c:numRef>
              <c:f>proteo!$B$4:$S$4</c:f>
              <c:numCache>
                <c:formatCode>General</c:formatCode>
                <c:ptCount val="18"/>
                <c:pt idx="0">
                  <c:v>28.458829448264289</c:v>
                </c:pt>
                <c:pt idx="1">
                  <c:v>8.3087512291052228</c:v>
                </c:pt>
                <c:pt idx="2">
                  <c:v>18.177995795375004</c:v>
                </c:pt>
                <c:pt idx="3">
                  <c:v>20.856227106227106</c:v>
                </c:pt>
                <c:pt idx="4">
                  <c:v>23.334066417418221</c:v>
                </c:pt>
                <c:pt idx="5">
                  <c:v>22.938225148949513</c:v>
                </c:pt>
                <c:pt idx="7">
                  <c:v>4.6361986470879355</c:v>
                </c:pt>
                <c:pt idx="8">
                  <c:v>3.4998033818324807</c:v>
                </c:pt>
                <c:pt idx="9">
                  <c:v>6.0061694792233888</c:v>
                </c:pt>
                <c:pt idx="10">
                  <c:v>6.0692609782220632</c:v>
                </c:pt>
                <c:pt idx="11">
                  <c:v>17.699465452385695</c:v>
                </c:pt>
                <c:pt idx="12">
                  <c:v>8.8323140378324556</c:v>
                </c:pt>
                <c:pt idx="14">
                  <c:v>12.675720752918751</c:v>
                </c:pt>
                <c:pt idx="15">
                  <c:v>2.0980005632216279</c:v>
                </c:pt>
                <c:pt idx="17">
                  <c:v>9.6054888507718701</c:v>
                </c:pt>
              </c:numCache>
            </c:numRef>
          </c:val>
        </c:ser>
        <c:ser>
          <c:idx val="2"/>
          <c:order val="2"/>
          <c:tx>
            <c:strRef>
              <c:f>proteo!$A$5</c:f>
              <c:strCache>
                <c:ptCount val="1"/>
                <c:pt idx="0">
                  <c:v>Alpha</c:v>
                </c:pt>
              </c:strCache>
            </c:strRef>
          </c:tx>
          <c:invertIfNegative val="0"/>
          <c:cat>
            <c:strRef>
              <c:f>proteo!$B$1:$S$1</c:f>
              <c:strCache>
                <c:ptCount val="18"/>
                <c:pt idx="0">
                  <c:v>FW105</c:v>
                </c:pt>
                <c:pt idx="1">
                  <c:v>FW103</c:v>
                </c:pt>
                <c:pt idx="2">
                  <c:v>FW102-1</c:v>
                </c:pt>
                <c:pt idx="3">
                  <c:v>FW101-4</c:v>
                </c:pt>
                <c:pt idx="4">
                  <c:v>FW100-4</c:v>
                </c:pt>
                <c:pt idx="5">
                  <c:v>FW102-4</c:v>
                </c:pt>
                <c:pt idx="7">
                  <c:v>FW104</c:v>
                </c:pt>
                <c:pt idx="8">
                  <c:v>FW026</c:v>
                </c:pt>
                <c:pt idx="9">
                  <c:v>FW101-2</c:v>
                </c:pt>
                <c:pt idx="10">
                  <c:v>FW101-3</c:v>
                </c:pt>
                <c:pt idx="11">
                  <c:v>FW102-3</c:v>
                </c:pt>
                <c:pt idx="12">
                  <c:v>FW102-2</c:v>
                </c:pt>
                <c:pt idx="14">
                  <c:v>FW100-3</c:v>
                </c:pt>
                <c:pt idx="15">
                  <c:v>FW024</c:v>
                </c:pt>
                <c:pt idx="17">
                  <c:v>FW100-2</c:v>
                </c:pt>
              </c:strCache>
            </c:strRef>
          </c:cat>
          <c:val>
            <c:numRef>
              <c:f>proteo!$B$5:$S$5</c:f>
              <c:numCache>
                <c:formatCode>General</c:formatCode>
                <c:ptCount val="18"/>
                <c:pt idx="0">
                  <c:v>6.0707697467717594</c:v>
                </c:pt>
                <c:pt idx="1">
                  <c:v>9.3084234677154889</c:v>
                </c:pt>
                <c:pt idx="2">
                  <c:v>13.286615276804486</c:v>
                </c:pt>
                <c:pt idx="3">
                  <c:v>11.263736263736311</c:v>
                </c:pt>
                <c:pt idx="4">
                  <c:v>19.52936001759403</c:v>
                </c:pt>
                <c:pt idx="5">
                  <c:v>10.943869551583569</c:v>
                </c:pt>
                <c:pt idx="7">
                  <c:v>7.7709948853324535</c:v>
                </c:pt>
                <c:pt idx="8">
                  <c:v>3.7160833661030277</c:v>
                </c:pt>
                <c:pt idx="9">
                  <c:v>4.1371801850843823</c:v>
                </c:pt>
                <c:pt idx="10">
                  <c:v>7.3366654766154946</c:v>
                </c:pt>
                <c:pt idx="11">
                  <c:v>6.4541674915858334</c:v>
                </c:pt>
                <c:pt idx="12">
                  <c:v>10.923055041957047</c:v>
                </c:pt>
                <c:pt idx="14">
                  <c:v>19.204193471527184</c:v>
                </c:pt>
                <c:pt idx="15">
                  <c:v>11.208110391439018</c:v>
                </c:pt>
                <c:pt idx="17">
                  <c:v>6.9754145225843338</c:v>
                </c:pt>
              </c:numCache>
            </c:numRef>
          </c:val>
        </c:ser>
        <c:ser>
          <c:idx val="3"/>
          <c:order val="3"/>
          <c:tx>
            <c:strRef>
              <c:f>proteo!$A$6</c:f>
              <c:strCache>
                <c:ptCount val="1"/>
                <c:pt idx="0">
                  <c:v>Delta</c:v>
                </c:pt>
              </c:strCache>
            </c:strRef>
          </c:tx>
          <c:invertIfNegative val="0"/>
          <c:cat>
            <c:strRef>
              <c:f>proteo!$B$1:$S$1</c:f>
              <c:strCache>
                <c:ptCount val="18"/>
                <c:pt idx="0">
                  <c:v>FW105</c:v>
                </c:pt>
                <c:pt idx="1">
                  <c:v>FW103</c:v>
                </c:pt>
                <c:pt idx="2">
                  <c:v>FW102-1</c:v>
                </c:pt>
                <c:pt idx="3">
                  <c:v>FW101-4</c:v>
                </c:pt>
                <c:pt idx="4">
                  <c:v>FW100-4</c:v>
                </c:pt>
                <c:pt idx="5">
                  <c:v>FW102-4</c:v>
                </c:pt>
                <c:pt idx="7">
                  <c:v>FW104</c:v>
                </c:pt>
                <c:pt idx="8">
                  <c:v>FW026</c:v>
                </c:pt>
                <c:pt idx="9">
                  <c:v>FW101-2</c:v>
                </c:pt>
                <c:pt idx="10">
                  <c:v>FW101-3</c:v>
                </c:pt>
                <c:pt idx="11">
                  <c:v>FW102-3</c:v>
                </c:pt>
                <c:pt idx="12">
                  <c:v>FW102-2</c:v>
                </c:pt>
                <c:pt idx="14">
                  <c:v>FW100-3</c:v>
                </c:pt>
                <c:pt idx="15">
                  <c:v>FW024</c:v>
                </c:pt>
                <c:pt idx="17">
                  <c:v>FW100-2</c:v>
                </c:pt>
              </c:strCache>
            </c:strRef>
          </c:cat>
          <c:val>
            <c:numRef>
              <c:f>proteo!$B$6:$S$6</c:f>
              <c:numCache>
                <c:formatCode>General</c:formatCode>
                <c:ptCount val="18"/>
                <c:pt idx="0">
                  <c:v>0.95589468388395105</c:v>
                </c:pt>
                <c:pt idx="1">
                  <c:v>2.8843002294329811</c:v>
                </c:pt>
                <c:pt idx="2">
                  <c:v>0.50455501051156271</c:v>
                </c:pt>
                <c:pt idx="3">
                  <c:v>0.50366300366300365</c:v>
                </c:pt>
                <c:pt idx="4">
                  <c:v>0.65977567627007472</c:v>
                </c:pt>
                <c:pt idx="5">
                  <c:v>0.78394481028535823</c:v>
                </c:pt>
                <c:pt idx="7">
                  <c:v>6.0881042732222355</c:v>
                </c:pt>
                <c:pt idx="8">
                  <c:v>4.3845851356665255</c:v>
                </c:pt>
                <c:pt idx="9">
                  <c:v>15.205951732897841</c:v>
                </c:pt>
                <c:pt idx="10">
                  <c:v>8.8896822563370907</c:v>
                </c:pt>
                <c:pt idx="11">
                  <c:v>15.462284696099831</c:v>
                </c:pt>
                <c:pt idx="12">
                  <c:v>10.65282321149197</c:v>
                </c:pt>
                <c:pt idx="14">
                  <c:v>0.35739814152966592</c:v>
                </c:pt>
                <c:pt idx="15">
                  <c:v>1.4925373134328359</c:v>
                </c:pt>
                <c:pt idx="17">
                  <c:v>0.62893081761006675</c:v>
                </c:pt>
              </c:numCache>
            </c:numRef>
          </c:val>
        </c:ser>
        <c:ser>
          <c:idx val="4"/>
          <c:order val="4"/>
          <c:tx>
            <c:strRef>
              <c:f>proteo!$A$7</c:f>
              <c:strCache>
                <c:ptCount val="1"/>
                <c:pt idx="0">
                  <c:v>Epsilon</c:v>
                </c:pt>
              </c:strCache>
            </c:strRef>
          </c:tx>
          <c:invertIfNegative val="0"/>
          <c:cat>
            <c:strRef>
              <c:f>proteo!$B$1:$S$1</c:f>
              <c:strCache>
                <c:ptCount val="18"/>
                <c:pt idx="0">
                  <c:v>FW105</c:v>
                </c:pt>
                <c:pt idx="1">
                  <c:v>FW103</c:v>
                </c:pt>
                <c:pt idx="2">
                  <c:v>FW102-1</c:v>
                </c:pt>
                <c:pt idx="3">
                  <c:v>FW101-4</c:v>
                </c:pt>
                <c:pt idx="4">
                  <c:v>FW100-4</c:v>
                </c:pt>
                <c:pt idx="5">
                  <c:v>FW102-4</c:v>
                </c:pt>
                <c:pt idx="7">
                  <c:v>FW104</c:v>
                </c:pt>
                <c:pt idx="8">
                  <c:v>FW026</c:v>
                </c:pt>
                <c:pt idx="9">
                  <c:v>FW101-2</c:v>
                </c:pt>
                <c:pt idx="10">
                  <c:v>FW101-3</c:v>
                </c:pt>
                <c:pt idx="11">
                  <c:v>FW102-3</c:v>
                </c:pt>
                <c:pt idx="12">
                  <c:v>FW102-2</c:v>
                </c:pt>
                <c:pt idx="14">
                  <c:v>FW100-3</c:v>
                </c:pt>
                <c:pt idx="15">
                  <c:v>FW024</c:v>
                </c:pt>
                <c:pt idx="17">
                  <c:v>FW100-2</c:v>
                </c:pt>
              </c:strCache>
            </c:strRef>
          </c:cat>
          <c:val>
            <c:numRef>
              <c:f>proteo!$B$7:$S$7</c:f>
              <c:numCache>
                <c:formatCode>General</c:formatCode>
                <c:ptCount val="18"/>
                <c:pt idx="0">
                  <c:v>1.677008217340265</c:v>
                </c:pt>
                <c:pt idx="1">
                  <c:v>9.0626024254343047</c:v>
                </c:pt>
                <c:pt idx="2">
                  <c:v>4.2046250875963573E-2</c:v>
                </c:pt>
                <c:pt idx="3">
                  <c:v>0.1373626373626374</c:v>
                </c:pt>
                <c:pt idx="4">
                  <c:v>0.35188036067737177</c:v>
                </c:pt>
                <c:pt idx="5">
                  <c:v>9.4073377234242708E-2</c:v>
                </c:pt>
                <c:pt idx="7">
                  <c:v>1.8808777429467145</c:v>
                </c:pt>
                <c:pt idx="8">
                  <c:v>8.7495084545812034</c:v>
                </c:pt>
                <c:pt idx="9">
                  <c:v>0.79840319361277445</c:v>
                </c:pt>
                <c:pt idx="10">
                  <c:v>2.0528382720456979</c:v>
                </c:pt>
                <c:pt idx="11">
                  <c:v>0.21777865769154622</c:v>
                </c:pt>
                <c:pt idx="12">
                  <c:v>0.35556819798037426</c:v>
                </c:pt>
                <c:pt idx="14">
                  <c:v>15.725518227305226</c:v>
                </c:pt>
                <c:pt idx="15">
                  <c:v>52.337369754998427</c:v>
                </c:pt>
                <c:pt idx="17">
                  <c:v>0.62893081761006675</c:v>
                </c:pt>
              </c:numCache>
            </c:numRef>
          </c:val>
        </c:ser>
        <c:ser>
          <c:idx val="5"/>
          <c:order val="5"/>
          <c:tx>
            <c:strRef>
              <c:f>proteo!$A$8</c:f>
              <c:strCache>
                <c:ptCount val="1"/>
                <c:pt idx="0">
                  <c:v>U. Proteobacteria</c:v>
                </c:pt>
              </c:strCache>
            </c:strRef>
          </c:tx>
          <c:invertIfNegative val="0"/>
          <c:cat>
            <c:strRef>
              <c:f>proteo!$B$1:$S$1</c:f>
              <c:strCache>
                <c:ptCount val="18"/>
                <c:pt idx="0">
                  <c:v>FW105</c:v>
                </c:pt>
                <c:pt idx="1">
                  <c:v>FW103</c:v>
                </c:pt>
                <c:pt idx="2">
                  <c:v>FW102-1</c:v>
                </c:pt>
                <c:pt idx="3">
                  <c:v>FW101-4</c:v>
                </c:pt>
                <c:pt idx="4">
                  <c:v>FW100-4</c:v>
                </c:pt>
                <c:pt idx="5">
                  <c:v>FW102-4</c:v>
                </c:pt>
                <c:pt idx="7">
                  <c:v>FW104</c:v>
                </c:pt>
                <c:pt idx="8">
                  <c:v>FW026</c:v>
                </c:pt>
                <c:pt idx="9">
                  <c:v>FW101-2</c:v>
                </c:pt>
                <c:pt idx="10">
                  <c:v>FW101-3</c:v>
                </c:pt>
                <c:pt idx="11">
                  <c:v>FW102-3</c:v>
                </c:pt>
                <c:pt idx="12">
                  <c:v>FW102-2</c:v>
                </c:pt>
                <c:pt idx="14">
                  <c:v>FW100-3</c:v>
                </c:pt>
                <c:pt idx="15">
                  <c:v>FW024</c:v>
                </c:pt>
                <c:pt idx="17">
                  <c:v>FW100-2</c:v>
                </c:pt>
              </c:strCache>
            </c:strRef>
          </c:cat>
          <c:val>
            <c:numRef>
              <c:f>proteo!$B$8:$S$8</c:f>
              <c:numCache>
                <c:formatCode>General</c:formatCode>
                <c:ptCount val="18"/>
                <c:pt idx="0">
                  <c:v>0.95589468388395105</c:v>
                </c:pt>
                <c:pt idx="1">
                  <c:v>1.2454932808915098</c:v>
                </c:pt>
                <c:pt idx="2">
                  <c:v>1.7799579537491239</c:v>
                </c:pt>
                <c:pt idx="3">
                  <c:v>0.96153846153846168</c:v>
                </c:pt>
                <c:pt idx="4">
                  <c:v>0.8357158566087578</c:v>
                </c:pt>
                <c:pt idx="5">
                  <c:v>1.4424584509250549</c:v>
                </c:pt>
                <c:pt idx="7">
                  <c:v>0.72595281306715065</c:v>
                </c:pt>
                <c:pt idx="8">
                  <c:v>0.88478175383405422</c:v>
                </c:pt>
                <c:pt idx="9">
                  <c:v>0.41734712393395162</c:v>
                </c:pt>
                <c:pt idx="10">
                  <c:v>0.6247768654052126</c:v>
                </c:pt>
                <c:pt idx="11">
                  <c:v>1.207681647198569</c:v>
                </c:pt>
                <c:pt idx="12">
                  <c:v>1.5645000711136401</c:v>
                </c:pt>
                <c:pt idx="14">
                  <c:v>2.9306647605432437</c:v>
                </c:pt>
                <c:pt idx="15">
                  <c:v>1.0278794705716698</c:v>
                </c:pt>
                <c:pt idx="17">
                  <c:v>0.8004574042309891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100"/>
        <c:axId val="39552896"/>
        <c:axId val="39554432"/>
      </c:barChart>
      <c:catAx>
        <c:axId val="39552896"/>
        <c:scaling>
          <c:orientation val="minMax"/>
        </c:scaling>
        <c:delete val="0"/>
        <c:axPos val="b"/>
        <c:majorTickMark val="out"/>
        <c:minorTickMark val="none"/>
        <c:tickLblPos val="nextTo"/>
        <c:crossAx val="39554432"/>
        <c:crosses val="autoZero"/>
        <c:auto val="1"/>
        <c:lblAlgn val="ctr"/>
        <c:lblOffset val="100"/>
        <c:noMultiLvlLbl val="0"/>
      </c:catAx>
      <c:valAx>
        <c:axId val="39554432"/>
        <c:scaling>
          <c:orientation val="minMax"/>
        </c:scaling>
        <c:delete val="0"/>
        <c:axPos val="l"/>
        <c:majorGridlines/>
        <c:numFmt formatCode="0%" sourceLinked="1"/>
        <c:majorTickMark val="out"/>
        <c:minorTickMark val="none"/>
        <c:tickLblPos val="nextTo"/>
        <c:crossAx val="39552896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"/>
          <c:y val="0.82663300239644144"/>
          <c:w val="1"/>
          <c:h val="0.17248126592871538"/>
        </c:manualLayout>
      </c:layout>
      <c:overlay val="0"/>
      <c:txPr>
        <a:bodyPr/>
        <a:lstStyle/>
        <a:p>
          <a:pPr>
            <a:defRPr sz="2000" i="1"/>
          </a:pPr>
          <a:endParaRPr lang="en-US"/>
        </a:p>
      </c:txPr>
    </c:legend>
    <c:plotVisOnly val="1"/>
    <c:dispBlanksAs val="gap"/>
    <c:showDLblsOverMax val="0"/>
  </c:chart>
  <c:spPr>
    <a:ln>
      <a:solidFill>
        <a:schemeClr val="bg1"/>
      </a:solidFill>
    </a:ln>
  </c:spPr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EA6AB36-CE14-46FD-99A4-A453504D8C38}" type="doc">
      <dgm:prSet loTypeId="urn:microsoft.com/office/officeart/2005/8/layout/venn1" loCatId="relationship" qsTypeId="urn:microsoft.com/office/officeart/2005/8/quickstyle/simple1" qsCatId="simple" csTypeId="urn:microsoft.com/office/officeart/2005/8/colors/colorful2" csCatId="colorful" phldr="1"/>
      <dgm:spPr/>
    </dgm:pt>
    <dgm:pt modelId="{582006F9-D278-49C7-8C2A-30ACCC8938D1}">
      <dgm:prSet phldrT="[Text]"/>
      <dgm:spPr/>
      <dgm:t>
        <a:bodyPr/>
        <a:lstStyle/>
        <a:p>
          <a:endParaRPr lang="en-US" dirty="0"/>
        </a:p>
      </dgm:t>
    </dgm:pt>
    <dgm:pt modelId="{3E322E7E-369D-439A-8FC8-B799BDA85632}" type="parTrans" cxnId="{69CC3017-9AF7-4CCF-A5C0-05055AC369DB}">
      <dgm:prSet/>
      <dgm:spPr/>
      <dgm:t>
        <a:bodyPr/>
        <a:lstStyle/>
        <a:p>
          <a:endParaRPr lang="en-US"/>
        </a:p>
      </dgm:t>
    </dgm:pt>
    <dgm:pt modelId="{F24D3651-0144-40AF-899E-B9757FC5654F}" type="sibTrans" cxnId="{69CC3017-9AF7-4CCF-A5C0-05055AC369DB}">
      <dgm:prSet/>
      <dgm:spPr/>
      <dgm:t>
        <a:bodyPr/>
        <a:lstStyle/>
        <a:p>
          <a:endParaRPr lang="en-US"/>
        </a:p>
      </dgm:t>
    </dgm:pt>
    <dgm:pt modelId="{06A4CF42-E218-404E-AB9A-CCE2645299A2}">
      <dgm:prSet phldrT="[Text]"/>
      <dgm:spPr/>
      <dgm:t>
        <a:bodyPr/>
        <a:lstStyle/>
        <a:p>
          <a:endParaRPr lang="en-US" dirty="0"/>
        </a:p>
      </dgm:t>
    </dgm:pt>
    <dgm:pt modelId="{37663211-C668-4A2E-A4C6-38E8C380AB2D}" type="parTrans" cxnId="{019641D8-E386-41D5-8688-E2CE999D4D27}">
      <dgm:prSet/>
      <dgm:spPr/>
      <dgm:t>
        <a:bodyPr/>
        <a:lstStyle/>
        <a:p>
          <a:endParaRPr lang="en-US"/>
        </a:p>
      </dgm:t>
    </dgm:pt>
    <dgm:pt modelId="{F6AB3585-D53B-40AD-B86F-178634883805}" type="sibTrans" cxnId="{019641D8-E386-41D5-8688-E2CE999D4D27}">
      <dgm:prSet/>
      <dgm:spPr/>
      <dgm:t>
        <a:bodyPr/>
        <a:lstStyle/>
        <a:p>
          <a:endParaRPr lang="en-US"/>
        </a:p>
      </dgm:t>
    </dgm:pt>
    <dgm:pt modelId="{BE4E4EFD-E52D-4E97-B16D-B885410D5552}" type="pres">
      <dgm:prSet presAssocID="{6EA6AB36-CE14-46FD-99A4-A453504D8C38}" presName="compositeShape" presStyleCnt="0">
        <dgm:presLayoutVars>
          <dgm:chMax val="7"/>
          <dgm:dir/>
          <dgm:resizeHandles val="exact"/>
        </dgm:presLayoutVars>
      </dgm:prSet>
      <dgm:spPr/>
    </dgm:pt>
    <dgm:pt modelId="{ED1A0317-0530-4820-B150-529A53952657}" type="pres">
      <dgm:prSet presAssocID="{582006F9-D278-49C7-8C2A-30ACCC8938D1}" presName="circ1" presStyleLbl="vennNode1" presStyleIdx="0" presStyleCnt="2"/>
      <dgm:spPr/>
      <dgm:t>
        <a:bodyPr/>
        <a:lstStyle/>
        <a:p>
          <a:endParaRPr lang="en-US"/>
        </a:p>
      </dgm:t>
    </dgm:pt>
    <dgm:pt modelId="{C725E29A-E96E-4166-9AE8-4A2C3A626ADB}" type="pres">
      <dgm:prSet presAssocID="{582006F9-D278-49C7-8C2A-30ACCC8938D1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698E21-A106-4B19-9723-467AED0C6F77}" type="pres">
      <dgm:prSet presAssocID="{06A4CF42-E218-404E-AB9A-CCE2645299A2}" presName="circ2" presStyleLbl="vennNode1" presStyleIdx="1" presStyleCnt="2" custLinFactNeighborX="-3"/>
      <dgm:spPr/>
      <dgm:t>
        <a:bodyPr/>
        <a:lstStyle/>
        <a:p>
          <a:endParaRPr lang="en-US"/>
        </a:p>
      </dgm:t>
    </dgm:pt>
    <dgm:pt modelId="{AEDE7226-27FF-41A1-8431-9BE9CFF4BF1D}" type="pres">
      <dgm:prSet presAssocID="{06A4CF42-E218-404E-AB9A-CCE2645299A2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F196376-FF19-4AFB-900B-37509763096E}" type="presOf" srcId="{06A4CF42-E218-404E-AB9A-CCE2645299A2}" destId="{86698E21-A106-4B19-9723-467AED0C6F77}" srcOrd="0" destOrd="0" presId="urn:microsoft.com/office/officeart/2005/8/layout/venn1"/>
    <dgm:cxn modelId="{24584DE1-3D25-484F-AFE7-94A5428E1F82}" type="presOf" srcId="{06A4CF42-E218-404E-AB9A-CCE2645299A2}" destId="{AEDE7226-27FF-41A1-8431-9BE9CFF4BF1D}" srcOrd="1" destOrd="0" presId="urn:microsoft.com/office/officeart/2005/8/layout/venn1"/>
    <dgm:cxn modelId="{019641D8-E386-41D5-8688-E2CE999D4D27}" srcId="{6EA6AB36-CE14-46FD-99A4-A453504D8C38}" destId="{06A4CF42-E218-404E-AB9A-CCE2645299A2}" srcOrd="1" destOrd="0" parTransId="{37663211-C668-4A2E-A4C6-38E8C380AB2D}" sibTransId="{F6AB3585-D53B-40AD-B86F-178634883805}"/>
    <dgm:cxn modelId="{13115713-68A8-4B27-8BFD-6EA54641723B}" type="presOf" srcId="{6EA6AB36-CE14-46FD-99A4-A453504D8C38}" destId="{BE4E4EFD-E52D-4E97-B16D-B885410D5552}" srcOrd="0" destOrd="0" presId="urn:microsoft.com/office/officeart/2005/8/layout/venn1"/>
    <dgm:cxn modelId="{A4E4959F-86F5-43AC-8AC9-0D5EE8520FFE}" type="presOf" srcId="{582006F9-D278-49C7-8C2A-30ACCC8938D1}" destId="{ED1A0317-0530-4820-B150-529A53952657}" srcOrd="0" destOrd="0" presId="urn:microsoft.com/office/officeart/2005/8/layout/venn1"/>
    <dgm:cxn modelId="{69CC3017-9AF7-4CCF-A5C0-05055AC369DB}" srcId="{6EA6AB36-CE14-46FD-99A4-A453504D8C38}" destId="{582006F9-D278-49C7-8C2A-30ACCC8938D1}" srcOrd="0" destOrd="0" parTransId="{3E322E7E-369D-439A-8FC8-B799BDA85632}" sibTransId="{F24D3651-0144-40AF-899E-B9757FC5654F}"/>
    <dgm:cxn modelId="{67A36BC7-7604-4E1D-AF47-C329E5098B25}" type="presOf" srcId="{582006F9-D278-49C7-8C2A-30ACCC8938D1}" destId="{C725E29A-E96E-4166-9AE8-4A2C3A626ADB}" srcOrd="1" destOrd="0" presId="urn:microsoft.com/office/officeart/2005/8/layout/venn1"/>
    <dgm:cxn modelId="{E526DF18-5446-4E83-BCB4-EFAD77BB1BBA}" type="presParOf" srcId="{BE4E4EFD-E52D-4E97-B16D-B885410D5552}" destId="{ED1A0317-0530-4820-B150-529A53952657}" srcOrd="0" destOrd="0" presId="urn:microsoft.com/office/officeart/2005/8/layout/venn1"/>
    <dgm:cxn modelId="{5E69FF96-6C0C-4921-9513-0169F5AF6503}" type="presParOf" srcId="{BE4E4EFD-E52D-4E97-B16D-B885410D5552}" destId="{C725E29A-E96E-4166-9AE8-4A2C3A626ADB}" srcOrd="1" destOrd="0" presId="urn:microsoft.com/office/officeart/2005/8/layout/venn1"/>
    <dgm:cxn modelId="{80DEB02C-7C29-418E-BA7B-F2BB526E7838}" type="presParOf" srcId="{BE4E4EFD-E52D-4E97-B16D-B885410D5552}" destId="{86698E21-A106-4B19-9723-467AED0C6F77}" srcOrd="2" destOrd="0" presId="urn:microsoft.com/office/officeart/2005/8/layout/venn1"/>
    <dgm:cxn modelId="{4DF38237-5A6F-43C5-BDB8-2539FE8C73E4}" type="presParOf" srcId="{BE4E4EFD-E52D-4E97-B16D-B885410D5552}" destId="{AEDE7226-27FF-41A1-8431-9BE9CFF4BF1D}" srcOrd="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1A0317-0530-4820-B150-529A53952657}">
      <dsp:nvSpPr>
        <dsp:cNvPr id="0" name=""/>
        <dsp:cNvSpPr/>
      </dsp:nvSpPr>
      <dsp:spPr>
        <a:xfrm>
          <a:off x="1124126" y="5388"/>
          <a:ext cx="1970422" cy="1970422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500" kern="1200" dirty="0"/>
        </a:p>
      </dsp:txBody>
      <dsp:txXfrm>
        <a:off x="1399275" y="237744"/>
        <a:ext cx="1136099" cy="1505712"/>
      </dsp:txXfrm>
    </dsp:sp>
    <dsp:sp modelId="{86698E21-A106-4B19-9723-467AED0C6F77}">
      <dsp:nvSpPr>
        <dsp:cNvPr id="0" name=""/>
        <dsp:cNvSpPr/>
      </dsp:nvSpPr>
      <dsp:spPr>
        <a:xfrm>
          <a:off x="2544191" y="5388"/>
          <a:ext cx="1970422" cy="1970422"/>
        </a:xfrm>
        <a:prstGeom prst="ellipse">
          <a:avLst/>
        </a:prstGeom>
        <a:solidFill>
          <a:schemeClr val="accent2">
            <a:alpha val="50000"/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500" kern="1200" dirty="0"/>
        </a:p>
      </dsp:txBody>
      <dsp:txXfrm>
        <a:off x="3103365" y="237744"/>
        <a:ext cx="1136099" cy="15057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37AB67AB-43BC-458A-B8C8-53FA9D49A67E}" type="datetimeFigureOut">
              <a:rPr lang="en-US" smtClean="0"/>
              <a:pPr/>
              <a:t>5/1/2014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80EC2731-67E5-4A26-9146-8444B503A3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2406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572000" y="3429000"/>
            <a:ext cx="3733800" cy="2743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85800" y="3429000"/>
            <a:ext cx="3733800" cy="274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3886200"/>
            <a:ext cx="3733800" cy="1470025"/>
          </a:xfrm>
        </p:spPr>
        <p:txBody>
          <a:bodyPr/>
          <a:lstStyle>
            <a:lvl1pPr algn="r">
              <a:defRPr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EL TITULO DEL CURSO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72000" y="3886200"/>
            <a:ext cx="3810000" cy="1752600"/>
          </a:xfrm>
        </p:spPr>
        <p:txBody>
          <a:bodyPr>
            <a:normAutofit/>
          </a:bodyPr>
          <a:lstStyle>
            <a:lvl1pPr marL="0" indent="0" algn="l">
              <a:buNone/>
              <a:defRPr sz="24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ERICK CARDENAS, Ph.D.</a:t>
            </a:r>
          </a:p>
          <a:p>
            <a:r>
              <a:rPr lang="en-US" dirty="0" smtClean="0"/>
              <a:t>Michigan State University</a:t>
            </a:r>
          </a:p>
          <a:p>
            <a:r>
              <a:rPr lang="en-US" dirty="0" err="1" smtClean="0"/>
              <a:t>Fecha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14400" y="228600"/>
            <a:ext cx="7772400" cy="152400"/>
          </a:xfrm>
          <a:prstGeom prst="rect">
            <a:avLst/>
          </a:prstGeom>
          <a:gradFill>
            <a:gsLst>
              <a:gs pos="100000">
                <a:schemeClr val="bg1"/>
              </a:gs>
              <a:gs pos="50000">
                <a:srgbClr val="92D050">
                  <a:shade val="67500"/>
                  <a:satMod val="115000"/>
                </a:srgbClr>
              </a:gs>
              <a:gs pos="100000">
                <a:srgbClr val="92D050">
                  <a:shade val="100000"/>
                  <a:satMod val="115000"/>
                </a:srgbClr>
              </a:gs>
            </a:gsLst>
            <a:lin ang="0" scaled="1"/>
          </a:gra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14400" y="6477000"/>
            <a:ext cx="7772400" cy="152400"/>
          </a:xfrm>
          <a:prstGeom prst="rect">
            <a:avLst/>
          </a:prstGeom>
          <a:gradFill>
            <a:gsLst>
              <a:gs pos="100000">
                <a:schemeClr val="bg1"/>
              </a:gs>
              <a:gs pos="50000">
                <a:srgbClr val="92D050">
                  <a:shade val="67500"/>
                  <a:satMod val="115000"/>
                </a:srgbClr>
              </a:gs>
              <a:gs pos="100000">
                <a:srgbClr val="92D050">
                  <a:shade val="100000"/>
                  <a:satMod val="115000"/>
                </a:srgbClr>
              </a:gs>
            </a:gsLst>
            <a:lin ang="0" scaled="1"/>
          </a:gra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71DBB-B545-4BA1-A48D-E148FA4E4364}" type="datetimeFigureOut">
              <a:rPr lang="en-US" smtClean="0"/>
              <a:pPr/>
              <a:t>5/1/2014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C8286-3F12-49DE-BFD5-346FE02F5F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71DBB-B545-4BA1-A48D-E148FA4E4364}" type="datetimeFigureOut">
              <a:rPr lang="en-US" smtClean="0"/>
              <a:pPr/>
              <a:t>5/1/2014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C8286-3F12-49DE-BFD5-346FE02F5F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/>
          <p:cNvSpPr/>
          <p:nvPr/>
        </p:nvSpPr>
        <p:spPr>
          <a:xfrm>
            <a:off x="457200" y="533400"/>
            <a:ext cx="8229600" cy="609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533400"/>
            <a:ext cx="7848600" cy="609600"/>
          </a:xfrm>
        </p:spPr>
        <p:txBody>
          <a:bodyPr>
            <a:normAutofit/>
          </a:bodyPr>
          <a:lstStyle>
            <a:lvl1pPr algn="l">
              <a:defRPr sz="3200" b="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1600"/>
            <a:ext cx="7848600" cy="4754563"/>
          </a:xfrm>
        </p:spPr>
        <p:txBody>
          <a:bodyPr/>
          <a:lstStyle>
            <a:lvl1pPr>
              <a:buClr>
                <a:schemeClr val="accent3"/>
              </a:buClr>
              <a:buSzPct val="80000"/>
              <a:buFont typeface="Wingdings" pitchFamily="2" charset="2"/>
              <a:buChar char="q"/>
              <a:defRPr sz="2400"/>
            </a:lvl1pPr>
            <a:lvl2pPr>
              <a:buClr>
                <a:schemeClr val="accent3"/>
              </a:buClr>
              <a:buSzPct val="70000"/>
              <a:buFont typeface="Wingdings" pitchFamily="2" charset="2"/>
              <a:buChar char="q"/>
              <a:defRPr sz="2000"/>
            </a:lvl2pPr>
            <a:lvl3pPr>
              <a:buClr>
                <a:schemeClr val="accent3"/>
              </a:buClr>
              <a:buSzPct val="70000"/>
              <a:buFont typeface="Wingdings" pitchFamily="2" charset="2"/>
              <a:buChar char="q"/>
              <a:defRPr sz="2000"/>
            </a:lvl3pPr>
            <a:lvl4pPr>
              <a:buClr>
                <a:schemeClr val="accent3"/>
              </a:buClr>
              <a:buSzPct val="70000"/>
              <a:buFont typeface="Wingdings" pitchFamily="2" charset="2"/>
              <a:buChar char="q"/>
              <a:defRPr sz="2000"/>
            </a:lvl4pPr>
            <a:lvl5pPr>
              <a:buClr>
                <a:schemeClr val="accent3"/>
              </a:buClr>
              <a:buSzPct val="70000"/>
              <a:buFont typeface="Wingdings" pitchFamily="2" charset="2"/>
              <a:buChar char="q"/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914400" y="228600"/>
            <a:ext cx="7772400" cy="152400"/>
          </a:xfrm>
          <a:prstGeom prst="rect">
            <a:avLst/>
          </a:prstGeom>
          <a:gradFill>
            <a:gsLst>
              <a:gs pos="100000">
                <a:schemeClr val="bg1"/>
              </a:gs>
              <a:gs pos="50000">
                <a:srgbClr val="92D050">
                  <a:shade val="67500"/>
                  <a:satMod val="115000"/>
                </a:srgbClr>
              </a:gs>
              <a:gs pos="100000">
                <a:srgbClr val="92D050">
                  <a:shade val="100000"/>
                  <a:satMod val="115000"/>
                </a:srgbClr>
              </a:gs>
            </a:gsLst>
            <a:lin ang="0" scaled="1"/>
          </a:gra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914400" y="6477000"/>
            <a:ext cx="7772400" cy="152400"/>
          </a:xfrm>
          <a:prstGeom prst="rect">
            <a:avLst/>
          </a:prstGeom>
          <a:gradFill>
            <a:gsLst>
              <a:gs pos="100000">
                <a:schemeClr val="bg1"/>
              </a:gs>
              <a:gs pos="50000">
                <a:srgbClr val="92D050">
                  <a:shade val="67500"/>
                  <a:satMod val="115000"/>
                </a:srgbClr>
              </a:gs>
              <a:gs pos="100000">
                <a:srgbClr val="92D050">
                  <a:shade val="100000"/>
                  <a:satMod val="115000"/>
                </a:srgbClr>
              </a:gs>
            </a:gsLst>
            <a:lin ang="0" scaled="1"/>
          </a:gra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914400" y="3657600"/>
            <a:ext cx="7543800" cy="2667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57200" y="2514600"/>
            <a:ext cx="8382000" cy="914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2590801"/>
            <a:ext cx="7620000" cy="762000"/>
          </a:xfrm>
        </p:spPr>
        <p:txBody>
          <a:bodyPr anchor="t"/>
          <a:lstStyle>
            <a:lvl1pPr algn="l">
              <a:defRPr sz="4000" b="0" cap="all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n-US" dirty="0" smtClean="0"/>
              <a:t>Outline o </a:t>
            </a:r>
            <a:r>
              <a:rPr lang="en-US" dirty="0" err="1" smtClean="0"/>
              <a:t>resumen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219200" y="4114800"/>
            <a:ext cx="7239000" cy="1500187"/>
          </a:xfrm>
        </p:spPr>
        <p:txBody>
          <a:bodyPr anchor="b"/>
          <a:lstStyle>
            <a:lvl1pPr marL="0" indent="0" algn="just">
              <a:buClr>
                <a:schemeClr val="accent3"/>
              </a:buClr>
              <a:buSzPct val="80000"/>
              <a:buFont typeface="Wingdings" pitchFamily="2" charset="2"/>
              <a:buChar char="q"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Ideas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 </a:t>
            </a:r>
            <a:r>
              <a:rPr lang="en-US" dirty="0" err="1" smtClean="0"/>
              <a:t>principales</a:t>
            </a:r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9" name="Rectangle 8"/>
          <p:cNvSpPr/>
          <p:nvPr/>
        </p:nvSpPr>
        <p:spPr>
          <a:xfrm>
            <a:off x="914400" y="228600"/>
            <a:ext cx="7772400" cy="152400"/>
          </a:xfrm>
          <a:prstGeom prst="rect">
            <a:avLst/>
          </a:prstGeom>
          <a:gradFill>
            <a:gsLst>
              <a:gs pos="100000">
                <a:schemeClr val="bg1"/>
              </a:gs>
              <a:gs pos="50000">
                <a:srgbClr val="92D050">
                  <a:shade val="67500"/>
                  <a:satMod val="115000"/>
                </a:srgbClr>
              </a:gs>
              <a:gs pos="100000">
                <a:srgbClr val="92D050">
                  <a:shade val="100000"/>
                  <a:satMod val="115000"/>
                </a:srgbClr>
              </a:gs>
            </a:gsLst>
            <a:lin ang="0" scaled="1"/>
          </a:gra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71DBB-B545-4BA1-A48D-E148FA4E4364}" type="datetimeFigureOut">
              <a:rPr lang="en-US" smtClean="0"/>
              <a:pPr/>
              <a:t>5/1/2014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C8286-3F12-49DE-BFD5-346FE02F5F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71DBB-B545-4BA1-A48D-E148FA4E4364}" type="datetimeFigureOut">
              <a:rPr lang="en-US" smtClean="0"/>
              <a:pPr/>
              <a:t>5/1/2014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C8286-3F12-49DE-BFD5-346FE02F5F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71DBB-B545-4BA1-A48D-E148FA4E4364}" type="datetimeFigureOut">
              <a:rPr lang="en-US" smtClean="0"/>
              <a:pPr/>
              <a:t>5/1/2014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C8286-3F12-49DE-BFD5-346FE02F5F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71DBB-B545-4BA1-A48D-E148FA4E4364}" type="datetimeFigureOut">
              <a:rPr lang="en-US" smtClean="0"/>
              <a:pPr/>
              <a:t>5/1/2014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C8286-3F12-49DE-BFD5-346FE02F5F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71DBB-B545-4BA1-A48D-E148FA4E4364}" type="datetimeFigureOut">
              <a:rPr lang="en-US" smtClean="0"/>
              <a:pPr/>
              <a:t>5/1/2014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C8286-3F12-49DE-BFD5-346FE02F5F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71DBB-B545-4BA1-A48D-E148FA4E4364}" type="datetimeFigureOut">
              <a:rPr lang="en-US" smtClean="0"/>
              <a:pPr/>
              <a:t>5/1/2014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C8286-3F12-49DE-BFD5-346FE02F5F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F71DBB-B545-4BA1-A48D-E148FA4E4364}" type="datetimeFigureOut">
              <a:rPr lang="en-US" smtClean="0"/>
              <a:pPr/>
              <a:t>5/1/2014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C8286-3F12-49DE-BFD5-346FE02F5F1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emf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wanetwerk.nl/default.ashx?DocumentId=7881" TargetMode="Externa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enome.gov/sequencingcosts/" TargetMode="Externa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533400" y="3352800"/>
            <a:ext cx="8153400" cy="3048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5029200" y="4876800"/>
            <a:ext cx="2209800" cy="990600"/>
          </a:xfrm>
        </p:spPr>
        <p:txBody>
          <a:bodyPr>
            <a:noAutofit/>
          </a:bodyPr>
          <a:lstStyle/>
          <a:p>
            <a:r>
              <a:rPr lang="pt-BR" sz="1600" b="1" dirty="0" smtClean="0"/>
              <a:t>AGENCIA NACIONAL DE INVESTIGACIÓN E INNOVACIÓN</a:t>
            </a:r>
            <a:endParaRPr lang="en-US" sz="1600" dirty="0" smtClean="0"/>
          </a:p>
        </p:txBody>
      </p:sp>
      <p:pic>
        <p:nvPicPr>
          <p:cNvPr id="35843" name="Picture 3"/>
          <p:cNvPicPr>
            <a:picLocks noChangeAspect="1" noChangeArrowheads="1"/>
          </p:cNvPicPr>
          <p:nvPr/>
        </p:nvPicPr>
        <p:blipFill>
          <a:blip r:embed="rId2" cstate="print"/>
          <a:srcRect l="12500" t="19000" r="58750" b="66000"/>
          <a:stretch>
            <a:fillRect/>
          </a:stretch>
        </p:blipFill>
        <p:spPr bwMode="auto">
          <a:xfrm>
            <a:off x="5024120" y="3733800"/>
            <a:ext cx="280416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48" name="Picture 8" descr="http://blogs.birmingham.k12.mi.us/bpsspecialedu/files/2010/04/msu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51065" y="3764617"/>
            <a:ext cx="2668535" cy="883583"/>
          </a:xfrm>
          <a:prstGeom prst="rect">
            <a:avLst/>
          </a:prstGeom>
          <a:noFill/>
        </p:spPr>
      </p:pic>
      <p:pic>
        <p:nvPicPr>
          <p:cNvPr id="35850" name="Picture 10" descr="http://t1.gstatic.com/images?q=tbn:ANd9GcSPwIB-_zqfysrFikS0Qydk7cDouSbWDOAj1B-H6xkcBbLwRteo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57400" y="4876800"/>
            <a:ext cx="2208822" cy="1066800"/>
          </a:xfrm>
          <a:prstGeom prst="rect">
            <a:avLst/>
          </a:prstGeom>
          <a:noFill/>
        </p:spPr>
      </p:pic>
      <p:pic>
        <p:nvPicPr>
          <p:cNvPr id="35851" name="Imagen 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086600" y="4926012"/>
            <a:ext cx="630238" cy="1017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11"/>
          <p:cNvSpPr/>
          <p:nvPr/>
        </p:nvSpPr>
        <p:spPr>
          <a:xfrm>
            <a:off x="457200" y="1478340"/>
            <a:ext cx="82296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UY" sz="3200" b="1" dirty="0" err="1" smtClean="0">
                <a:latin typeface="+mj-lt"/>
              </a:rPr>
              <a:t>Analysis</a:t>
            </a:r>
            <a:r>
              <a:rPr lang="es-UY" sz="3200" b="1" dirty="0" smtClean="0">
                <a:latin typeface="+mj-lt"/>
              </a:rPr>
              <a:t> of </a:t>
            </a:r>
            <a:r>
              <a:rPr lang="es-UY" sz="3200" b="1" dirty="0" err="1" smtClean="0">
                <a:latin typeface="+mj-lt"/>
              </a:rPr>
              <a:t>sequencing</a:t>
            </a:r>
            <a:r>
              <a:rPr lang="es-UY" sz="3200" b="1" dirty="0" smtClean="0">
                <a:latin typeface="+mj-lt"/>
              </a:rPr>
              <a:t> data </a:t>
            </a:r>
            <a:r>
              <a:rPr lang="es-UY" sz="3200" b="1" dirty="0" err="1" smtClean="0">
                <a:latin typeface="+mj-lt"/>
              </a:rPr>
              <a:t>for</a:t>
            </a:r>
            <a:r>
              <a:rPr lang="es-UY" sz="3200" b="1" dirty="0" smtClean="0">
                <a:latin typeface="+mj-lt"/>
              </a:rPr>
              <a:t> </a:t>
            </a:r>
            <a:r>
              <a:rPr lang="es-UY" sz="3200" b="1" dirty="0" err="1" smtClean="0">
                <a:latin typeface="+mj-lt"/>
              </a:rPr>
              <a:t>the</a:t>
            </a:r>
            <a:r>
              <a:rPr lang="es-UY" sz="3200" b="1" dirty="0" smtClean="0">
                <a:latin typeface="+mj-lt"/>
              </a:rPr>
              <a:t> </a:t>
            </a:r>
            <a:r>
              <a:rPr lang="es-UY" sz="3200" b="1" dirty="0" err="1" smtClean="0">
                <a:latin typeface="+mj-lt"/>
              </a:rPr>
              <a:t>study</a:t>
            </a:r>
            <a:r>
              <a:rPr lang="es-UY" sz="3200" b="1" dirty="0" smtClean="0">
                <a:latin typeface="+mj-lt"/>
              </a:rPr>
              <a:t> of </a:t>
            </a:r>
            <a:r>
              <a:rPr lang="es-UY" sz="3200" b="1" dirty="0" err="1" smtClean="0">
                <a:latin typeface="+mj-lt"/>
              </a:rPr>
              <a:t>microbial</a:t>
            </a:r>
            <a:r>
              <a:rPr lang="es-UY" sz="3200" b="1" dirty="0" smtClean="0">
                <a:latin typeface="+mj-lt"/>
              </a:rPr>
              <a:t> </a:t>
            </a:r>
            <a:r>
              <a:rPr lang="es-UY" sz="3200" b="1" dirty="0" err="1" smtClean="0">
                <a:latin typeface="+mj-lt"/>
              </a:rPr>
              <a:t>communities</a:t>
            </a:r>
            <a:endParaRPr lang="en-US" sz="3200" dirty="0">
              <a:latin typeface="+mj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533400"/>
            <a:ext cx="7848600" cy="609600"/>
          </a:xfrm>
        </p:spPr>
        <p:txBody>
          <a:bodyPr>
            <a:normAutofit/>
          </a:bodyPr>
          <a:lstStyle/>
          <a:p>
            <a:r>
              <a:rPr lang="en-US" dirty="0" smtClean="0"/>
              <a:t>Why is this course relevant?</a:t>
            </a:r>
            <a:endParaRPr lang="en-US" sz="3200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5. Bioinformatics is becoming an important part of biology</a:t>
            </a:r>
          </a:p>
          <a:p>
            <a:endParaRPr lang="en-US" dirty="0" smtClean="0"/>
          </a:p>
          <a:p>
            <a:r>
              <a:rPr lang="en-US" dirty="0" smtClean="0"/>
              <a:t>General knowledge</a:t>
            </a:r>
          </a:p>
          <a:p>
            <a:r>
              <a:rPr lang="en-US" dirty="0" smtClean="0"/>
              <a:t>What is possible</a:t>
            </a:r>
          </a:p>
          <a:p>
            <a:r>
              <a:rPr lang="en-US" dirty="0" smtClean="0"/>
              <a:t>Limitations of techniques</a:t>
            </a:r>
          </a:p>
          <a:p>
            <a:r>
              <a:rPr lang="en-US" dirty="0" smtClean="0"/>
              <a:t>How can we use it for my research</a:t>
            </a:r>
          </a:p>
          <a:p>
            <a:r>
              <a:rPr lang="en-US" dirty="0" smtClean="0"/>
              <a:t>Critical thinking when reviewing bioinformatics work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3429000"/>
            <a:ext cx="3733800" cy="2667000"/>
          </a:xfrm>
        </p:spPr>
        <p:txBody>
          <a:bodyPr>
            <a:noAutofit/>
          </a:bodyPr>
          <a:lstStyle/>
          <a:p>
            <a:r>
              <a:rPr lang="en-US" sz="3200" dirty="0" smtClean="0"/>
              <a:t>Microbial diversity</a:t>
            </a:r>
            <a:endParaRPr lang="en-US" sz="32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572000" y="3429000"/>
            <a:ext cx="3810000" cy="2743200"/>
          </a:xfrm>
        </p:spPr>
        <p:txBody>
          <a:bodyPr>
            <a:noAutofit/>
          </a:bodyPr>
          <a:lstStyle/>
          <a:p>
            <a:r>
              <a:rPr lang="en-US" sz="3200" dirty="0" smtClean="0"/>
              <a:t>What it is?</a:t>
            </a:r>
            <a:br>
              <a:rPr lang="en-US" sz="3200" dirty="0" smtClean="0"/>
            </a:br>
            <a:r>
              <a:rPr lang="en-US" sz="3200" dirty="0" smtClean="0"/>
              <a:t>How do we measure it?</a:t>
            </a:r>
            <a:br>
              <a:rPr lang="en-US" sz="3200" dirty="0" smtClean="0"/>
            </a:br>
            <a:r>
              <a:rPr lang="en-US" sz="3200" dirty="0" smtClean="0"/>
              <a:t>Why should we care?</a:t>
            </a:r>
            <a:br>
              <a:rPr lang="en-US" sz="3200" dirty="0" smtClean="0"/>
            </a:b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do we study the microbial diversity?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 detect organisms responsible for functions</a:t>
            </a:r>
          </a:p>
          <a:p>
            <a:pPr lvl="1"/>
            <a:r>
              <a:rPr lang="en-US" dirty="0" err="1" smtClean="0"/>
              <a:t>E.g</a:t>
            </a:r>
            <a:r>
              <a:rPr lang="en-US" dirty="0" smtClean="0"/>
              <a:t> methanogenesis to Archaea, nitrogen fixation to </a:t>
            </a:r>
            <a:r>
              <a:rPr lang="en-US" i="1" dirty="0" err="1" smtClean="0"/>
              <a:t>Rhizobium</a:t>
            </a:r>
            <a:endParaRPr lang="en-US" i="1" dirty="0" smtClean="0"/>
          </a:p>
          <a:p>
            <a:endParaRPr lang="en-US" dirty="0" smtClean="0"/>
          </a:p>
          <a:p>
            <a:r>
              <a:rPr lang="en-US" dirty="0" smtClean="0"/>
              <a:t>To find novel microorganisms and functions</a:t>
            </a:r>
          </a:p>
          <a:p>
            <a:endParaRPr lang="en-US" dirty="0" smtClean="0"/>
          </a:p>
          <a:p>
            <a:r>
              <a:rPr lang="en-US" dirty="0" smtClean="0"/>
              <a:t>To estimate how stressful are the conditions</a:t>
            </a:r>
          </a:p>
          <a:p>
            <a:endParaRPr lang="en-US" dirty="0" smtClean="0"/>
          </a:p>
          <a:p>
            <a:r>
              <a:rPr lang="en-US" dirty="0" smtClean="0"/>
              <a:t>To compare biological systems. </a:t>
            </a:r>
          </a:p>
          <a:p>
            <a:r>
              <a:rPr lang="en-US" dirty="0" smtClean="0"/>
              <a:t>Similar communities should have similar functions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Diversity, some definitions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60400">
              <a:tabLst>
                <a:tab pos="1017588" algn="l"/>
                <a:tab pos="1017588" algn="l"/>
                <a:tab pos="1017588" algn="l"/>
              </a:tabLst>
            </a:pPr>
            <a:r>
              <a:rPr lang="en-US" sz="2400" dirty="0" err="1" smtClean="0"/>
              <a:t>Magurran</a:t>
            </a:r>
            <a:r>
              <a:rPr lang="en-US" sz="2400" dirty="0" smtClean="0"/>
              <a:t>: “the variety and abundance of species in a defined unit of study”</a:t>
            </a:r>
          </a:p>
          <a:p>
            <a:pPr marL="660400">
              <a:tabLst>
                <a:tab pos="1017588" algn="l"/>
                <a:tab pos="1017588" algn="l"/>
                <a:tab pos="1017588" algn="l"/>
              </a:tabLst>
            </a:pPr>
            <a:endParaRPr lang="en-US" sz="2400" dirty="0" smtClean="0"/>
          </a:p>
          <a:p>
            <a:pPr marL="660400">
              <a:tabLst>
                <a:tab pos="1017588" algn="l"/>
                <a:tab pos="1017588" algn="l"/>
                <a:tab pos="1017588" algn="l"/>
              </a:tabLst>
            </a:pPr>
            <a:r>
              <a:rPr lang="en-US" sz="2400" b="1" dirty="0" smtClean="0">
                <a:latin typeface="Times" pitchFamily="1" charset="0"/>
                <a:cs typeface="Times" pitchFamily="1" charset="0"/>
                <a:sym typeface="Times" pitchFamily="1" charset="0"/>
              </a:rPr>
              <a:t>α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diverisity</a:t>
            </a:r>
            <a:r>
              <a:rPr lang="en-US" sz="2400" b="1" dirty="0" smtClean="0"/>
              <a:t>: diversity property of a defined spatial unit (single community)</a:t>
            </a:r>
          </a:p>
          <a:p>
            <a:pPr marL="660400">
              <a:tabLst>
                <a:tab pos="1017588" algn="l"/>
                <a:tab pos="1017588" algn="l"/>
                <a:tab pos="1017588" algn="l"/>
              </a:tabLst>
            </a:pPr>
            <a:endParaRPr lang="en-US" sz="2400" dirty="0" smtClean="0">
              <a:latin typeface="Times" pitchFamily="1" charset="0"/>
              <a:cs typeface="Times" pitchFamily="1" charset="0"/>
              <a:sym typeface="Times" pitchFamily="1" charset="0"/>
            </a:endParaRPr>
          </a:p>
          <a:p>
            <a:pPr marL="660400">
              <a:tabLst>
                <a:tab pos="1017588" algn="l"/>
                <a:tab pos="1017588" algn="l"/>
                <a:tab pos="1017588" algn="l"/>
              </a:tabLst>
            </a:pPr>
            <a:r>
              <a:rPr lang="en-US" sz="2400" dirty="0" smtClean="0">
                <a:latin typeface="Times" pitchFamily="1" charset="0"/>
                <a:cs typeface="Times" pitchFamily="1" charset="0"/>
                <a:sym typeface="Times" pitchFamily="1" charset="0"/>
              </a:rPr>
              <a:t>β</a:t>
            </a:r>
            <a:r>
              <a:rPr lang="en-US" sz="2400" dirty="0" smtClean="0"/>
              <a:t> diversity: a measure of the extent to which  the diversity of two or more spatial units differs (multiple communities)</a:t>
            </a:r>
          </a:p>
          <a:p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3200" dirty="0" smtClean="0"/>
              <a:t>Alpha diversity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Diversity within a community</a:t>
            </a:r>
          </a:p>
          <a:p>
            <a:r>
              <a:rPr lang="en-US" dirty="0" smtClean="0"/>
              <a:t>Richness : How many different species</a:t>
            </a:r>
          </a:p>
          <a:p>
            <a:r>
              <a:rPr lang="en-US" dirty="0" smtClean="0"/>
              <a:t>Evenness: How are they distributed</a:t>
            </a:r>
          </a:p>
        </p:txBody>
      </p:sp>
      <p:sp>
        <p:nvSpPr>
          <p:cNvPr id="4" name="Oval 3"/>
          <p:cNvSpPr/>
          <p:nvPr/>
        </p:nvSpPr>
        <p:spPr>
          <a:xfrm>
            <a:off x="2057400" y="27432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895600" y="35052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514600" y="3200400"/>
            <a:ext cx="304800" cy="3048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200400" y="4419600"/>
            <a:ext cx="304800" cy="3048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286000" y="4267200"/>
            <a:ext cx="304800" cy="304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352800" y="36576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048000" y="2819400"/>
            <a:ext cx="304800" cy="3048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828800" y="3505200"/>
            <a:ext cx="304800" cy="304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562600" y="26670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477000" y="32004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943600" y="35052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781800" y="4114800"/>
            <a:ext cx="304800" cy="3048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5791200" y="41910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6934200" y="3352800"/>
            <a:ext cx="304800" cy="3048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553200" y="2743200"/>
            <a:ext cx="304800" cy="304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334000" y="34290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1600200" y="4876800"/>
            <a:ext cx="6324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= 		Richness		= </a:t>
            </a:r>
          </a:p>
          <a:p>
            <a:pPr algn="ctr"/>
            <a:r>
              <a:rPr lang="en-US" sz="3200" dirty="0" smtClean="0"/>
              <a:t>&lt;		 Evenness 		&gt;</a:t>
            </a:r>
            <a:endParaRPr lang="en-US" sz="3200" dirty="0"/>
          </a:p>
        </p:txBody>
      </p:sp>
      <p:sp>
        <p:nvSpPr>
          <p:cNvPr id="21" name="Oval 20"/>
          <p:cNvSpPr/>
          <p:nvPr/>
        </p:nvSpPr>
        <p:spPr>
          <a:xfrm>
            <a:off x="1524000" y="29718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5867400" y="30480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2133600" y="3657600"/>
            <a:ext cx="304800" cy="304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6172200" y="28194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95400" y="2819400"/>
            <a:ext cx="4572000" cy="1371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9067800" cy="1143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Indices of alpha diversity</a:t>
            </a:r>
            <a:endParaRPr lang="en-US" sz="3200" dirty="0"/>
          </a:p>
        </p:txBody>
      </p:sp>
      <p:sp>
        <p:nvSpPr>
          <p:cNvPr id="20" name="TextBox 19"/>
          <p:cNvSpPr txBox="1"/>
          <p:nvPr/>
        </p:nvSpPr>
        <p:spPr>
          <a:xfrm>
            <a:off x="533400" y="1600200"/>
            <a:ext cx="8610600" cy="2603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  <a:buClr>
                <a:schemeClr val="accent3"/>
              </a:buClr>
              <a:buSzPct val="80000"/>
              <a:buFont typeface="Wingdings" pitchFamily="2" charset="2"/>
              <a:buChar char="q"/>
            </a:pPr>
            <a:r>
              <a:rPr lang="en-US" sz="2400" dirty="0" smtClean="0"/>
              <a:t>Take into consideration one or both components of diversity to get a metric. Most commonly used:</a:t>
            </a:r>
          </a:p>
          <a:p>
            <a:pPr marL="342900" indent="-342900">
              <a:spcBef>
                <a:spcPct val="20000"/>
              </a:spcBef>
              <a:buClr>
                <a:schemeClr val="accent3"/>
              </a:buClr>
              <a:buSzPct val="80000"/>
              <a:buFont typeface="Wingdings" pitchFamily="2" charset="2"/>
              <a:buChar char="q"/>
            </a:pPr>
            <a:endParaRPr lang="en-US" sz="2400" dirty="0"/>
          </a:p>
          <a:p>
            <a:pPr marL="2171700" lvl="5" indent="-342900">
              <a:spcBef>
                <a:spcPct val="20000"/>
              </a:spcBef>
              <a:buClr>
                <a:schemeClr val="accent3"/>
              </a:buClr>
              <a:buSzPct val="80000"/>
              <a:buFont typeface="Wingdings" pitchFamily="2" charset="2"/>
              <a:buChar char="q"/>
            </a:pPr>
            <a:r>
              <a:rPr lang="en-US" sz="2400" dirty="0" smtClean="0"/>
              <a:t>Shannon (H’) </a:t>
            </a:r>
          </a:p>
          <a:p>
            <a:pPr marL="2171700" lvl="5" indent="-342900">
              <a:spcBef>
                <a:spcPct val="20000"/>
              </a:spcBef>
              <a:buClr>
                <a:schemeClr val="accent3"/>
              </a:buClr>
              <a:buSzPct val="80000"/>
              <a:buFont typeface="Wingdings" pitchFamily="2" charset="2"/>
              <a:buChar char="q"/>
            </a:pPr>
            <a:r>
              <a:rPr lang="en-US" sz="2400" dirty="0" smtClean="0"/>
              <a:t>Simpson (D)</a:t>
            </a:r>
          </a:p>
          <a:p>
            <a:pPr marL="2171700" lvl="5" indent="-342900">
              <a:spcBef>
                <a:spcPct val="20000"/>
              </a:spcBef>
              <a:buClr>
                <a:schemeClr val="accent3"/>
              </a:buClr>
              <a:buSzPct val="80000"/>
              <a:buFont typeface="Wingdings" pitchFamily="2" charset="2"/>
              <a:buChar char="q"/>
            </a:pPr>
            <a:r>
              <a:rPr lang="en-US" sz="2400" dirty="0" smtClean="0"/>
              <a:t>Chao1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Shannon index (H’)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08200" y="3027363"/>
            <a:ext cx="4918075" cy="19907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</p:pic>
      <p:grpSp>
        <p:nvGrpSpPr>
          <p:cNvPr id="6" name="Group 6"/>
          <p:cNvGrpSpPr>
            <a:grpSpLocks/>
          </p:cNvGrpSpPr>
          <p:nvPr/>
        </p:nvGrpSpPr>
        <p:grpSpPr bwMode="auto">
          <a:xfrm>
            <a:off x="1293813" y="2044700"/>
            <a:ext cx="6548437" cy="4178300"/>
            <a:chOff x="59" y="0"/>
            <a:chExt cx="5865" cy="3744"/>
          </a:xfrm>
        </p:grpSpPr>
        <p:sp>
          <p:nvSpPr>
            <p:cNvPr id="7" name="AutoShape 7"/>
            <p:cNvSpPr>
              <a:spLocks/>
            </p:cNvSpPr>
            <p:nvPr/>
          </p:nvSpPr>
          <p:spPr bwMode="auto">
            <a:xfrm rot="2700000">
              <a:off x="2094" y="501"/>
              <a:ext cx="766" cy="282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7193"/>
                  </a:moveTo>
                  <a:lnTo>
                    <a:pt x="0" y="14407"/>
                  </a:lnTo>
                  <a:lnTo>
                    <a:pt x="12960" y="14407"/>
                  </a:lnTo>
                  <a:lnTo>
                    <a:pt x="12960" y="21600"/>
                  </a:lnTo>
                  <a:lnTo>
                    <a:pt x="21600" y="10800"/>
                  </a:lnTo>
                  <a:lnTo>
                    <a:pt x="12960" y="0"/>
                  </a:lnTo>
                  <a:lnTo>
                    <a:pt x="12960" y="7193"/>
                  </a:lnTo>
                  <a:close/>
                  <a:moveTo>
                    <a:pt x="0" y="7193"/>
                  </a:moveTo>
                </a:path>
              </a:pathLst>
            </a:custGeom>
            <a:solidFill>
              <a:schemeClr val="accent1"/>
            </a:solidFill>
            <a:ln w="63500">
              <a:solidFill>
                <a:schemeClr val="tx1"/>
              </a:solidFill>
              <a:miter lim="800000"/>
              <a:headEnd/>
              <a:tailEnd/>
            </a:ln>
            <a:effectLst>
              <a:outerShdw dist="76199" dir="2700000" algn="ctr" rotWithShape="0">
                <a:schemeClr val="bg2">
                  <a:alpha val="75000"/>
                </a:schemeClr>
              </a:outerShdw>
            </a:effectLst>
          </p:spPr>
          <p:txBody>
            <a:bodyPr wrap="none"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8" name="Rectangle 8"/>
            <p:cNvSpPr>
              <a:spLocks/>
            </p:cNvSpPr>
            <p:nvPr/>
          </p:nvSpPr>
          <p:spPr bwMode="auto">
            <a:xfrm>
              <a:off x="59" y="0"/>
              <a:ext cx="1961" cy="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76199" dir="2700000" algn="ctr" rotWithShape="0">
                <a:schemeClr val="bg2">
                  <a:alpha val="75000"/>
                </a:schemeClr>
              </a:outerShdw>
            </a:effectLst>
          </p:spPr>
          <p:txBody>
            <a:bodyPr wrap="none" lIns="0" tIns="0" rIns="0" bIns="0">
              <a:spAutoFit/>
            </a:bodyPr>
            <a:lstStyle/>
            <a:p>
              <a:pPr defTabSz="642938">
                <a:tabLst>
                  <a:tab pos="588963" algn="l"/>
                </a:tabLst>
              </a:pPr>
              <a:r>
                <a:rPr lang="en-US" sz="2200" dirty="0">
                  <a:solidFill>
                    <a:schemeClr val="tx1"/>
                  </a:solidFill>
                  <a:ea typeface="Optima" pitchFamily="1" charset="0"/>
                  <a:cs typeface="Optima" pitchFamily="1" charset="0"/>
                </a:rPr>
                <a:t>number of species</a:t>
              </a:r>
            </a:p>
          </p:txBody>
        </p:sp>
        <p:sp>
          <p:nvSpPr>
            <p:cNvPr id="9" name="AutoShape 9"/>
            <p:cNvSpPr>
              <a:spLocks/>
            </p:cNvSpPr>
            <p:nvPr/>
          </p:nvSpPr>
          <p:spPr bwMode="auto">
            <a:xfrm rot="-8100000">
              <a:off x="3385" y="2450"/>
              <a:ext cx="1234" cy="282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7193"/>
                  </a:moveTo>
                  <a:lnTo>
                    <a:pt x="0" y="14407"/>
                  </a:lnTo>
                  <a:lnTo>
                    <a:pt x="12960" y="14407"/>
                  </a:lnTo>
                  <a:lnTo>
                    <a:pt x="12960" y="21600"/>
                  </a:lnTo>
                  <a:lnTo>
                    <a:pt x="21600" y="10800"/>
                  </a:lnTo>
                  <a:lnTo>
                    <a:pt x="12960" y="0"/>
                  </a:lnTo>
                  <a:lnTo>
                    <a:pt x="12960" y="7193"/>
                  </a:lnTo>
                  <a:close/>
                  <a:moveTo>
                    <a:pt x="0" y="7193"/>
                  </a:moveTo>
                </a:path>
              </a:pathLst>
            </a:custGeom>
            <a:solidFill>
              <a:schemeClr val="accent1"/>
            </a:solidFill>
            <a:ln w="63500">
              <a:solidFill>
                <a:schemeClr val="tx1"/>
              </a:solidFill>
              <a:miter lim="800000"/>
              <a:headEnd/>
              <a:tailEnd/>
            </a:ln>
            <a:effectLst>
              <a:outerShdw dist="76199" dir="2700000" algn="ctr" rotWithShape="0">
                <a:schemeClr val="bg2">
                  <a:alpha val="75000"/>
                </a:schemeClr>
              </a:outerShdw>
            </a:effectLst>
          </p:spPr>
          <p:txBody>
            <a:bodyPr wrap="none"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10" name="Rectangle 10"/>
            <p:cNvSpPr>
              <a:spLocks/>
            </p:cNvSpPr>
            <p:nvPr/>
          </p:nvSpPr>
          <p:spPr bwMode="auto">
            <a:xfrm>
              <a:off x="3267" y="3144"/>
              <a:ext cx="2657" cy="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76199" dir="2700000" algn="ctr" rotWithShape="0">
                <a:schemeClr val="bg2">
                  <a:alpha val="75000"/>
                </a:schemeClr>
              </a:outerShdw>
            </a:effectLst>
          </p:spPr>
          <p:txBody>
            <a:bodyPr wrap="none" lIns="0" tIns="0" rIns="0" bIns="0">
              <a:spAutoFit/>
            </a:bodyPr>
            <a:lstStyle/>
            <a:p>
              <a:pPr defTabSz="642938">
                <a:tabLst>
                  <a:tab pos="588963" algn="l"/>
                </a:tabLst>
              </a:pPr>
              <a:r>
                <a:rPr lang="en-US" sz="2200">
                  <a:solidFill>
                    <a:schemeClr val="tx1"/>
                  </a:solidFill>
                  <a:ea typeface="Optima" pitchFamily="1" charset="0"/>
                  <a:cs typeface="Optima" pitchFamily="1" charset="0"/>
                </a:rPr>
                <a:t>proportion of population</a:t>
              </a:r>
            </a:p>
            <a:p>
              <a:pPr defTabSz="642938">
                <a:tabLst>
                  <a:tab pos="588963" algn="l"/>
                </a:tabLst>
              </a:pPr>
              <a:r>
                <a:rPr lang="en-US" sz="2200">
                  <a:solidFill>
                    <a:schemeClr val="tx1"/>
                  </a:solidFill>
                  <a:ea typeface="Optima" pitchFamily="1" charset="0"/>
                  <a:cs typeface="Optima" pitchFamily="1" charset="0"/>
                </a:rPr>
                <a:t>constituted by species </a:t>
              </a:r>
              <a:r>
                <a:rPr lang="en-US" sz="2200" i="1">
                  <a:solidFill>
                    <a:schemeClr val="tx1"/>
                  </a:solidFill>
                  <a:ea typeface="Optima" pitchFamily="1" charset="0"/>
                  <a:cs typeface="Optima" pitchFamily="1" charset="0"/>
                </a:rPr>
                <a:t>i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Shannon index boundaries</a:t>
            </a:r>
            <a:endParaRPr lang="en-US" dirty="0"/>
          </a:p>
        </p:txBody>
      </p:sp>
      <p:sp>
        <p:nvSpPr>
          <p:cNvPr id="12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Range : 0 - ∞</a:t>
            </a:r>
          </a:p>
          <a:p>
            <a:r>
              <a:rPr lang="en-US" dirty="0" smtClean="0"/>
              <a:t>Strongly influenced by </a:t>
            </a:r>
            <a:r>
              <a:rPr lang="en-US" b="1" dirty="0" smtClean="0"/>
              <a:t>richness</a:t>
            </a:r>
            <a:endParaRPr lang="en-US" dirty="0"/>
          </a:p>
        </p:txBody>
      </p:sp>
      <p:graphicFrame>
        <p:nvGraphicFramePr>
          <p:cNvPr id="14" name="Content Placeholder 8"/>
          <p:cNvGraphicFramePr>
            <a:graphicFrameLocks/>
          </p:cNvGraphicFramePr>
          <p:nvPr/>
        </p:nvGraphicFramePr>
        <p:xfrm>
          <a:off x="990600" y="2286000"/>
          <a:ext cx="7315200" cy="40687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/>
          <p:cNvGrpSpPr/>
          <p:nvPr/>
        </p:nvGrpSpPr>
        <p:grpSpPr>
          <a:xfrm>
            <a:off x="1371600" y="1752600"/>
            <a:ext cx="1752600" cy="1371600"/>
            <a:chOff x="228600" y="3733800"/>
            <a:chExt cx="2667000" cy="2590800"/>
          </a:xfrm>
        </p:grpSpPr>
        <p:sp>
          <p:nvSpPr>
            <p:cNvPr id="21" name="Oval 20"/>
            <p:cNvSpPr/>
            <p:nvPr/>
          </p:nvSpPr>
          <p:spPr>
            <a:xfrm>
              <a:off x="228600" y="3733800"/>
              <a:ext cx="2667000" cy="2590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1066800" y="4038600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1905000" y="4800600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1524000" y="4495800"/>
              <a:ext cx="304800" cy="30480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2209800" y="5715000"/>
              <a:ext cx="304800" cy="30480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1295400" y="5562600"/>
              <a:ext cx="304800" cy="3048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2362200" y="4953000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2057400" y="4114800"/>
              <a:ext cx="304800" cy="30480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838200" y="4800600"/>
              <a:ext cx="304800" cy="3048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533400" y="4267200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1143000" y="4953000"/>
              <a:ext cx="304800" cy="3048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5943600" y="1676400"/>
            <a:ext cx="1828800" cy="1524000"/>
            <a:chOff x="3962400" y="3733800"/>
            <a:chExt cx="2667000" cy="2590800"/>
          </a:xfrm>
        </p:grpSpPr>
        <p:sp>
          <p:nvSpPr>
            <p:cNvPr id="47" name="Oval 46"/>
            <p:cNvSpPr/>
            <p:nvPr/>
          </p:nvSpPr>
          <p:spPr>
            <a:xfrm>
              <a:off x="3962400" y="3733800"/>
              <a:ext cx="2667000" cy="2590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4572000" y="3962400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5486400" y="4495800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4953000" y="4800600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5791200" y="5410200"/>
              <a:ext cx="304800" cy="30480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4800600" y="5486400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5943600" y="4648200"/>
              <a:ext cx="304800" cy="30480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5562600" y="4038600"/>
              <a:ext cx="304800" cy="3048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4343400" y="4724400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4876800" y="4343400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5181600" y="4114800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50" name="Table 49"/>
          <p:cNvGraphicFramePr>
            <a:graphicFrameLocks noGrp="1"/>
          </p:cNvGraphicFramePr>
          <p:nvPr/>
        </p:nvGraphicFramePr>
        <p:xfrm>
          <a:off x="1371600" y="3429000"/>
          <a:ext cx="1828800" cy="375285"/>
        </p:xfrm>
        <a:graphic>
          <a:graphicData uri="http://schemas.openxmlformats.org/drawingml/2006/table">
            <a:tbl>
              <a:tblPr/>
              <a:tblGrid>
                <a:gridCol w="1828800"/>
              </a:tblGrid>
              <a:tr h="266700"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H’= 1.279854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51" name="Table 50"/>
          <p:cNvGraphicFramePr>
            <a:graphicFrameLocks noGrp="1"/>
          </p:cNvGraphicFramePr>
          <p:nvPr/>
        </p:nvGraphicFramePr>
        <p:xfrm>
          <a:off x="5867400" y="3429000"/>
          <a:ext cx="1981200" cy="375285"/>
        </p:xfrm>
        <a:graphic>
          <a:graphicData uri="http://schemas.openxmlformats.org/drawingml/2006/table">
            <a:tbl>
              <a:tblPr/>
              <a:tblGrid>
                <a:gridCol w="1981200"/>
              </a:tblGrid>
              <a:tr h="70485"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H’=0.940448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52" name="Table 51"/>
          <p:cNvGraphicFramePr>
            <a:graphicFrameLocks noGrp="1"/>
          </p:cNvGraphicFramePr>
          <p:nvPr/>
        </p:nvGraphicFramePr>
        <p:xfrm>
          <a:off x="457200" y="4572000"/>
          <a:ext cx="8153397" cy="1565910"/>
        </p:xfrm>
        <a:graphic>
          <a:graphicData uri="http://schemas.openxmlformats.org/drawingml/2006/table">
            <a:tbl>
              <a:tblPr/>
              <a:tblGrid>
                <a:gridCol w="905933"/>
                <a:gridCol w="905933"/>
                <a:gridCol w="905933"/>
                <a:gridCol w="905933"/>
                <a:gridCol w="905933"/>
                <a:gridCol w="905933"/>
                <a:gridCol w="905933"/>
                <a:gridCol w="905933"/>
                <a:gridCol w="905933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Count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Pi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latin typeface="Times New Roman"/>
                        </a:rPr>
                        <a:t>ln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(pi)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latin typeface="Times New Roman"/>
                        </a:rPr>
                        <a:t>pi.ln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(pi)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Sample1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Sample2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Sample1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Sample2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Sample1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Sample2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Sample1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Sample2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Sp1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0.4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0.7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-0.91629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-0.35667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-0.36652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-0.24967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Sp2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0.3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0.1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-1.20397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-2.30259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-0.36119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-0.23026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Sp3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0.2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0.1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-1.60944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-2.30259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-0.32189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-0.23026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Sp4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0.1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0.1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-2.30259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-2.30259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-0.23026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-0.23026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-1.27985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-0.94045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53" name="Table 52"/>
          <p:cNvGraphicFramePr>
            <a:graphicFrameLocks noGrp="1"/>
          </p:cNvGraphicFramePr>
          <p:nvPr/>
        </p:nvGraphicFramePr>
        <p:xfrm>
          <a:off x="1447800" y="1219200"/>
          <a:ext cx="1828800" cy="375285"/>
        </p:xfrm>
        <a:graphic>
          <a:graphicData uri="http://schemas.openxmlformats.org/drawingml/2006/table">
            <a:tbl>
              <a:tblPr/>
              <a:tblGrid>
                <a:gridCol w="1828800"/>
              </a:tblGrid>
              <a:tr h="2667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Sample</a:t>
                      </a:r>
                      <a:r>
                        <a:rPr lang="en-US" sz="2400" b="0" i="0" u="none" strike="noStrike" baseline="0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 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54" name="Table 53"/>
          <p:cNvGraphicFramePr>
            <a:graphicFrameLocks noGrp="1"/>
          </p:cNvGraphicFramePr>
          <p:nvPr/>
        </p:nvGraphicFramePr>
        <p:xfrm>
          <a:off x="5943600" y="1295400"/>
          <a:ext cx="1828800" cy="375285"/>
        </p:xfrm>
        <a:graphic>
          <a:graphicData uri="http://schemas.openxmlformats.org/drawingml/2006/table">
            <a:tbl>
              <a:tblPr/>
              <a:tblGrid>
                <a:gridCol w="1828800"/>
              </a:tblGrid>
              <a:tr h="2667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Sample</a:t>
                      </a:r>
                      <a:r>
                        <a:rPr lang="en-US" sz="2400" b="0" i="0" u="none" strike="noStrike" baseline="0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 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55" name="Title 5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Shannon index calculations</a:t>
            </a:r>
            <a:endParaRPr lang="en-US" dirty="0"/>
          </a:p>
        </p:txBody>
      </p:sp>
      <p:sp>
        <p:nvSpPr>
          <p:cNvPr id="56" name="Content Placeholder 5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33400"/>
            <a:ext cx="8305800" cy="609600"/>
          </a:xfrm>
        </p:spPr>
        <p:txBody>
          <a:bodyPr/>
          <a:lstStyle/>
          <a:p>
            <a:r>
              <a:rPr lang="en-US" dirty="0" smtClean="0"/>
              <a:t>What is this course about: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55837"/>
            <a:ext cx="7391400" cy="2620963"/>
          </a:xfrm>
        </p:spPr>
        <p:txBody>
          <a:bodyPr>
            <a:normAutofit fontScale="92500"/>
          </a:bodyPr>
          <a:lstStyle/>
          <a:p>
            <a:r>
              <a:rPr lang="en-US" sz="2800" dirty="0" smtClean="0"/>
              <a:t>Introduction to basic tools and concepts on the analysis of microbial communities</a:t>
            </a:r>
          </a:p>
          <a:p>
            <a:pPr lvl="1"/>
            <a:r>
              <a:rPr lang="en-US" sz="2400" dirty="0" smtClean="0"/>
              <a:t>Emphasis on next generation sequencing</a:t>
            </a:r>
          </a:p>
          <a:p>
            <a:pPr lvl="1"/>
            <a:r>
              <a:rPr lang="en-US" sz="2400" dirty="0" smtClean="0"/>
              <a:t>Emphasis on 16S rRNA gene analysis</a:t>
            </a:r>
          </a:p>
          <a:p>
            <a:pPr lvl="1"/>
            <a:r>
              <a:rPr lang="en-US" sz="2400" dirty="0" smtClean="0"/>
              <a:t>Some functional gene analysis of communities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Simpson index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914400" y="5112603"/>
            <a:ext cx="7391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ctr">
              <a:spcBef>
                <a:spcPct val="20000"/>
              </a:spcBef>
            </a:pPr>
            <a:r>
              <a:rPr lang="en-US" sz="2400" dirty="0">
                <a:solidFill>
                  <a:prstClr val="black"/>
                </a:solidFill>
              </a:rPr>
              <a:t>Probability that if two members of the community are draw are random they will be the same</a:t>
            </a:r>
          </a:p>
        </p:txBody>
      </p:sp>
      <p:sp>
        <p:nvSpPr>
          <p:cNvPr id="5" name="Rectangle 8"/>
          <p:cNvSpPr>
            <a:spLocks/>
          </p:cNvSpPr>
          <p:nvPr/>
        </p:nvSpPr>
        <p:spPr bwMode="auto">
          <a:xfrm>
            <a:off x="990600" y="1752600"/>
            <a:ext cx="2189512" cy="33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wrap="none" lIns="0" tIns="0" rIns="0" bIns="0">
            <a:spAutoFit/>
          </a:bodyPr>
          <a:lstStyle/>
          <a:p>
            <a:pPr defTabSz="642938">
              <a:tabLst>
                <a:tab pos="588963" algn="l"/>
              </a:tabLst>
            </a:pPr>
            <a:r>
              <a:rPr lang="en-US" sz="2200" dirty="0">
                <a:solidFill>
                  <a:schemeClr val="tx1"/>
                </a:solidFill>
                <a:ea typeface="Optima" pitchFamily="1" charset="0"/>
                <a:cs typeface="Optima" pitchFamily="1" charset="0"/>
              </a:rPr>
              <a:t>number of species</a:t>
            </a:r>
          </a:p>
        </p:txBody>
      </p:sp>
      <p:sp>
        <p:nvSpPr>
          <p:cNvPr id="6" name="Rectangle 10"/>
          <p:cNvSpPr>
            <a:spLocks/>
          </p:cNvSpPr>
          <p:nvPr/>
        </p:nvSpPr>
        <p:spPr bwMode="auto">
          <a:xfrm>
            <a:off x="5715000" y="3581400"/>
            <a:ext cx="2966615" cy="669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wrap="none" lIns="0" tIns="0" rIns="0" bIns="0">
            <a:spAutoFit/>
          </a:bodyPr>
          <a:lstStyle/>
          <a:p>
            <a:pPr defTabSz="642938">
              <a:tabLst>
                <a:tab pos="588963" algn="l"/>
              </a:tabLst>
            </a:pPr>
            <a:r>
              <a:rPr lang="en-US" sz="2200" dirty="0">
                <a:solidFill>
                  <a:schemeClr val="tx1"/>
                </a:solidFill>
                <a:ea typeface="Optima" pitchFamily="1" charset="0"/>
                <a:cs typeface="Optima" pitchFamily="1" charset="0"/>
              </a:rPr>
              <a:t>proportion of population</a:t>
            </a:r>
          </a:p>
          <a:p>
            <a:pPr defTabSz="642938">
              <a:tabLst>
                <a:tab pos="588963" algn="l"/>
              </a:tabLst>
            </a:pPr>
            <a:r>
              <a:rPr lang="en-US" sz="2200" dirty="0">
                <a:solidFill>
                  <a:schemeClr val="tx1"/>
                </a:solidFill>
                <a:ea typeface="Optima" pitchFamily="1" charset="0"/>
                <a:cs typeface="Optima" pitchFamily="1" charset="0"/>
              </a:rPr>
              <a:t>constituted by species </a:t>
            </a:r>
            <a:r>
              <a:rPr lang="en-US" sz="2200" i="1" dirty="0" err="1">
                <a:solidFill>
                  <a:schemeClr val="tx1"/>
                </a:solidFill>
                <a:ea typeface="Optima" pitchFamily="1" charset="0"/>
                <a:cs typeface="Optima" pitchFamily="1" charset="0"/>
              </a:rPr>
              <a:t>i</a:t>
            </a:r>
            <a:endParaRPr lang="en-US" sz="2200" i="1" dirty="0">
              <a:solidFill>
                <a:schemeClr val="tx1"/>
              </a:solidFill>
              <a:ea typeface="Optima" pitchFamily="1" charset="0"/>
              <a:cs typeface="Optima" pitchFamily="1" charset="0"/>
            </a:endParaRP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1510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1512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1511" name="Picture 7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276600" y="2057400"/>
            <a:ext cx="2719581" cy="1933575"/>
          </a:xfrm>
          <a:prstGeom prst="rect">
            <a:avLst/>
          </a:prstGeom>
          <a:noFill/>
        </p:spPr>
      </p:pic>
      <p:sp>
        <p:nvSpPr>
          <p:cNvPr id="21513" name="Rectangle 9"/>
          <p:cNvSpPr>
            <a:spLocks noChangeArrowheads="1"/>
          </p:cNvSpPr>
          <p:nvPr/>
        </p:nvSpPr>
        <p:spPr bwMode="auto">
          <a:xfrm>
            <a:off x="0" y="1628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AutoShape 7"/>
          <p:cNvSpPr>
            <a:spLocks/>
          </p:cNvSpPr>
          <p:nvPr/>
        </p:nvSpPr>
        <p:spPr bwMode="auto">
          <a:xfrm rot="1169189" flipV="1">
            <a:off x="3603239" y="1886547"/>
            <a:ext cx="850641" cy="276999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0" y="7193"/>
                </a:moveTo>
                <a:lnTo>
                  <a:pt x="0" y="14407"/>
                </a:lnTo>
                <a:lnTo>
                  <a:pt x="12960" y="14407"/>
                </a:lnTo>
                <a:lnTo>
                  <a:pt x="12960" y="21600"/>
                </a:lnTo>
                <a:lnTo>
                  <a:pt x="21600" y="10800"/>
                </a:lnTo>
                <a:lnTo>
                  <a:pt x="12960" y="0"/>
                </a:lnTo>
                <a:lnTo>
                  <a:pt x="12960" y="7193"/>
                </a:lnTo>
                <a:close/>
                <a:moveTo>
                  <a:pt x="0" y="7193"/>
                </a:moveTo>
              </a:path>
            </a:pathLst>
          </a:custGeom>
          <a:solidFill>
            <a:schemeClr val="accent1"/>
          </a:solidFill>
          <a:ln w="63500">
            <a:solidFill>
              <a:schemeClr val="tx1"/>
            </a:solidFill>
            <a:miter lim="800000"/>
            <a:headEnd/>
            <a:tailEnd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wrap="square" lIns="0" tIns="0" rIns="0" bIns="0">
            <a:spAutoFit/>
          </a:bodyPr>
          <a:lstStyle/>
          <a:p>
            <a:endParaRPr lang="en-US"/>
          </a:p>
        </p:txBody>
      </p:sp>
      <p:sp>
        <p:nvSpPr>
          <p:cNvPr id="17" name="AutoShape 9"/>
          <p:cNvSpPr>
            <a:spLocks/>
          </p:cNvSpPr>
          <p:nvPr/>
        </p:nvSpPr>
        <p:spPr bwMode="auto">
          <a:xfrm rot="10800000">
            <a:off x="5943600" y="3124200"/>
            <a:ext cx="920199" cy="276999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0" y="7193"/>
                </a:moveTo>
                <a:lnTo>
                  <a:pt x="0" y="14407"/>
                </a:lnTo>
                <a:lnTo>
                  <a:pt x="12960" y="14407"/>
                </a:lnTo>
                <a:lnTo>
                  <a:pt x="12960" y="21600"/>
                </a:lnTo>
                <a:lnTo>
                  <a:pt x="21600" y="10800"/>
                </a:lnTo>
                <a:lnTo>
                  <a:pt x="12960" y="0"/>
                </a:lnTo>
                <a:lnTo>
                  <a:pt x="12960" y="7193"/>
                </a:lnTo>
                <a:close/>
                <a:moveTo>
                  <a:pt x="0" y="7193"/>
                </a:moveTo>
              </a:path>
            </a:pathLst>
          </a:custGeom>
          <a:solidFill>
            <a:schemeClr val="accent1"/>
          </a:solidFill>
          <a:ln w="63500">
            <a:solidFill>
              <a:schemeClr val="tx1"/>
            </a:solidFill>
            <a:miter lim="800000"/>
            <a:headEnd/>
            <a:tailEnd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wrap="square" lIns="0" tIns="0" rIns="0" bIns="0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2273978"/>
            <a:ext cx="8001000" cy="42030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55" name="Group 54"/>
          <p:cNvGrpSpPr/>
          <p:nvPr/>
        </p:nvGrpSpPr>
        <p:grpSpPr>
          <a:xfrm>
            <a:off x="1600200" y="3810000"/>
            <a:ext cx="990600" cy="762000"/>
            <a:chOff x="7620000" y="5791200"/>
            <a:chExt cx="1143000" cy="838200"/>
          </a:xfrm>
        </p:grpSpPr>
        <p:sp>
          <p:nvSpPr>
            <p:cNvPr id="5" name="Oval 4"/>
            <p:cNvSpPr/>
            <p:nvPr/>
          </p:nvSpPr>
          <p:spPr>
            <a:xfrm>
              <a:off x="7620000" y="5791200"/>
              <a:ext cx="1143000" cy="8382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7979229" y="5889812"/>
              <a:ext cx="130629" cy="98612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8338457" y="6136341"/>
              <a:ext cx="130629" cy="98612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8175171" y="6037729"/>
              <a:ext cx="130629" cy="9861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8305800" y="6324600"/>
              <a:ext cx="130629" cy="98612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8077200" y="6382871"/>
              <a:ext cx="130629" cy="98612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8534400" y="6185647"/>
              <a:ext cx="130629" cy="986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8403771" y="5914465"/>
              <a:ext cx="130629" cy="98612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7772400" y="6136341"/>
              <a:ext cx="130629" cy="98612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7750629" y="5963771"/>
              <a:ext cx="130629" cy="986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8011886" y="6185647"/>
              <a:ext cx="130629" cy="98612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5791200" y="2286000"/>
            <a:ext cx="990600" cy="838200"/>
            <a:chOff x="304800" y="5715000"/>
            <a:chExt cx="1143000" cy="838200"/>
          </a:xfrm>
        </p:grpSpPr>
        <p:sp>
          <p:nvSpPr>
            <p:cNvPr id="16" name="Oval 15"/>
            <p:cNvSpPr/>
            <p:nvPr/>
          </p:nvSpPr>
          <p:spPr>
            <a:xfrm>
              <a:off x="304800" y="5715000"/>
              <a:ext cx="1143000" cy="8382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435429" y="5887571"/>
              <a:ext cx="130629" cy="986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762000" y="5867400"/>
              <a:ext cx="130629" cy="986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587829" y="6039971"/>
              <a:ext cx="130629" cy="986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914400" y="6019800"/>
              <a:ext cx="130629" cy="986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740229" y="6192371"/>
              <a:ext cx="130629" cy="986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1066800" y="6172200"/>
              <a:ext cx="130629" cy="986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892629" y="6344771"/>
              <a:ext cx="130629" cy="986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1066800" y="6324600"/>
              <a:ext cx="130629" cy="986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762000" y="6039971"/>
              <a:ext cx="130629" cy="986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1088571" y="5943600"/>
              <a:ext cx="130629" cy="986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3962400" y="3276600"/>
            <a:ext cx="1066800" cy="838200"/>
            <a:chOff x="4114800" y="5791200"/>
            <a:chExt cx="1143000" cy="838200"/>
          </a:xfrm>
        </p:grpSpPr>
        <p:sp>
          <p:nvSpPr>
            <p:cNvPr id="27" name="Oval 26"/>
            <p:cNvSpPr/>
            <p:nvPr/>
          </p:nvSpPr>
          <p:spPr>
            <a:xfrm>
              <a:off x="4114800" y="5791200"/>
              <a:ext cx="1143000" cy="8382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4474029" y="5889812"/>
              <a:ext cx="130629" cy="98612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4669971" y="6037729"/>
              <a:ext cx="130629" cy="9861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5029200" y="6185647"/>
              <a:ext cx="130629" cy="98612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4898571" y="5914465"/>
              <a:ext cx="130629" cy="98612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4267200" y="6136341"/>
              <a:ext cx="130629" cy="98612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4245429" y="5963771"/>
              <a:ext cx="130629" cy="986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4495800" y="6248400"/>
              <a:ext cx="130629" cy="986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4648200" y="6400800"/>
              <a:ext cx="130629" cy="986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4800600" y="6225988"/>
              <a:ext cx="130629" cy="986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4898571" y="6378388"/>
              <a:ext cx="130629" cy="986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2" name="Content Placeholder 6"/>
          <p:cNvSpPr txBox="1">
            <a:spLocks/>
          </p:cNvSpPr>
          <p:nvPr/>
        </p:nvSpPr>
        <p:spPr>
          <a:xfrm>
            <a:off x="457200" y="1143000"/>
            <a:ext cx="8686800" cy="1066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80000"/>
              <a:buFont typeface="Wingdings" pitchFamily="2" charset="2"/>
              <a:buChar char="q"/>
              <a:tabLst/>
              <a:defRPr/>
            </a:pPr>
            <a:r>
              <a:rPr lang="en-US" sz="2000" dirty="0" smtClean="0"/>
              <a:t>Range : &lt;0 – 1], </a:t>
            </a:r>
          </a:p>
          <a:p>
            <a:pPr marL="342900" marR="0" lvl="0" indent="-34290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80000"/>
              <a:buFont typeface="Wingdings" pitchFamily="2" charset="2"/>
              <a:buChar char="q"/>
              <a:tabLst/>
              <a:defRPr/>
            </a:pPr>
            <a:r>
              <a:rPr lang="en-US" sz="2000" dirty="0" smtClean="0"/>
              <a:t>Strongly influenced by evenness</a:t>
            </a:r>
          </a:p>
          <a:p>
            <a:pPr marL="342900" marR="0" lvl="0" indent="-34290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80000"/>
              <a:buFont typeface="Wingdings" pitchFamily="2" charset="2"/>
              <a:buChar char="q"/>
              <a:tabLst/>
              <a:defRPr/>
            </a:pPr>
            <a:r>
              <a:rPr lang="en-US" sz="2000" dirty="0" smtClean="0"/>
              <a:t>Usually presented as (1-D), so high diversity is 1, low diversity 0</a:t>
            </a:r>
          </a:p>
        </p:txBody>
      </p:sp>
      <p:cxnSp>
        <p:nvCxnSpPr>
          <p:cNvPr id="59" name="Straight Arrow Connector 58"/>
          <p:cNvCxnSpPr/>
          <p:nvPr/>
        </p:nvCxnSpPr>
        <p:spPr>
          <a:xfrm rot="5400000">
            <a:off x="1828800" y="4876800"/>
            <a:ext cx="457994" cy="79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6934200" y="2743200"/>
            <a:ext cx="533400" cy="79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rot="5400000">
            <a:off x="4267200" y="4419600"/>
            <a:ext cx="457994" cy="79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itle 5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Simpson index boundaries</a:t>
            </a:r>
            <a:endParaRPr lang="en-US" dirty="0"/>
          </a:p>
        </p:txBody>
      </p:sp>
      <p:sp>
        <p:nvSpPr>
          <p:cNvPr id="51" name="Content Placeholder 5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1295400" y="1727537"/>
            <a:ext cx="1981200" cy="1600200"/>
            <a:chOff x="228600" y="3733800"/>
            <a:chExt cx="2667000" cy="2590800"/>
          </a:xfrm>
        </p:grpSpPr>
        <p:sp>
          <p:nvSpPr>
            <p:cNvPr id="29" name="Oval 28"/>
            <p:cNvSpPr/>
            <p:nvPr/>
          </p:nvSpPr>
          <p:spPr>
            <a:xfrm>
              <a:off x="228600" y="3733800"/>
              <a:ext cx="2667000" cy="2590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1066800" y="4038600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1905000" y="4800600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1524000" y="4495800"/>
              <a:ext cx="304800" cy="30480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2177562" y="5584371"/>
              <a:ext cx="304800" cy="30480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1295400" y="5562600"/>
              <a:ext cx="304800" cy="3048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2362200" y="4953000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2057400" y="4114800"/>
              <a:ext cx="304800" cy="30480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838200" y="4800600"/>
              <a:ext cx="304800" cy="3048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533400" y="4267200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1143000" y="4953000"/>
              <a:ext cx="304800" cy="3048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5943600" y="1727537"/>
            <a:ext cx="1905000" cy="1600200"/>
            <a:chOff x="3962400" y="3733800"/>
            <a:chExt cx="2667000" cy="2590800"/>
          </a:xfrm>
        </p:grpSpPr>
        <p:sp>
          <p:nvSpPr>
            <p:cNvPr id="41" name="Oval 40"/>
            <p:cNvSpPr/>
            <p:nvPr/>
          </p:nvSpPr>
          <p:spPr>
            <a:xfrm>
              <a:off x="3962400" y="3733800"/>
              <a:ext cx="2667000" cy="2590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4572000" y="3962400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5486400" y="4495800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4953000" y="4800600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5791200" y="5410200"/>
              <a:ext cx="304800" cy="30480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4800600" y="5486400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5943600" y="4648200"/>
              <a:ext cx="304800" cy="30480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5562600" y="4038600"/>
              <a:ext cx="304800" cy="3048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4343400" y="4724400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4876800" y="4343400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5181600" y="4114800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52" name="Table 51"/>
          <p:cNvGraphicFramePr>
            <a:graphicFrameLocks noGrp="1"/>
          </p:cNvGraphicFramePr>
          <p:nvPr/>
        </p:nvGraphicFramePr>
        <p:xfrm>
          <a:off x="381000" y="4008123"/>
          <a:ext cx="8458205" cy="2392677"/>
        </p:xfrm>
        <a:graphic>
          <a:graphicData uri="http://schemas.openxmlformats.org/drawingml/2006/table">
            <a:tbl>
              <a:tblPr/>
              <a:tblGrid>
                <a:gridCol w="1208315"/>
                <a:gridCol w="1208315"/>
                <a:gridCol w="1208315"/>
                <a:gridCol w="1208315"/>
                <a:gridCol w="1208315"/>
                <a:gridCol w="1208315"/>
                <a:gridCol w="1208315"/>
              </a:tblGrid>
              <a:tr h="341811"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Count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Pi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Pi2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18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Sample1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Sample2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Sample1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Sample2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Sample1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Sample2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18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Sp1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0.4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0.7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0.16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0.49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3418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Sp2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0.3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0.1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0.09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0.01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418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Sp3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0.2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0.1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0.04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0.01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418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Sp4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0.1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0.1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0.01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0.01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1811"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0.3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0.52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53" name="TextBox 52"/>
          <p:cNvSpPr txBox="1"/>
          <p:nvPr/>
        </p:nvSpPr>
        <p:spPr>
          <a:xfrm>
            <a:off x="1524000" y="3385066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D=0.3</a:t>
            </a:r>
          </a:p>
          <a:p>
            <a:pPr algn="ctr"/>
            <a:r>
              <a:rPr lang="en-US" dirty="0" smtClean="0"/>
              <a:t>1-D =0.7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5791200" y="3352800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D=0.52</a:t>
            </a:r>
          </a:p>
          <a:p>
            <a:pPr algn="ctr"/>
            <a:r>
              <a:rPr lang="en-US" dirty="0" smtClean="0"/>
              <a:t>1-D =0.48</a:t>
            </a:r>
            <a:endParaRPr lang="en-US" dirty="0"/>
          </a:p>
        </p:txBody>
      </p:sp>
      <p:graphicFrame>
        <p:nvGraphicFramePr>
          <p:cNvPr id="56" name="Table 55"/>
          <p:cNvGraphicFramePr>
            <a:graphicFrameLocks noGrp="1"/>
          </p:cNvGraphicFramePr>
          <p:nvPr/>
        </p:nvGraphicFramePr>
        <p:xfrm>
          <a:off x="1447800" y="1301115"/>
          <a:ext cx="1828800" cy="375285"/>
        </p:xfrm>
        <a:graphic>
          <a:graphicData uri="http://schemas.openxmlformats.org/drawingml/2006/table">
            <a:tbl>
              <a:tblPr/>
              <a:tblGrid>
                <a:gridCol w="1828800"/>
              </a:tblGrid>
              <a:tr h="2667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Sample</a:t>
                      </a:r>
                      <a:r>
                        <a:rPr lang="en-US" sz="2400" b="0" i="0" u="none" strike="noStrike" baseline="0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 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57" name="Table 56"/>
          <p:cNvGraphicFramePr>
            <a:graphicFrameLocks noGrp="1"/>
          </p:cNvGraphicFramePr>
          <p:nvPr/>
        </p:nvGraphicFramePr>
        <p:xfrm>
          <a:off x="5943600" y="1295400"/>
          <a:ext cx="1828800" cy="375285"/>
        </p:xfrm>
        <a:graphic>
          <a:graphicData uri="http://schemas.openxmlformats.org/drawingml/2006/table">
            <a:tbl>
              <a:tblPr/>
              <a:tblGrid>
                <a:gridCol w="1828800"/>
              </a:tblGrid>
              <a:tr h="2667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Sample</a:t>
                      </a:r>
                      <a:r>
                        <a:rPr lang="en-US" sz="2400" b="0" i="0" u="none" strike="noStrike" baseline="0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 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55" name="Title 5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Simpson index calculation</a:t>
            </a:r>
            <a:endParaRPr lang="en-US" dirty="0"/>
          </a:p>
        </p:txBody>
      </p:sp>
      <p:sp>
        <p:nvSpPr>
          <p:cNvPr id="58" name="Content Placeholder 5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>
            <a:normAutofit/>
          </a:bodyPr>
          <a:lstStyle/>
          <a:p>
            <a:pPr algn="l">
              <a:tabLst>
                <a:tab pos="0" algn="l"/>
                <a:tab pos="1017588" algn="l"/>
                <a:tab pos="1509713" algn="l"/>
                <a:tab pos="1017588" algn="l"/>
              </a:tabLst>
            </a:pPr>
            <a:r>
              <a:rPr lang="en-US" sz="3200" dirty="0" smtClean="0"/>
              <a:t>	Chao1 index</a:t>
            </a:r>
            <a:endParaRPr lang="en-US" sz="3200" dirty="0"/>
          </a:p>
        </p:txBody>
      </p:sp>
      <p:sp>
        <p:nvSpPr>
          <p:cNvPr id="50180" name="Rectangle 4"/>
          <p:cNvSpPr>
            <a:spLocks noGrp="1" noChangeArrowheads="1"/>
          </p:cNvSpPr>
          <p:nvPr>
            <p:ph idx="1"/>
          </p:nvPr>
        </p:nvSpPr>
        <p:spPr>
          <a:xfrm>
            <a:off x="838200" y="1371600"/>
            <a:ext cx="3733800" cy="4754563"/>
          </a:xfrm>
          <a:ln/>
        </p:spPr>
        <p:txBody>
          <a:bodyPr>
            <a:normAutofit fontScale="92500"/>
          </a:bodyPr>
          <a:lstStyle/>
          <a:p>
            <a:pPr marL="660400">
              <a:tabLst>
                <a:tab pos="1017588" algn="l"/>
                <a:tab pos="1017588" algn="l"/>
                <a:tab pos="1509713" algn="l"/>
                <a:tab pos="1017588" algn="l"/>
              </a:tabLst>
            </a:pPr>
            <a:r>
              <a:rPr lang="en-US" sz="2400" dirty="0" smtClean="0"/>
              <a:t> Corrects </a:t>
            </a:r>
            <a:r>
              <a:rPr lang="en-US" sz="2400" dirty="0"/>
              <a:t>observed number of OTUs by a factor based on rare OTUs</a:t>
            </a:r>
          </a:p>
          <a:p>
            <a:pPr marL="1152525" lvl="2">
              <a:tabLst>
                <a:tab pos="1017588" algn="l"/>
                <a:tab pos="1017588" algn="l"/>
                <a:tab pos="1509713" algn="l"/>
                <a:tab pos="1017588" algn="l"/>
              </a:tabLst>
            </a:pPr>
            <a:r>
              <a:rPr lang="en-US" dirty="0"/>
              <a:t>a=singletons, b=doubletons</a:t>
            </a:r>
          </a:p>
          <a:p>
            <a:pPr marL="660400">
              <a:tabLst>
                <a:tab pos="1017588" algn="l"/>
                <a:tab pos="1017588" algn="l"/>
                <a:tab pos="1509713" algn="l"/>
                <a:tab pos="1017588" algn="l"/>
              </a:tabLst>
            </a:pPr>
            <a:r>
              <a:rPr lang="en-US" sz="2400" dirty="0" smtClean="0"/>
              <a:t>Helps </a:t>
            </a:r>
            <a:r>
              <a:rPr lang="en-US" sz="2400" dirty="0"/>
              <a:t>define the </a:t>
            </a:r>
            <a:r>
              <a:rPr lang="en-US" sz="2400" i="1" dirty="0"/>
              <a:t>lower</a:t>
            </a:r>
            <a:r>
              <a:rPr lang="en-US" sz="2400" dirty="0"/>
              <a:t> limits of </a:t>
            </a:r>
            <a:r>
              <a:rPr lang="en-US" sz="2400" dirty="0" smtClean="0"/>
              <a:t>richness</a:t>
            </a:r>
          </a:p>
          <a:p>
            <a:pPr marL="660400">
              <a:tabLst>
                <a:tab pos="1017588" algn="l"/>
                <a:tab pos="1017588" algn="l"/>
                <a:tab pos="1509713" algn="l"/>
                <a:tab pos="1017588" algn="l"/>
              </a:tabLst>
            </a:pPr>
            <a:r>
              <a:rPr lang="en-US" sz="2400" dirty="0" smtClean="0"/>
              <a:t>May be too sensitive to sequencing errors and massive sequencing</a:t>
            </a:r>
            <a:endParaRPr lang="en-US" sz="2400" dirty="0"/>
          </a:p>
        </p:txBody>
      </p:sp>
      <p:pic>
        <p:nvPicPr>
          <p:cNvPr id="50183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57800" y="5029200"/>
            <a:ext cx="2537717" cy="1285173"/>
          </a:xfrm>
          <a:prstGeom prst="rect">
            <a:avLst/>
          </a:prstGeom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20" name="TextBox 19"/>
          <p:cNvSpPr txBox="1"/>
          <p:nvPr/>
        </p:nvSpPr>
        <p:spPr>
          <a:xfrm>
            <a:off x="4876800" y="1371600"/>
            <a:ext cx="3352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Observed Species (S</a:t>
            </a:r>
            <a:r>
              <a:rPr lang="en-US" baseline="-25000" dirty="0" smtClean="0"/>
              <a:t>obs</a:t>
            </a:r>
            <a:r>
              <a:rPr lang="en-US" dirty="0" smtClean="0"/>
              <a:t>) = 5</a:t>
            </a:r>
          </a:p>
          <a:p>
            <a:r>
              <a:rPr lang="en-US" dirty="0" smtClean="0"/>
              <a:t>Singletons (a) = 2</a:t>
            </a:r>
          </a:p>
          <a:p>
            <a:r>
              <a:rPr lang="en-US" dirty="0" smtClean="0"/>
              <a:t>Doubletons (b) =2</a:t>
            </a:r>
          </a:p>
          <a:p>
            <a:endParaRPr lang="en-US" dirty="0" smtClean="0"/>
          </a:p>
          <a:p>
            <a:r>
              <a:rPr lang="en-US" dirty="0" err="1" smtClean="0"/>
              <a:t>S</a:t>
            </a:r>
            <a:r>
              <a:rPr lang="en-US" baseline="-25000" dirty="0" err="1" smtClean="0"/>
              <a:t>est</a:t>
            </a:r>
            <a:r>
              <a:rPr lang="en-US" dirty="0" smtClean="0"/>
              <a:t>= 5+(2</a:t>
            </a:r>
            <a:r>
              <a:rPr lang="en-US" baseline="30000" dirty="0" smtClean="0"/>
              <a:t>2</a:t>
            </a:r>
            <a:r>
              <a:rPr lang="en-US" dirty="0" smtClean="0"/>
              <a:t>/1) = 9</a:t>
            </a:r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5257800" y="3048000"/>
            <a:ext cx="2362200" cy="1905000"/>
            <a:chOff x="6934200" y="1447800"/>
            <a:chExt cx="1752600" cy="1371600"/>
          </a:xfrm>
        </p:grpSpPr>
        <p:sp>
          <p:nvSpPr>
            <p:cNvPr id="8" name="Oval 7"/>
            <p:cNvSpPr/>
            <p:nvPr/>
          </p:nvSpPr>
          <p:spPr>
            <a:xfrm>
              <a:off x="6934200" y="1447800"/>
              <a:ext cx="1752600" cy="13716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7485017" y="1609165"/>
              <a:ext cx="200297" cy="1613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8035834" y="2012576"/>
              <a:ext cx="200297" cy="1613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7785463" y="1851212"/>
              <a:ext cx="200297" cy="161365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8153400" y="2362200"/>
              <a:ext cx="200297" cy="161365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8336280" y="2093259"/>
              <a:ext cx="200297" cy="1613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7334794" y="2012576"/>
              <a:ext cx="200297" cy="161365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7134497" y="1730188"/>
              <a:ext cx="200297" cy="1613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7535091" y="2093259"/>
              <a:ext cx="200297" cy="161365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8077200" y="1676400"/>
              <a:ext cx="200297" cy="1613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dirty="0" smtClean="0"/>
              <a:t>Presenting alpha diversity</a:t>
            </a:r>
            <a:endParaRPr lang="en-US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371600"/>
            <a:ext cx="3733800" cy="4754563"/>
          </a:xfrm>
        </p:spPr>
        <p:txBody>
          <a:bodyPr>
            <a:noAutofit/>
          </a:bodyPr>
          <a:lstStyle/>
          <a:p>
            <a:r>
              <a:rPr lang="en-US" sz="2400" dirty="0" smtClean="0"/>
              <a:t>Show richness and </a:t>
            </a:r>
            <a:r>
              <a:rPr lang="en-US" sz="2400" dirty="0" err="1" smtClean="0"/>
              <a:t>eveness</a:t>
            </a:r>
            <a:endParaRPr lang="en-US" sz="2400" dirty="0" smtClean="0"/>
          </a:p>
          <a:p>
            <a:r>
              <a:rPr lang="en-US" sz="2400" dirty="0" smtClean="0"/>
              <a:t>A high slope can be indicative of an stressful environment with strong selection</a:t>
            </a:r>
          </a:p>
          <a:p>
            <a:r>
              <a:rPr lang="en-US" sz="2400" dirty="0" smtClean="0"/>
              <a:t>Softer slopes indicate more homogenous distribution of resources</a:t>
            </a:r>
            <a:endParaRPr lang="en-US" sz="2400" dirty="0"/>
          </a:p>
        </p:txBody>
      </p:sp>
      <p:graphicFrame>
        <p:nvGraphicFramePr>
          <p:cNvPr id="7" name="Chart 6"/>
          <p:cNvGraphicFramePr/>
          <p:nvPr/>
        </p:nvGraphicFramePr>
        <p:xfrm>
          <a:off x="4495800" y="1447800"/>
          <a:ext cx="3886200" cy="4648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dirty="0" smtClean="0"/>
              <a:t>Rarefaction curves</a:t>
            </a:r>
            <a:endParaRPr lang="en-US" sz="3200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38200" y="1371600"/>
            <a:ext cx="3505200" cy="4754563"/>
          </a:xfrm>
        </p:spPr>
        <p:txBody>
          <a:bodyPr>
            <a:noAutofit/>
          </a:bodyPr>
          <a:lstStyle/>
          <a:p>
            <a:r>
              <a:rPr lang="en-US" sz="2000" dirty="0" smtClean="0"/>
              <a:t>Used to compare communities with different number of samples </a:t>
            </a:r>
          </a:p>
          <a:p>
            <a:pPr lvl="1"/>
            <a:r>
              <a:rPr lang="en-US" sz="1800" dirty="0" err="1" smtClean="0"/>
              <a:t>E.g</a:t>
            </a:r>
            <a:r>
              <a:rPr lang="en-US" sz="1800" dirty="0" smtClean="0"/>
              <a:t> go back in curve to make comparisons at same level of sampling</a:t>
            </a:r>
          </a:p>
          <a:p>
            <a:r>
              <a:rPr lang="en-US" sz="2000" dirty="0" smtClean="0"/>
              <a:t>Cannot be extrapolated </a:t>
            </a:r>
          </a:p>
          <a:p>
            <a:r>
              <a:rPr lang="en-US" sz="2000" dirty="0" smtClean="0"/>
              <a:t>More frequently used to estimated coverage and if incomplete sampling  has occurred (reached an asymptote)</a:t>
            </a:r>
          </a:p>
        </p:txBody>
      </p:sp>
      <p:pic>
        <p:nvPicPr>
          <p:cNvPr id="81922" name="Picture 2" descr="An external file that holds a picture, illustration, etc.&#10;Object name is zam0120889580004.jpg Object name is zam012088958000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2133600"/>
            <a:ext cx="3833374" cy="3124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dirty="0" smtClean="0"/>
              <a:t>Definitions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60400">
              <a:tabLst>
                <a:tab pos="1017588" algn="l"/>
                <a:tab pos="1017588" algn="l"/>
                <a:tab pos="1017588" algn="l"/>
              </a:tabLst>
            </a:pPr>
            <a:r>
              <a:rPr lang="en-US" sz="2400" dirty="0" err="1" smtClean="0"/>
              <a:t>Magurran</a:t>
            </a:r>
            <a:r>
              <a:rPr lang="en-US" sz="2400" dirty="0" smtClean="0"/>
              <a:t>: “the variety and abundance of species in a defined unit of study”</a:t>
            </a:r>
          </a:p>
          <a:p>
            <a:pPr marL="660400">
              <a:tabLst>
                <a:tab pos="1017588" algn="l"/>
                <a:tab pos="1017588" algn="l"/>
                <a:tab pos="1017588" algn="l"/>
              </a:tabLst>
            </a:pPr>
            <a:endParaRPr lang="en-US" sz="2400" dirty="0" smtClean="0"/>
          </a:p>
          <a:p>
            <a:pPr marL="660400">
              <a:tabLst>
                <a:tab pos="1017588" algn="l"/>
                <a:tab pos="1017588" algn="l"/>
                <a:tab pos="1017588" algn="l"/>
              </a:tabLst>
            </a:pPr>
            <a:r>
              <a:rPr lang="en-US" sz="2400" dirty="0" smtClean="0">
                <a:latin typeface="Times" pitchFamily="1" charset="0"/>
                <a:cs typeface="Times" pitchFamily="1" charset="0"/>
                <a:sym typeface="Times" pitchFamily="1" charset="0"/>
              </a:rPr>
              <a:t>α</a:t>
            </a:r>
            <a:r>
              <a:rPr lang="en-US" sz="2400" dirty="0" smtClean="0"/>
              <a:t> </a:t>
            </a:r>
            <a:r>
              <a:rPr lang="en-US" sz="2400" dirty="0" err="1" smtClean="0"/>
              <a:t>diverisity</a:t>
            </a:r>
            <a:r>
              <a:rPr lang="en-US" sz="2400" dirty="0" smtClean="0"/>
              <a:t>: diversity property of a defined spatial unit (single community)</a:t>
            </a:r>
          </a:p>
          <a:p>
            <a:pPr marL="660400">
              <a:tabLst>
                <a:tab pos="1017588" algn="l"/>
                <a:tab pos="1017588" algn="l"/>
                <a:tab pos="1017588" algn="l"/>
              </a:tabLst>
            </a:pPr>
            <a:r>
              <a:rPr lang="en-US" sz="2400" b="1" dirty="0" smtClean="0">
                <a:latin typeface="Times" pitchFamily="1" charset="0"/>
                <a:cs typeface="Times" pitchFamily="1" charset="0"/>
                <a:sym typeface="Times" pitchFamily="1" charset="0"/>
              </a:rPr>
              <a:t>β</a:t>
            </a:r>
            <a:r>
              <a:rPr lang="en-US" sz="2400" b="1" dirty="0" smtClean="0"/>
              <a:t> diversity: a measure of the extent to which  the diversity of two or more spatial units differs (multiple communities)</a:t>
            </a:r>
          </a:p>
          <a:p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Beta diversity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abundance and/or presence-absence information to find out if diversity </a:t>
            </a:r>
            <a:r>
              <a:rPr lang="en-US" u="sng" dirty="0" smtClean="0"/>
              <a:t>between </a:t>
            </a:r>
            <a:r>
              <a:rPr lang="en-US" dirty="0" smtClean="0"/>
              <a:t>two communities is similar</a:t>
            </a:r>
          </a:p>
          <a:p>
            <a:endParaRPr lang="en-US" dirty="0"/>
          </a:p>
          <a:p>
            <a:r>
              <a:rPr lang="en-US" dirty="0" smtClean="0"/>
              <a:t>Common measures (Range 0-1)</a:t>
            </a:r>
          </a:p>
          <a:p>
            <a:pPr lvl="1"/>
            <a:r>
              <a:rPr lang="en-US" dirty="0" err="1" smtClean="0"/>
              <a:t>Jaccard</a:t>
            </a:r>
            <a:r>
              <a:rPr lang="en-US" dirty="0" smtClean="0"/>
              <a:t> (1/0)</a:t>
            </a:r>
          </a:p>
          <a:p>
            <a:pPr lvl="1"/>
            <a:r>
              <a:rPr lang="en-US" dirty="0" err="1" smtClean="0"/>
              <a:t>Sørensen</a:t>
            </a:r>
            <a:r>
              <a:rPr lang="en-US" dirty="0" smtClean="0"/>
              <a:t> (1/0)</a:t>
            </a:r>
          </a:p>
          <a:p>
            <a:pPr lvl="1"/>
            <a:r>
              <a:rPr lang="en-US" dirty="0" smtClean="0"/>
              <a:t>Bray-Curtis</a:t>
            </a:r>
          </a:p>
          <a:p>
            <a:pPr lvl="1"/>
            <a:r>
              <a:rPr lang="en-US" dirty="0" smtClean="0"/>
              <a:t>Chao-</a:t>
            </a:r>
            <a:r>
              <a:rPr lang="en-US" dirty="0" err="1" smtClean="0"/>
              <a:t>Sørensen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Presence/absence based indices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752600" y="1905000"/>
          <a:ext cx="5638800" cy="1981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angle 5"/>
          <p:cNvSpPr/>
          <p:nvPr/>
        </p:nvSpPr>
        <p:spPr>
          <a:xfrm>
            <a:off x="1524000" y="1371600"/>
            <a:ext cx="197682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4000" dirty="0" smtClean="0"/>
              <a:t>Sample1</a:t>
            </a:r>
            <a:endParaRPr lang="en-US" sz="4000" dirty="0"/>
          </a:p>
        </p:txBody>
      </p:sp>
      <p:sp>
        <p:nvSpPr>
          <p:cNvPr id="8" name="Rectangle 7"/>
          <p:cNvSpPr/>
          <p:nvPr/>
        </p:nvSpPr>
        <p:spPr>
          <a:xfrm>
            <a:off x="4267200" y="2295525"/>
            <a:ext cx="588623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6000" dirty="0" smtClean="0"/>
              <a:t>b</a:t>
            </a:r>
            <a:endParaRPr lang="en-US" sz="6000" dirty="0"/>
          </a:p>
        </p:txBody>
      </p:sp>
      <p:sp>
        <p:nvSpPr>
          <p:cNvPr id="9" name="TextBox 8"/>
          <p:cNvSpPr txBox="1"/>
          <p:nvPr/>
        </p:nvSpPr>
        <p:spPr>
          <a:xfrm>
            <a:off x="914400" y="3962400"/>
            <a:ext cx="7696200" cy="2973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q"/>
            </a:pPr>
            <a:r>
              <a:rPr lang="en-US" sz="2400" dirty="0" err="1" smtClean="0"/>
              <a:t>Jaccard</a:t>
            </a:r>
            <a:r>
              <a:rPr lang="en-US" sz="2400" dirty="0" smtClean="0"/>
              <a:t> =  b/ (</a:t>
            </a:r>
            <a:r>
              <a:rPr lang="en-US" sz="2400" dirty="0" err="1" smtClean="0"/>
              <a:t>a+b+c</a:t>
            </a:r>
            <a:r>
              <a:rPr lang="en-US" sz="2400" dirty="0" smtClean="0"/>
              <a:t>)</a:t>
            </a:r>
          </a:p>
          <a:p>
            <a:pPr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q"/>
            </a:pPr>
            <a:endParaRPr lang="en-US" sz="2400" dirty="0" smtClean="0"/>
          </a:p>
          <a:p>
            <a:pPr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q"/>
            </a:pPr>
            <a:r>
              <a:rPr lang="en-US" sz="2400" dirty="0" smtClean="0"/>
              <a:t>Sorensen (QS) = 2b /(a+2b+c)) </a:t>
            </a:r>
          </a:p>
          <a:p>
            <a:pPr lvl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q"/>
            </a:pPr>
            <a:endParaRPr lang="en-US" sz="2400" dirty="0" smtClean="0"/>
          </a:p>
          <a:p>
            <a:pPr lvl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q"/>
            </a:pPr>
            <a:r>
              <a:rPr lang="en-US" sz="2400" dirty="0" err="1" smtClean="0"/>
              <a:t>Sorennsen</a:t>
            </a:r>
            <a:r>
              <a:rPr lang="en-US" sz="2400" dirty="0" smtClean="0"/>
              <a:t> gives more weight to shared species</a:t>
            </a:r>
          </a:p>
          <a:p>
            <a:endParaRPr lang="en-US" sz="2400" dirty="0" smtClean="0"/>
          </a:p>
        </p:txBody>
      </p:sp>
      <p:sp>
        <p:nvSpPr>
          <p:cNvPr id="10" name="Rectangle 9"/>
          <p:cNvSpPr/>
          <p:nvPr/>
        </p:nvSpPr>
        <p:spPr>
          <a:xfrm>
            <a:off x="3124200" y="2286000"/>
            <a:ext cx="55335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6000" dirty="0" smtClean="0"/>
              <a:t>a</a:t>
            </a:r>
            <a:endParaRPr lang="en-US" sz="6000" dirty="0"/>
          </a:p>
        </p:txBody>
      </p:sp>
      <p:sp>
        <p:nvSpPr>
          <p:cNvPr id="12" name="Rectangle 11"/>
          <p:cNvSpPr/>
          <p:nvPr/>
        </p:nvSpPr>
        <p:spPr>
          <a:xfrm>
            <a:off x="5334000" y="2286000"/>
            <a:ext cx="510076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6000" dirty="0" smtClean="0"/>
              <a:t>c</a:t>
            </a:r>
            <a:endParaRPr lang="en-US" sz="6000" dirty="0"/>
          </a:p>
        </p:txBody>
      </p:sp>
      <p:sp>
        <p:nvSpPr>
          <p:cNvPr id="13" name="Rectangle 12"/>
          <p:cNvSpPr/>
          <p:nvPr/>
        </p:nvSpPr>
        <p:spPr>
          <a:xfrm>
            <a:off x="5795577" y="1425714"/>
            <a:ext cx="197682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4000" dirty="0" smtClean="0"/>
              <a:t>Sample2</a:t>
            </a: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Beta diversity indices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371600"/>
            <a:ext cx="3352800" cy="47545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Bray Curtis</a:t>
            </a:r>
          </a:p>
          <a:p>
            <a:endParaRPr lang="en-US" dirty="0" smtClean="0"/>
          </a:p>
          <a:p>
            <a:pPr lvl="1"/>
            <a:r>
              <a:rPr lang="en-US" sz="2400" dirty="0" smtClean="0"/>
              <a:t>Sum of absolute difference of abundances divided by sum of abundance in both sites</a:t>
            </a:r>
          </a:p>
          <a:p>
            <a:endParaRPr lang="en-US" dirty="0" smtClean="0"/>
          </a:p>
          <a:p>
            <a:r>
              <a:rPr lang="en-US" dirty="0" smtClean="0"/>
              <a:t>Chao-Sorensen</a:t>
            </a:r>
          </a:p>
          <a:p>
            <a:endParaRPr lang="en-US" dirty="0" smtClean="0"/>
          </a:p>
          <a:p>
            <a:pPr lvl="1"/>
            <a:r>
              <a:rPr lang="en-US" sz="2400" dirty="0" smtClean="0"/>
              <a:t>Sorensen index that takes into account abundance and assumes </a:t>
            </a:r>
            <a:r>
              <a:rPr lang="en-US" sz="2400" dirty="0" err="1" smtClean="0"/>
              <a:t>undersampling</a:t>
            </a:r>
            <a:endParaRPr lang="en-US" sz="24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858000" y="0"/>
            <a:ext cx="5029200" cy="77005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q"/>
            </a:pPr>
            <a:endParaRPr lang="en-US" sz="2400" dirty="0"/>
          </a:p>
        </p:txBody>
      </p:sp>
      <p:pic>
        <p:nvPicPr>
          <p:cNvPr id="10242" name="Picture 2" descr="http://www.esajournals.org/na101/home/literatum/publisher/esa/journals/content/ecol/2002/00129658-83.12/0012-9658(2002)083%5B3331%3Arcathe%5D2.0.co%3B2/production/images/medium/i0012-9658-83-12-3331-e6.gif"/>
          <p:cNvPicPr>
            <a:picLocks noChangeAspect="1" noChangeArrowheads="1"/>
          </p:cNvPicPr>
          <p:nvPr/>
        </p:nvPicPr>
        <p:blipFill>
          <a:blip r:embed="rId2" cstate="print"/>
          <a:srcRect r="45333"/>
          <a:stretch>
            <a:fillRect/>
          </a:stretch>
        </p:blipFill>
        <p:spPr bwMode="auto">
          <a:xfrm>
            <a:off x="4800600" y="1600200"/>
            <a:ext cx="3124200" cy="136163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33400"/>
            <a:ext cx="8229600" cy="609600"/>
          </a:xfrm>
        </p:spPr>
        <p:txBody>
          <a:bodyPr/>
          <a:lstStyle/>
          <a:p>
            <a:r>
              <a:rPr lang="en-US" dirty="0" smtClean="0"/>
              <a:t>Why is this course relevant?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1600"/>
            <a:ext cx="3048000" cy="4754563"/>
          </a:xfrm>
        </p:spPr>
        <p:txBody>
          <a:bodyPr/>
          <a:lstStyle/>
          <a:p>
            <a:r>
              <a:rPr lang="en-US" dirty="0" smtClean="0"/>
              <a:t>1. Microbes have important roles in biology</a:t>
            </a:r>
          </a:p>
          <a:p>
            <a:endParaRPr lang="en-US" dirty="0" smtClean="0"/>
          </a:p>
          <a:p>
            <a:pPr lvl="0"/>
            <a:r>
              <a:rPr lang="en-US" dirty="0" smtClean="0"/>
              <a:t>Microbes are key players in biogeochemical cycles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990600" y="2971800"/>
            <a:ext cx="3581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80000"/>
              <a:buFont typeface="Wingdings" pitchFamily="2" charset="2"/>
              <a:buChar char="q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2" descr="http://apbiosemonefinalreview.pbworks.com/f/55_14cNitrogenCycle-L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62400" y="1176017"/>
            <a:ext cx="5181599" cy="529434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228600" y="6550223"/>
            <a:ext cx="8305800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 smtClean="0"/>
              <a:t>http://apbiosemonefinalreview.pbworks.com/f/55_14cNitrogenCycle-L.jpg</a:t>
            </a:r>
            <a:endParaRPr lang="en-US" sz="14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dirty="0" smtClean="0"/>
              <a:t>Use of beta diversity indices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1600"/>
            <a:ext cx="2895600" cy="4754563"/>
          </a:xfrm>
        </p:spPr>
        <p:txBody>
          <a:bodyPr>
            <a:normAutofit/>
          </a:bodyPr>
          <a:lstStyle/>
          <a:p>
            <a:r>
              <a:rPr lang="en-US" dirty="0" smtClean="0"/>
              <a:t>Compare communities</a:t>
            </a:r>
          </a:p>
          <a:p>
            <a:endParaRPr lang="en-US" dirty="0" smtClean="0"/>
          </a:p>
          <a:p>
            <a:r>
              <a:rPr lang="en-US" dirty="0" smtClean="0"/>
              <a:t>Create distance matrix</a:t>
            </a:r>
          </a:p>
          <a:p>
            <a:endParaRPr lang="en-US" dirty="0" smtClean="0"/>
          </a:p>
          <a:p>
            <a:r>
              <a:rPr lang="en-US" dirty="0" smtClean="0"/>
              <a:t>Use matrix to create a clustering tree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038600" y="2961382"/>
            <a:ext cx="44958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	 Sample1   Sample2   Sample3 </a:t>
            </a:r>
          </a:p>
          <a:p>
            <a:r>
              <a:rPr lang="en-US" sz="1600" dirty="0" smtClean="0"/>
              <a:t>Sample2  0.84                    </a:t>
            </a:r>
          </a:p>
          <a:p>
            <a:r>
              <a:rPr lang="en-US" sz="1600" dirty="0" smtClean="0"/>
              <a:t>Sample3  0.67	0.65          </a:t>
            </a:r>
          </a:p>
          <a:p>
            <a:r>
              <a:rPr lang="en-US" sz="1600" dirty="0" smtClean="0"/>
              <a:t>Sample4  0.84	0.67	 0.50</a:t>
            </a:r>
            <a:endParaRPr lang="en-US" sz="16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038600" y="1371600"/>
          <a:ext cx="4571994" cy="1219200"/>
        </p:xfrm>
        <a:graphic>
          <a:graphicData uri="http://schemas.openxmlformats.org/drawingml/2006/table">
            <a:tbl>
              <a:tblPr/>
              <a:tblGrid>
                <a:gridCol w="761997"/>
                <a:gridCol w="544287"/>
                <a:gridCol w="653142"/>
                <a:gridCol w="653142"/>
                <a:gridCol w="653142"/>
                <a:gridCol w="653142"/>
                <a:gridCol w="653142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Sp1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Sp2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Sp3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Sp4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Sp5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Sp6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Sample1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Sample2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40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Sample3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Sample4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7" name="Down Arrow 6"/>
          <p:cNvSpPr/>
          <p:nvPr/>
        </p:nvSpPr>
        <p:spPr>
          <a:xfrm>
            <a:off x="6019800" y="2590800"/>
            <a:ext cx="5334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/>
          <p:cNvSpPr/>
          <p:nvPr/>
        </p:nvSpPr>
        <p:spPr>
          <a:xfrm>
            <a:off x="6019800" y="4038600"/>
            <a:ext cx="5334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/>
          <p:cNvGrpSpPr/>
          <p:nvPr/>
        </p:nvGrpSpPr>
        <p:grpSpPr>
          <a:xfrm>
            <a:off x="4114800" y="4432756"/>
            <a:ext cx="4254932" cy="1995465"/>
            <a:chOff x="1933575" y="828530"/>
            <a:chExt cx="4939553" cy="6034328"/>
          </a:xfrm>
          <a:solidFill>
            <a:schemeClr val="bg1"/>
          </a:solidFill>
        </p:grpSpPr>
        <p:sp>
          <p:nvSpPr>
            <p:cNvPr id="37" name="Rectangle 6"/>
            <p:cNvSpPr>
              <a:spLocks noChangeArrowheads="1"/>
            </p:cNvSpPr>
            <p:nvPr/>
          </p:nvSpPr>
          <p:spPr bwMode="auto">
            <a:xfrm rot="16200000">
              <a:off x="1631814" y="3106810"/>
              <a:ext cx="2617659" cy="28583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Sample1 </a:t>
              </a: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8" name="Rectangle 7"/>
            <p:cNvSpPr>
              <a:spLocks noChangeArrowheads="1"/>
            </p:cNvSpPr>
            <p:nvPr/>
          </p:nvSpPr>
          <p:spPr bwMode="auto">
            <a:xfrm rot="16200000">
              <a:off x="2797241" y="4028531"/>
              <a:ext cx="2617659" cy="28583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Sample2 </a:t>
              </a: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9" name="Rectangle 8"/>
            <p:cNvSpPr>
              <a:spLocks noChangeArrowheads="1"/>
            </p:cNvSpPr>
            <p:nvPr/>
          </p:nvSpPr>
          <p:spPr bwMode="auto">
            <a:xfrm rot="16200000">
              <a:off x="4108515" y="5328186"/>
              <a:ext cx="2617659" cy="28583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Sample3 </a:t>
              </a: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0" name="Rectangle 9"/>
            <p:cNvSpPr>
              <a:spLocks noChangeArrowheads="1"/>
            </p:cNvSpPr>
            <p:nvPr/>
          </p:nvSpPr>
          <p:spPr bwMode="auto">
            <a:xfrm rot="16200000">
              <a:off x="5421380" y="5411111"/>
              <a:ext cx="2617657" cy="28583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Sample4 </a:t>
              </a: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1" name="Freeform 10"/>
            <p:cNvSpPr>
              <a:spLocks/>
            </p:cNvSpPr>
            <p:nvPr/>
          </p:nvSpPr>
          <p:spPr bwMode="auto">
            <a:xfrm>
              <a:off x="5413375" y="3775076"/>
              <a:ext cx="1312863" cy="211138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0" y="0"/>
                </a:cxn>
                <a:cxn ang="0">
                  <a:pos x="138" y="0"/>
                </a:cxn>
                <a:cxn ang="0">
                  <a:pos x="138" y="22"/>
                </a:cxn>
              </a:cxnLst>
              <a:rect l="0" t="0" r="r" b="b"/>
              <a:pathLst>
                <a:path w="138" h="22">
                  <a:moveTo>
                    <a:pt x="0" y="22"/>
                  </a:moveTo>
                  <a:lnTo>
                    <a:pt x="0" y="0"/>
                  </a:lnTo>
                  <a:lnTo>
                    <a:pt x="138" y="0"/>
                  </a:lnTo>
                  <a:lnTo>
                    <a:pt x="138" y="22"/>
                  </a:lnTo>
                </a:path>
              </a:pathLst>
            </a:custGeom>
            <a:grpFill/>
            <a:ln w="6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11"/>
            <p:cNvSpPr>
              <a:spLocks/>
            </p:cNvSpPr>
            <p:nvPr/>
          </p:nvSpPr>
          <p:spPr bwMode="auto">
            <a:xfrm>
              <a:off x="4102100" y="2544763"/>
              <a:ext cx="1966913" cy="1230313"/>
            </a:xfrm>
            <a:custGeom>
              <a:avLst/>
              <a:gdLst/>
              <a:ahLst/>
              <a:cxnLst>
                <a:cxn ang="0">
                  <a:pos x="0" y="23"/>
                </a:cxn>
                <a:cxn ang="0">
                  <a:pos x="0" y="0"/>
                </a:cxn>
                <a:cxn ang="0">
                  <a:pos x="207" y="0"/>
                </a:cxn>
                <a:cxn ang="0">
                  <a:pos x="207" y="129"/>
                </a:cxn>
              </a:cxnLst>
              <a:rect l="0" t="0" r="r" b="b"/>
              <a:pathLst>
                <a:path w="207" h="129">
                  <a:moveTo>
                    <a:pt x="0" y="23"/>
                  </a:moveTo>
                  <a:lnTo>
                    <a:pt x="0" y="0"/>
                  </a:lnTo>
                  <a:lnTo>
                    <a:pt x="207" y="0"/>
                  </a:lnTo>
                  <a:lnTo>
                    <a:pt x="207" y="129"/>
                  </a:lnTo>
                </a:path>
              </a:pathLst>
            </a:custGeom>
            <a:grpFill/>
            <a:ln w="6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12"/>
            <p:cNvSpPr>
              <a:spLocks/>
            </p:cNvSpPr>
            <p:nvPr/>
          </p:nvSpPr>
          <p:spPr bwMode="auto">
            <a:xfrm>
              <a:off x="2789238" y="1628776"/>
              <a:ext cx="2290763" cy="915988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0" y="0"/>
                </a:cxn>
                <a:cxn ang="0">
                  <a:pos x="241" y="0"/>
                </a:cxn>
                <a:cxn ang="0">
                  <a:pos x="241" y="96"/>
                </a:cxn>
              </a:cxnLst>
              <a:rect l="0" t="0" r="r" b="b"/>
              <a:pathLst>
                <a:path w="241" h="96">
                  <a:moveTo>
                    <a:pt x="0" y="22"/>
                  </a:moveTo>
                  <a:lnTo>
                    <a:pt x="0" y="0"/>
                  </a:lnTo>
                  <a:lnTo>
                    <a:pt x="241" y="0"/>
                  </a:lnTo>
                  <a:lnTo>
                    <a:pt x="241" y="96"/>
                  </a:lnTo>
                </a:path>
              </a:pathLst>
            </a:custGeom>
            <a:grpFill/>
            <a:ln w="6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Line 13"/>
            <p:cNvSpPr>
              <a:spLocks noChangeShapeType="1"/>
            </p:cNvSpPr>
            <p:nvPr/>
          </p:nvSpPr>
          <p:spPr bwMode="auto">
            <a:xfrm flipV="1">
              <a:off x="2627313" y="1533526"/>
              <a:ext cx="1588" cy="2309813"/>
            </a:xfrm>
            <a:prstGeom prst="line">
              <a:avLst/>
            </a:prstGeom>
            <a:grpFill/>
            <a:ln w="6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Line 14"/>
            <p:cNvSpPr>
              <a:spLocks noChangeShapeType="1"/>
            </p:cNvSpPr>
            <p:nvPr/>
          </p:nvSpPr>
          <p:spPr bwMode="auto">
            <a:xfrm flipH="1">
              <a:off x="2541588" y="3843338"/>
              <a:ext cx="85725" cy="1588"/>
            </a:xfrm>
            <a:prstGeom prst="line">
              <a:avLst/>
            </a:prstGeom>
            <a:grpFill/>
            <a:ln w="6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Line 15"/>
            <p:cNvSpPr>
              <a:spLocks noChangeShapeType="1"/>
            </p:cNvSpPr>
            <p:nvPr/>
          </p:nvSpPr>
          <p:spPr bwMode="auto">
            <a:xfrm flipH="1">
              <a:off x="2541588" y="3451226"/>
              <a:ext cx="85725" cy="1588"/>
            </a:xfrm>
            <a:prstGeom prst="line">
              <a:avLst/>
            </a:prstGeom>
            <a:grpFill/>
            <a:ln w="6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Line 16"/>
            <p:cNvSpPr>
              <a:spLocks noChangeShapeType="1"/>
            </p:cNvSpPr>
            <p:nvPr/>
          </p:nvSpPr>
          <p:spPr bwMode="auto">
            <a:xfrm flipH="1">
              <a:off x="2541588" y="3070226"/>
              <a:ext cx="85725" cy="1588"/>
            </a:xfrm>
            <a:prstGeom prst="line">
              <a:avLst/>
            </a:prstGeom>
            <a:grpFill/>
            <a:ln w="6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Line 17"/>
            <p:cNvSpPr>
              <a:spLocks noChangeShapeType="1"/>
            </p:cNvSpPr>
            <p:nvPr/>
          </p:nvSpPr>
          <p:spPr bwMode="auto">
            <a:xfrm flipH="1">
              <a:off x="2541588" y="2687638"/>
              <a:ext cx="85725" cy="1588"/>
            </a:xfrm>
            <a:prstGeom prst="line">
              <a:avLst/>
            </a:prstGeom>
            <a:grpFill/>
            <a:ln w="6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Line 18"/>
            <p:cNvSpPr>
              <a:spLocks noChangeShapeType="1"/>
            </p:cNvSpPr>
            <p:nvPr/>
          </p:nvSpPr>
          <p:spPr bwMode="auto">
            <a:xfrm flipH="1">
              <a:off x="2541588" y="2297113"/>
              <a:ext cx="85725" cy="1588"/>
            </a:xfrm>
            <a:prstGeom prst="line">
              <a:avLst/>
            </a:prstGeom>
            <a:grpFill/>
            <a:ln w="6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Line 19"/>
            <p:cNvSpPr>
              <a:spLocks noChangeShapeType="1"/>
            </p:cNvSpPr>
            <p:nvPr/>
          </p:nvSpPr>
          <p:spPr bwMode="auto">
            <a:xfrm flipH="1">
              <a:off x="2541588" y="1914526"/>
              <a:ext cx="85725" cy="1588"/>
            </a:xfrm>
            <a:prstGeom prst="line">
              <a:avLst/>
            </a:prstGeom>
            <a:grpFill/>
            <a:ln w="6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Line 20"/>
            <p:cNvSpPr>
              <a:spLocks noChangeShapeType="1"/>
            </p:cNvSpPr>
            <p:nvPr/>
          </p:nvSpPr>
          <p:spPr bwMode="auto">
            <a:xfrm flipH="1">
              <a:off x="2541588" y="1533526"/>
              <a:ext cx="85725" cy="1588"/>
            </a:xfrm>
            <a:prstGeom prst="line">
              <a:avLst/>
            </a:prstGeom>
            <a:grpFill/>
            <a:ln w="6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Rectangle 21"/>
            <p:cNvSpPr>
              <a:spLocks noChangeArrowheads="1"/>
            </p:cNvSpPr>
            <p:nvPr/>
          </p:nvSpPr>
          <p:spPr bwMode="auto">
            <a:xfrm rot="16200000">
              <a:off x="2217738" y="3738563"/>
              <a:ext cx="361950" cy="2095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0.50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3" name="Rectangle 22"/>
            <p:cNvSpPr>
              <a:spLocks noChangeArrowheads="1"/>
            </p:cNvSpPr>
            <p:nvPr/>
          </p:nvSpPr>
          <p:spPr bwMode="auto">
            <a:xfrm rot="16200000">
              <a:off x="2217738" y="2965451"/>
              <a:ext cx="361950" cy="2095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0.60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4" name="Rectangle 23"/>
            <p:cNvSpPr>
              <a:spLocks noChangeArrowheads="1"/>
            </p:cNvSpPr>
            <p:nvPr/>
          </p:nvSpPr>
          <p:spPr bwMode="auto">
            <a:xfrm rot="16200000">
              <a:off x="2217738" y="2190751"/>
              <a:ext cx="361950" cy="2095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0.70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5" name="Rectangle 24"/>
            <p:cNvSpPr>
              <a:spLocks noChangeArrowheads="1"/>
            </p:cNvSpPr>
            <p:nvPr/>
          </p:nvSpPr>
          <p:spPr bwMode="auto">
            <a:xfrm rot="16200000">
              <a:off x="2217738" y="1427163"/>
              <a:ext cx="361950" cy="2095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0.80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6" name="Rectangle 25"/>
            <p:cNvSpPr>
              <a:spLocks noChangeArrowheads="1"/>
            </p:cNvSpPr>
            <p:nvPr/>
          </p:nvSpPr>
          <p:spPr bwMode="auto">
            <a:xfrm>
              <a:off x="3787775" y="828530"/>
              <a:ext cx="2011663" cy="65150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Cluster </a:t>
              </a:r>
              <a:r>
                <a:rPr kumimoji="0" lang="en-US" sz="1400" b="1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Dendrogram</a:t>
              </a: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7" name="Rectangle 28"/>
            <p:cNvSpPr>
              <a:spLocks noChangeArrowheads="1"/>
            </p:cNvSpPr>
            <p:nvPr/>
          </p:nvSpPr>
          <p:spPr bwMode="auto">
            <a:xfrm rot="16200000">
              <a:off x="1787525" y="3241676"/>
              <a:ext cx="501650" cy="2095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Height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Indicator species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1600"/>
            <a:ext cx="4038600" cy="4754563"/>
          </a:xfrm>
        </p:spPr>
        <p:txBody>
          <a:bodyPr/>
          <a:lstStyle/>
          <a:p>
            <a:r>
              <a:rPr lang="en-US" dirty="0" smtClean="0"/>
              <a:t>Finds species with high abundance in specific sample or group of samples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P-value is calculated using a bootstrap permutation test</a:t>
            </a:r>
          </a:p>
          <a:p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49681" y="3276600"/>
            <a:ext cx="3169919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3" cstate="print"/>
          <a:srcRect l="1766"/>
          <a:stretch>
            <a:fillRect/>
          </a:stretch>
        </p:blipFill>
        <p:spPr bwMode="auto">
          <a:xfrm>
            <a:off x="4572000" y="1581968"/>
            <a:ext cx="4413100" cy="382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4648200" y="5638800"/>
            <a:ext cx="4267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 smtClean="0"/>
              <a:t>Dufrene</a:t>
            </a:r>
            <a:r>
              <a:rPr lang="en-US" sz="1600" dirty="0" smtClean="0"/>
              <a:t> and Legendre, 1997. Ecological Monographs, 67(3):345-366 </a:t>
            </a:r>
            <a:endParaRPr lang="en-US" sz="160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Common community analysis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33600"/>
            <a:ext cx="7924800" cy="3048000"/>
          </a:xfrm>
        </p:spPr>
        <p:txBody>
          <a:bodyPr>
            <a:normAutofit/>
          </a:bodyPr>
          <a:lstStyle/>
          <a:p>
            <a:r>
              <a:rPr lang="en-US" dirty="0" smtClean="0"/>
              <a:t>Who is there? (Richness)</a:t>
            </a:r>
          </a:p>
          <a:p>
            <a:r>
              <a:rPr lang="en-US" dirty="0" smtClean="0"/>
              <a:t>How is the community structured? (</a:t>
            </a:r>
            <a:r>
              <a:rPr lang="en-US" dirty="0" smtClean="0">
                <a:sym typeface="Symbol"/>
              </a:rPr>
              <a:t></a:t>
            </a:r>
            <a:r>
              <a:rPr lang="en-US" dirty="0" smtClean="0"/>
              <a:t> diversity)</a:t>
            </a:r>
          </a:p>
          <a:p>
            <a:r>
              <a:rPr lang="en-US" dirty="0" smtClean="0"/>
              <a:t>Which groups are abundant? (</a:t>
            </a:r>
            <a:r>
              <a:rPr lang="en-US" dirty="0" smtClean="0">
                <a:sym typeface="Symbol"/>
              </a:rPr>
              <a:t></a:t>
            </a:r>
            <a:r>
              <a:rPr lang="en-US" dirty="0" smtClean="0"/>
              <a:t> diversity)</a:t>
            </a:r>
          </a:p>
          <a:p>
            <a:r>
              <a:rPr lang="en-US" dirty="0" smtClean="0"/>
              <a:t>How similar are the communities according to their diversity pattern? (</a:t>
            </a:r>
            <a:r>
              <a:rPr lang="en-US" dirty="0" smtClean="0">
                <a:sym typeface="Symbol"/>
              </a:rPr>
              <a:t></a:t>
            </a:r>
            <a:r>
              <a:rPr lang="en-US" dirty="0" smtClean="0"/>
              <a:t> diversity)</a:t>
            </a:r>
          </a:p>
          <a:p>
            <a:r>
              <a:rPr lang="en-US" dirty="0" smtClean="0"/>
              <a:t>How is distribution of the group X among my samples (Indicator species)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Common community analysis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33600"/>
            <a:ext cx="7924800" cy="3962400"/>
          </a:xfrm>
        </p:spPr>
        <p:txBody>
          <a:bodyPr>
            <a:normAutofit/>
          </a:bodyPr>
          <a:lstStyle/>
          <a:p>
            <a:r>
              <a:rPr lang="en-US" dirty="0" smtClean="0"/>
              <a:t>How similar is my bacteria to other bacteria? (rRNA)</a:t>
            </a:r>
          </a:p>
          <a:p>
            <a:r>
              <a:rPr lang="en-US" dirty="0" smtClean="0"/>
              <a:t>What is the classification of my sequences (rRNA)</a:t>
            </a:r>
          </a:p>
          <a:p>
            <a:r>
              <a:rPr lang="en-US" dirty="0" smtClean="0"/>
              <a:t>What is the evolutionary history of my sequences? (Phylogenetic trees)</a:t>
            </a:r>
          </a:p>
          <a:p>
            <a:r>
              <a:rPr lang="en-US" dirty="0" smtClean="0"/>
              <a:t>What is the functional diversity of my community (functional genes)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Understanding the microbial diversity is key to understand the biological processes</a:t>
            </a:r>
          </a:p>
          <a:p>
            <a:r>
              <a:rPr lang="en-US" dirty="0" smtClean="0"/>
              <a:t>Diversity can be studied at different levels and has multiple components</a:t>
            </a:r>
          </a:p>
          <a:p>
            <a:r>
              <a:rPr lang="en-US" dirty="0" smtClean="0"/>
              <a:t>In the future more microbial community analysis are expected for all environments and sequencing technologies are driving this efforts by making the technology cheaper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1295400"/>
            <a:ext cx="8934450" cy="450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Experimental design</a:t>
            </a:r>
          </a:p>
        </p:txBody>
      </p:sp>
      <p:sp>
        <p:nvSpPr>
          <p:cNvPr id="27651" name="Text Placeholder 7"/>
          <p:cNvSpPr>
            <a:spLocks noGrp="1"/>
          </p:cNvSpPr>
          <p:nvPr>
            <p:ph idx="1"/>
          </p:nvPr>
        </p:nvSpPr>
        <p:spPr>
          <a:xfrm>
            <a:off x="838200" y="1371600"/>
            <a:ext cx="3124200" cy="4419600"/>
          </a:xfrm>
        </p:spPr>
        <p:txBody>
          <a:bodyPr>
            <a:no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Microbial characterization of sediments using 16S rRNA gene surveys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454 pyrosequencing (5000 sequences per sample, 200-300 bases long)</a:t>
            </a:r>
          </a:p>
        </p:txBody>
      </p:sp>
      <p:grpSp>
        <p:nvGrpSpPr>
          <p:cNvPr id="2" name="Group 61"/>
          <p:cNvGrpSpPr>
            <a:grpSpLocks noChangeAspect="1"/>
          </p:cNvGrpSpPr>
          <p:nvPr/>
        </p:nvGrpSpPr>
        <p:grpSpPr bwMode="auto">
          <a:xfrm>
            <a:off x="4495800" y="2362200"/>
            <a:ext cx="4043362" cy="2569339"/>
            <a:chOff x="1600200" y="1143000"/>
            <a:chExt cx="4648200" cy="2953635"/>
          </a:xfrm>
        </p:grpSpPr>
        <p:sp>
          <p:nvSpPr>
            <p:cNvPr id="57" name="Rectangle 56"/>
            <p:cNvSpPr/>
            <p:nvPr/>
          </p:nvSpPr>
          <p:spPr>
            <a:xfrm>
              <a:off x="1600200" y="1143000"/>
              <a:ext cx="4571976" cy="289500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3" name="Group 2"/>
            <p:cNvGrpSpPr>
              <a:grpSpLocks noChangeAspect="1"/>
            </p:cNvGrpSpPr>
            <p:nvPr/>
          </p:nvGrpSpPr>
          <p:grpSpPr bwMode="auto">
            <a:xfrm>
              <a:off x="1600200" y="1143000"/>
              <a:ext cx="4648200" cy="2895600"/>
              <a:chOff x="1600200" y="1143000"/>
              <a:chExt cx="4648200" cy="2896361"/>
            </a:xfrm>
          </p:grpSpPr>
          <p:sp>
            <p:nvSpPr>
              <p:cNvPr id="60" name="Rectangle 3"/>
              <p:cNvSpPr/>
              <p:nvPr/>
            </p:nvSpPr>
            <p:spPr>
              <a:xfrm>
                <a:off x="1600200" y="1143000"/>
                <a:ext cx="4571976" cy="289576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0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7657" name="Oval 6"/>
              <p:cNvSpPr>
                <a:spLocks noChangeArrowheads="1"/>
              </p:cNvSpPr>
              <p:nvPr/>
            </p:nvSpPr>
            <p:spPr bwMode="auto">
              <a:xfrm>
                <a:off x="5472480" y="2431491"/>
                <a:ext cx="141943" cy="141943"/>
              </a:xfrm>
              <a:prstGeom prst="ellipse">
                <a:avLst/>
              </a:prstGeom>
              <a:noFill/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6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7658" name="Oval 7"/>
              <p:cNvSpPr>
                <a:spLocks noChangeArrowheads="1"/>
              </p:cNvSpPr>
              <p:nvPr/>
            </p:nvSpPr>
            <p:spPr bwMode="auto">
              <a:xfrm>
                <a:off x="4336936" y="2398735"/>
                <a:ext cx="141943" cy="141943"/>
              </a:xfrm>
              <a:prstGeom prst="ellipse">
                <a:avLst/>
              </a:prstGeom>
              <a:noFill/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6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3" name="Oval 8"/>
              <p:cNvSpPr>
                <a:spLocks noChangeArrowheads="1"/>
              </p:cNvSpPr>
              <p:nvPr/>
            </p:nvSpPr>
            <p:spPr bwMode="auto">
              <a:xfrm>
                <a:off x="4631571" y="1972874"/>
                <a:ext cx="142187" cy="142222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6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4" name="Oval 9"/>
              <p:cNvSpPr>
                <a:spLocks noChangeArrowheads="1"/>
              </p:cNvSpPr>
              <p:nvPr/>
            </p:nvSpPr>
            <p:spPr bwMode="auto">
              <a:xfrm>
                <a:off x="4643298" y="2398075"/>
                <a:ext cx="140721" cy="142222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6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5" name="Oval 10"/>
              <p:cNvSpPr>
                <a:spLocks noChangeArrowheads="1"/>
              </p:cNvSpPr>
              <p:nvPr/>
            </p:nvSpPr>
            <p:spPr bwMode="auto">
              <a:xfrm>
                <a:off x="4621310" y="2856998"/>
                <a:ext cx="142188" cy="142223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6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7662" name="Oval 11"/>
              <p:cNvSpPr>
                <a:spLocks noChangeArrowheads="1"/>
              </p:cNvSpPr>
              <p:nvPr/>
            </p:nvSpPr>
            <p:spPr bwMode="auto">
              <a:xfrm>
                <a:off x="3911107" y="2398735"/>
                <a:ext cx="141943" cy="141943"/>
              </a:xfrm>
              <a:prstGeom prst="ellipse">
                <a:avLst/>
              </a:prstGeom>
              <a:noFill/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6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7663" name="Oval 12"/>
              <p:cNvSpPr>
                <a:spLocks noChangeArrowheads="1"/>
              </p:cNvSpPr>
              <p:nvPr/>
            </p:nvSpPr>
            <p:spPr bwMode="auto">
              <a:xfrm>
                <a:off x="4948383" y="2376898"/>
                <a:ext cx="141943" cy="141943"/>
              </a:xfrm>
              <a:prstGeom prst="ellipse">
                <a:avLst/>
              </a:prstGeom>
              <a:noFill/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6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7664" name="Oval 13"/>
              <p:cNvSpPr>
                <a:spLocks noChangeArrowheads="1"/>
              </p:cNvSpPr>
              <p:nvPr/>
            </p:nvSpPr>
            <p:spPr bwMode="auto">
              <a:xfrm>
                <a:off x="1640019" y="2387817"/>
                <a:ext cx="141943" cy="141943"/>
              </a:xfrm>
              <a:prstGeom prst="ellipse">
                <a:avLst/>
              </a:prstGeom>
              <a:noFill/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6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7665" name="TextBox 12"/>
              <p:cNvSpPr txBox="1">
                <a:spLocks noChangeArrowheads="1"/>
              </p:cNvSpPr>
              <p:nvPr/>
            </p:nvSpPr>
            <p:spPr bwMode="auto">
              <a:xfrm>
                <a:off x="5257800" y="2971800"/>
                <a:ext cx="990600" cy="2052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400">
                    <a:latin typeface="Times New Roman" pitchFamily="18" charset="0"/>
                    <a:cs typeface="Times New Roman" pitchFamily="18" charset="0"/>
                  </a:rPr>
                  <a:t>FW104</a:t>
                </a:r>
              </a:p>
            </p:txBody>
          </p:sp>
          <p:sp>
            <p:nvSpPr>
              <p:cNvPr id="27666" name="TextBox 13"/>
              <p:cNvSpPr txBox="1">
                <a:spLocks noChangeArrowheads="1"/>
              </p:cNvSpPr>
              <p:nvPr/>
            </p:nvSpPr>
            <p:spPr bwMode="auto">
              <a:xfrm>
                <a:off x="1600200" y="2514600"/>
                <a:ext cx="990600" cy="2052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400">
                    <a:latin typeface="Times New Roman" pitchFamily="18" charset="0"/>
                    <a:cs typeface="Times New Roman" pitchFamily="18" charset="0"/>
                  </a:rPr>
                  <a:t>FW105</a:t>
                </a:r>
              </a:p>
            </p:txBody>
          </p:sp>
          <p:sp>
            <p:nvSpPr>
              <p:cNvPr id="27667" name="TextBox 14"/>
              <p:cNvSpPr txBox="1">
                <a:spLocks noChangeArrowheads="1"/>
              </p:cNvSpPr>
              <p:nvPr/>
            </p:nvSpPr>
            <p:spPr bwMode="auto">
              <a:xfrm>
                <a:off x="3276600" y="2889194"/>
                <a:ext cx="716220" cy="2843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400">
                    <a:latin typeface="Times New Roman" pitchFamily="18" charset="0"/>
                    <a:cs typeface="Times New Roman" pitchFamily="18" charset="0"/>
                  </a:rPr>
                  <a:t>FW103</a:t>
                </a:r>
              </a:p>
            </p:txBody>
          </p:sp>
          <p:sp>
            <p:nvSpPr>
              <p:cNvPr id="27668" name="TextBox 15"/>
              <p:cNvSpPr txBox="1">
                <a:spLocks noChangeArrowheads="1"/>
              </p:cNvSpPr>
              <p:nvPr/>
            </p:nvSpPr>
            <p:spPr bwMode="auto">
              <a:xfrm>
                <a:off x="3581400" y="1219200"/>
                <a:ext cx="990600" cy="2052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400">
                    <a:latin typeface="Times New Roman" pitchFamily="18" charset="0"/>
                    <a:cs typeface="Times New Roman" pitchFamily="18" charset="0"/>
                  </a:rPr>
                  <a:t>FW101</a:t>
                </a:r>
              </a:p>
            </p:txBody>
          </p:sp>
          <p:sp>
            <p:nvSpPr>
              <p:cNvPr id="27669" name="TextBox 16"/>
              <p:cNvSpPr txBox="1">
                <a:spLocks noChangeArrowheads="1"/>
              </p:cNvSpPr>
              <p:nvPr/>
            </p:nvSpPr>
            <p:spPr bwMode="auto">
              <a:xfrm>
                <a:off x="4953000" y="3355856"/>
                <a:ext cx="990600" cy="2052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400">
                    <a:latin typeface="Times New Roman" pitchFamily="18" charset="0"/>
                    <a:cs typeface="Times New Roman" pitchFamily="18" charset="0"/>
                  </a:rPr>
                  <a:t>FW100</a:t>
                </a:r>
              </a:p>
            </p:txBody>
          </p:sp>
          <p:sp>
            <p:nvSpPr>
              <p:cNvPr id="27670" name="TextBox 17"/>
              <p:cNvSpPr txBox="1">
                <a:spLocks noChangeArrowheads="1"/>
              </p:cNvSpPr>
              <p:nvPr/>
            </p:nvSpPr>
            <p:spPr bwMode="auto">
              <a:xfrm>
                <a:off x="4876800" y="1371600"/>
                <a:ext cx="990600" cy="2052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400">
                    <a:latin typeface="Times New Roman" pitchFamily="18" charset="0"/>
                    <a:cs typeface="Times New Roman" pitchFamily="18" charset="0"/>
                  </a:rPr>
                  <a:t>FW102</a:t>
                </a:r>
              </a:p>
            </p:txBody>
          </p:sp>
          <p:sp>
            <p:nvSpPr>
              <p:cNvPr id="27671" name="TextBox 18"/>
              <p:cNvSpPr txBox="1">
                <a:spLocks noChangeArrowheads="1"/>
              </p:cNvSpPr>
              <p:nvPr/>
            </p:nvSpPr>
            <p:spPr bwMode="auto">
              <a:xfrm>
                <a:off x="5410200" y="1676400"/>
                <a:ext cx="685800" cy="2052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400">
                    <a:latin typeface="Times New Roman" pitchFamily="18" charset="0"/>
                    <a:cs typeface="Times New Roman" pitchFamily="18" charset="0"/>
                  </a:rPr>
                  <a:t>FW024</a:t>
                </a:r>
              </a:p>
            </p:txBody>
          </p:sp>
          <p:sp>
            <p:nvSpPr>
              <p:cNvPr id="27672" name="TextBox 19"/>
              <p:cNvSpPr txBox="1">
                <a:spLocks noChangeArrowheads="1"/>
              </p:cNvSpPr>
              <p:nvPr/>
            </p:nvSpPr>
            <p:spPr bwMode="auto">
              <a:xfrm>
                <a:off x="3352800" y="1676400"/>
                <a:ext cx="990600" cy="2052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400">
                    <a:latin typeface="Times New Roman" pitchFamily="18" charset="0"/>
                    <a:cs typeface="Times New Roman" pitchFamily="18" charset="0"/>
                  </a:rPr>
                  <a:t>FW026</a:t>
                </a:r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4419023" y="2057914"/>
                <a:ext cx="609792" cy="76096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0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79" name="Oval 78"/>
              <p:cNvSpPr/>
              <p:nvPr/>
            </p:nvSpPr>
            <p:spPr>
              <a:xfrm>
                <a:off x="3961679" y="1829186"/>
                <a:ext cx="1600705" cy="129466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0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80" name="Straight Connector 79"/>
              <p:cNvCxnSpPr/>
              <p:nvPr/>
            </p:nvCxnSpPr>
            <p:spPr>
              <a:xfrm rot="5400000" flipH="1" flipV="1">
                <a:off x="3583429" y="2669348"/>
                <a:ext cx="504376" cy="202287"/>
              </a:xfrm>
              <a:prstGeom prst="line">
                <a:avLst/>
              </a:prstGeom>
              <a:ln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>
                <a:endCxn id="27658" idx="1"/>
              </p:cNvCxnSpPr>
              <p:nvPr/>
            </p:nvCxnSpPr>
            <p:spPr>
              <a:xfrm>
                <a:off x="3810697" y="1905429"/>
                <a:ext cx="548227" cy="514639"/>
              </a:xfrm>
              <a:prstGeom prst="line">
                <a:avLst/>
              </a:prstGeom>
              <a:ln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 rot="16200000" flipH="1">
                <a:off x="4092067" y="1470031"/>
                <a:ext cx="577686" cy="533568"/>
              </a:xfrm>
              <a:prstGeom prst="line">
                <a:avLst/>
              </a:prstGeom>
              <a:ln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 rot="5400000">
                <a:off x="4467288" y="1832156"/>
                <a:ext cx="870928" cy="304896"/>
              </a:xfrm>
              <a:prstGeom prst="line">
                <a:avLst/>
              </a:prstGeom>
              <a:ln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 rot="16200000" flipH="1">
                <a:off x="4972315" y="2457517"/>
                <a:ext cx="532233" cy="495456"/>
              </a:xfrm>
              <a:prstGeom prst="line">
                <a:avLst/>
              </a:prstGeom>
              <a:ln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 rot="5400000">
                <a:off x="5296986" y="2081396"/>
                <a:ext cx="645132" cy="190560"/>
              </a:xfrm>
              <a:prstGeom prst="line">
                <a:avLst/>
              </a:prstGeom>
              <a:ln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86" name="Left Arrow 85"/>
              <p:cNvSpPr/>
              <p:nvPr/>
            </p:nvSpPr>
            <p:spPr>
              <a:xfrm>
                <a:off x="1676424" y="1295486"/>
                <a:ext cx="1448257" cy="838672"/>
              </a:xfrm>
              <a:prstGeom prst="leftArrow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6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Groundwater flow</a:t>
                </a:r>
              </a:p>
            </p:txBody>
          </p:sp>
          <p:grpSp>
            <p:nvGrpSpPr>
              <p:cNvPr id="4" name="Group 61"/>
              <p:cNvGrpSpPr>
                <a:grpSpLocks/>
              </p:cNvGrpSpPr>
              <p:nvPr/>
            </p:nvGrpSpPr>
            <p:grpSpPr bwMode="auto">
              <a:xfrm>
                <a:off x="3886200" y="3734481"/>
                <a:ext cx="2057400" cy="76220"/>
                <a:chOff x="2895600" y="4953681"/>
                <a:chExt cx="2057400" cy="76220"/>
              </a:xfrm>
            </p:grpSpPr>
            <p:sp>
              <p:nvSpPr>
                <p:cNvPr id="99" name="Rectangle 98"/>
                <p:cNvSpPr/>
                <p:nvPr/>
              </p:nvSpPr>
              <p:spPr>
                <a:xfrm>
                  <a:off x="3582338" y="4952991"/>
                  <a:ext cx="684550" cy="76243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40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100" name="Rectangle 99"/>
                <p:cNvSpPr/>
                <p:nvPr/>
              </p:nvSpPr>
              <p:spPr>
                <a:xfrm>
                  <a:off x="2896321" y="4952991"/>
                  <a:ext cx="686016" cy="7624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40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101" name="Rectangle 100"/>
                <p:cNvSpPr/>
                <p:nvPr/>
              </p:nvSpPr>
              <p:spPr>
                <a:xfrm>
                  <a:off x="4266888" y="4952991"/>
                  <a:ext cx="686016" cy="7624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40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sp>
            <p:nvSpPr>
              <p:cNvPr id="27683" name="TextBox 34"/>
              <p:cNvSpPr txBox="1">
                <a:spLocks noChangeArrowheads="1"/>
              </p:cNvSpPr>
              <p:nvPr/>
            </p:nvSpPr>
            <p:spPr bwMode="auto">
              <a:xfrm>
                <a:off x="3810000" y="3810000"/>
                <a:ext cx="228600" cy="2052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latin typeface="Times New Roman" pitchFamily="18" charset="0"/>
                    <a:cs typeface="Times New Roman" pitchFamily="18" charset="0"/>
                  </a:rPr>
                  <a:t>0</a:t>
                </a:r>
              </a:p>
            </p:txBody>
          </p:sp>
          <p:sp>
            <p:nvSpPr>
              <p:cNvPr id="27684" name="TextBox 35"/>
              <p:cNvSpPr txBox="1">
                <a:spLocks noChangeArrowheads="1"/>
              </p:cNvSpPr>
              <p:nvPr/>
            </p:nvSpPr>
            <p:spPr bwMode="auto">
              <a:xfrm>
                <a:off x="4495800" y="3810000"/>
                <a:ext cx="228600" cy="2052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latin typeface="Times New Roman" pitchFamily="18" charset="0"/>
                    <a:cs typeface="Times New Roman" pitchFamily="18" charset="0"/>
                  </a:rPr>
                  <a:t>1</a:t>
                </a:r>
              </a:p>
            </p:txBody>
          </p:sp>
          <p:sp>
            <p:nvSpPr>
              <p:cNvPr id="27685" name="TextBox 36"/>
              <p:cNvSpPr txBox="1">
                <a:spLocks noChangeArrowheads="1"/>
              </p:cNvSpPr>
              <p:nvPr/>
            </p:nvSpPr>
            <p:spPr bwMode="auto">
              <a:xfrm>
                <a:off x="5181600" y="3810000"/>
                <a:ext cx="228600" cy="2052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latin typeface="Times New Roman" pitchFamily="18" charset="0"/>
                    <a:cs typeface="Times New Roman" pitchFamily="18" charset="0"/>
                  </a:rPr>
                  <a:t>2</a:t>
                </a:r>
              </a:p>
            </p:txBody>
          </p:sp>
          <p:sp>
            <p:nvSpPr>
              <p:cNvPr id="27686" name="TextBox 37"/>
              <p:cNvSpPr txBox="1">
                <a:spLocks noChangeArrowheads="1"/>
              </p:cNvSpPr>
              <p:nvPr/>
            </p:nvSpPr>
            <p:spPr bwMode="auto">
              <a:xfrm>
                <a:off x="5867400" y="3810000"/>
                <a:ext cx="228600" cy="2052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latin typeface="Times New Roman" pitchFamily="18" charset="0"/>
                    <a:cs typeface="Times New Roman" pitchFamily="18" charset="0"/>
                  </a:rPr>
                  <a:t>3</a:t>
                </a:r>
              </a:p>
            </p:txBody>
          </p:sp>
          <p:grpSp>
            <p:nvGrpSpPr>
              <p:cNvPr id="5" name="Group 102"/>
              <p:cNvGrpSpPr>
                <a:grpSpLocks/>
              </p:cNvGrpSpPr>
              <p:nvPr/>
            </p:nvGrpSpPr>
            <p:grpSpPr bwMode="auto">
              <a:xfrm>
                <a:off x="1600200" y="3505821"/>
                <a:ext cx="2489200" cy="533540"/>
                <a:chOff x="2743200" y="4115421"/>
                <a:chExt cx="2489200" cy="533540"/>
              </a:xfrm>
            </p:grpSpPr>
            <p:sp>
              <p:nvSpPr>
                <p:cNvPr id="27690" name="TextBox 40"/>
                <p:cNvSpPr txBox="1">
                  <a:spLocks noChangeArrowheads="1"/>
                </p:cNvSpPr>
                <p:nvPr/>
              </p:nvSpPr>
              <p:spPr bwMode="auto">
                <a:xfrm>
                  <a:off x="3022600" y="4168636"/>
                  <a:ext cx="2209800" cy="20523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r>
                    <a:rPr lang="en-US" sz="1400">
                      <a:latin typeface="Times New Roman" pitchFamily="18" charset="0"/>
                      <a:cs typeface="Times New Roman" pitchFamily="18" charset="0"/>
                    </a:rPr>
                    <a:t>Multilevel sampling wells</a:t>
                  </a:r>
                </a:p>
              </p:txBody>
            </p:sp>
            <p:sp>
              <p:nvSpPr>
                <p:cNvPr id="96" name="Rectangle 95"/>
                <p:cNvSpPr/>
                <p:nvPr/>
              </p:nvSpPr>
              <p:spPr>
                <a:xfrm>
                  <a:off x="2743200" y="4114663"/>
                  <a:ext cx="2132807" cy="5337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400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97" name="Oval 13"/>
                <p:cNvSpPr>
                  <a:spLocks noChangeArrowheads="1"/>
                </p:cNvSpPr>
                <p:nvPr/>
              </p:nvSpPr>
              <p:spPr bwMode="auto">
                <a:xfrm>
                  <a:off x="2895648" y="4429898"/>
                  <a:ext cx="142187" cy="140756"/>
                </a:xfrm>
                <a:prstGeom prst="ellipse">
                  <a:avLst/>
                </a:prstGeom>
                <a:ln>
                  <a:headEnd/>
                  <a:tailEnd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60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98" name="Oval 13"/>
                <p:cNvSpPr>
                  <a:spLocks noChangeArrowheads="1"/>
                </p:cNvSpPr>
                <p:nvPr/>
              </p:nvSpPr>
              <p:spPr bwMode="auto">
                <a:xfrm>
                  <a:off x="2895648" y="4190906"/>
                  <a:ext cx="142187" cy="142223"/>
                </a:xfrm>
                <a:prstGeom prst="ellipse">
                  <a:avLst/>
                </a:prstGeom>
                <a:ln>
                  <a:headEnd/>
                  <a:tailEnd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60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sp>
            <p:nvSpPr>
              <p:cNvPr id="27688" name="TextBox 39"/>
              <p:cNvSpPr txBox="1">
                <a:spLocks noChangeArrowheads="1"/>
              </p:cNvSpPr>
              <p:nvPr/>
            </p:nvSpPr>
            <p:spPr bwMode="auto">
              <a:xfrm>
                <a:off x="5334000" y="3505199"/>
                <a:ext cx="762000" cy="2052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latin typeface="Times New Roman" pitchFamily="18" charset="0"/>
                    <a:cs typeface="Times New Roman" pitchFamily="18" charset="0"/>
                  </a:rPr>
                  <a:t>Meters</a:t>
                </a:r>
              </a:p>
            </p:txBody>
          </p:sp>
          <p:cxnSp>
            <p:nvCxnSpPr>
              <p:cNvPr id="94" name="Straight Connector 93"/>
              <p:cNvCxnSpPr/>
              <p:nvPr/>
            </p:nvCxnSpPr>
            <p:spPr>
              <a:xfrm rot="16200000" flipH="1">
                <a:off x="4747308" y="2931835"/>
                <a:ext cx="533700" cy="495456"/>
              </a:xfrm>
              <a:prstGeom prst="line">
                <a:avLst/>
              </a:prstGeom>
              <a:ln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27655" name="Rectangle 60"/>
            <p:cNvSpPr>
              <a:spLocks noChangeArrowheads="1"/>
            </p:cNvSpPr>
            <p:nvPr/>
          </p:nvSpPr>
          <p:spPr bwMode="auto">
            <a:xfrm>
              <a:off x="1882132" y="3812401"/>
              <a:ext cx="545136" cy="2842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Wells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63"/>
          <p:cNvSpPr>
            <a:spLocks noGrp="1"/>
          </p:cNvSpPr>
          <p:nvPr>
            <p:ph type="title"/>
          </p:nvPr>
        </p:nvSpPr>
        <p:spPr>
          <a:noFill/>
        </p:spPr>
        <p:txBody>
          <a:bodyPr anchor="t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1800" dirty="0" smtClean="0"/>
              <a:t>Microbial community structure is related to the connection to the injection well and pH</a:t>
            </a:r>
            <a:endParaRPr lang="en-US" sz="1800" dirty="0"/>
          </a:p>
        </p:txBody>
      </p:sp>
      <p:grpSp>
        <p:nvGrpSpPr>
          <p:cNvPr id="94" name="Group 93"/>
          <p:cNvGrpSpPr/>
          <p:nvPr/>
        </p:nvGrpSpPr>
        <p:grpSpPr>
          <a:xfrm>
            <a:off x="2438400" y="1371600"/>
            <a:ext cx="6705600" cy="5029200"/>
            <a:chOff x="2438400" y="1752600"/>
            <a:chExt cx="6705600" cy="5029200"/>
          </a:xfrm>
        </p:grpSpPr>
        <p:grpSp>
          <p:nvGrpSpPr>
            <p:cNvPr id="2" name="Group 53"/>
            <p:cNvGrpSpPr>
              <a:grpSpLocks/>
            </p:cNvGrpSpPr>
            <p:nvPr/>
          </p:nvGrpSpPr>
          <p:grpSpPr bwMode="auto">
            <a:xfrm>
              <a:off x="2438400" y="1752600"/>
              <a:ext cx="5461000" cy="5029200"/>
              <a:chOff x="2016034" y="1143000"/>
              <a:chExt cx="4213317" cy="3848100"/>
            </a:xfrm>
          </p:grpSpPr>
          <p:sp>
            <p:nvSpPr>
              <p:cNvPr id="51" name="Rectangle 50"/>
              <p:cNvSpPr/>
              <p:nvPr/>
            </p:nvSpPr>
            <p:spPr>
              <a:xfrm>
                <a:off x="2016034" y="1143000"/>
                <a:ext cx="4115333" cy="38481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6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7171" name="Rectangle 6"/>
              <p:cNvSpPr>
                <a:spLocks noChangeArrowheads="1"/>
              </p:cNvSpPr>
              <p:nvPr/>
            </p:nvSpPr>
            <p:spPr bwMode="auto">
              <a:xfrm>
                <a:off x="2659055" y="4199130"/>
                <a:ext cx="950446" cy="188275"/>
              </a:xfrm>
              <a:prstGeom prst="rect">
                <a:avLst/>
              </a:prstGeom>
              <a:solidFill>
                <a:schemeClr val="accent3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6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FW100-2 (5.5)</a:t>
                </a:r>
                <a:endParaRPr lang="en-US" sz="16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7172" name="Rectangle 7"/>
              <p:cNvSpPr>
                <a:spLocks noChangeArrowheads="1"/>
              </p:cNvSpPr>
              <p:nvPr/>
            </p:nvSpPr>
            <p:spPr bwMode="auto">
              <a:xfrm>
                <a:off x="3696462" y="3987776"/>
                <a:ext cx="819393" cy="188275"/>
              </a:xfrm>
              <a:prstGeom prst="rect">
                <a:avLst/>
              </a:prstGeom>
              <a:solidFill>
                <a:schemeClr val="accent3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6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FW024 (5.9)</a:t>
                </a:r>
                <a:endParaRPr lang="en-US" sz="16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7173" name="Rectangle 8"/>
              <p:cNvSpPr>
                <a:spLocks noChangeArrowheads="1"/>
              </p:cNvSpPr>
              <p:nvPr/>
            </p:nvSpPr>
            <p:spPr bwMode="auto">
              <a:xfrm>
                <a:off x="3696462" y="3767920"/>
                <a:ext cx="951671" cy="188275"/>
              </a:xfrm>
              <a:prstGeom prst="rect">
                <a:avLst/>
              </a:prstGeom>
              <a:solidFill>
                <a:schemeClr val="accent3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6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FW100-3 (5.9)</a:t>
                </a:r>
                <a:endParaRPr lang="en-US" sz="16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9741" name="Freeform 9"/>
              <p:cNvSpPr>
                <a:spLocks/>
              </p:cNvSpPr>
              <p:nvPr/>
            </p:nvSpPr>
            <p:spPr bwMode="auto">
              <a:xfrm rot="-5400000">
                <a:off x="3392090" y="3860007"/>
                <a:ext cx="211931" cy="200025"/>
              </a:xfrm>
              <a:custGeom>
                <a:avLst/>
                <a:gdLst>
                  <a:gd name="T0" fmla="*/ 0 w 32"/>
                  <a:gd name="T1" fmla="*/ 2147483647 h 26"/>
                  <a:gd name="T2" fmla="*/ 0 w 32"/>
                  <a:gd name="T3" fmla="*/ 0 h 26"/>
                  <a:gd name="T4" fmla="*/ 2147483647 w 32"/>
                  <a:gd name="T5" fmla="*/ 0 h 26"/>
                  <a:gd name="T6" fmla="*/ 2147483647 w 32"/>
                  <a:gd name="T7" fmla="*/ 2147483647 h 2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2"/>
                  <a:gd name="T13" fmla="*/ 0 h 26"/>
                  <a:gd name="T14" fmla="*/ 32 w 32"/>
                  <a:gd name="T15" fmla="*/ 26 h 2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2" h="26">
                    <a:moveTo>
                      <a:pt x="0" y="26"/>
                    </a:moveTo>
                    <a:lnTo>
                      <a:pt x="0" y="0"/>
                    </a:lnTo>
                    <a:lnTo>
                      <a:pt x="32" y="0"/>
                    </a:lnTo>
                    <a:lnTo>
                      <a:pt x="32" y="26"/>
                    </a:lnTo>
                  </a:path>
                </a:pathLst>
              </a:custGeom>
              <a:noFill/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6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7175" name="Rectangle 10"/>
              <p:cNvSpPr>
                <a:spLocks noChangeArrowheads="1"/>
              </p:cNvSpPr>
              <p:nvPr/>
            </p:nvSpPr>
            <p:spPr bwMode="auto">
              <a:xfrm>
                <a:off x="3897329" y="3554136"/>
                <a:ext cx="950446" cy="188275"/>
              </a:xfrm>
              <a:prstGeom prst="rect">
                <a:avLst/>
              </a:prstGeom>
              <a:solidFill>
                <a:schemeClr val="accent5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6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FW102-2 (6.5)</a:t>
                </a:r>
                <a:endParaRPr lang="en-US" sz="16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7176" name="Rectangle 11"/>
              <p:cNvSpPr>
                <a:spLocks noChangeArrowheads="1"/>
              </p:cNvSpPr>
              <p:nvPr/>
            </p:nvSpPr>
            <p:spPr bwMode="auto">
              <a:xfrm>
                <a:off x="4573419" y="3341567"/>
                <a:ext cx="950446" cy="189490"/>
              </a:xfrm>
              <a:prstGeom prst="rect">
                <a:avLst/>
              </a:prstGeom>
              <a:solidFill>
                <a:schemeClr val="accent5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6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FW102-3 (6.2)</a:t>
                </a:r>
                <a:endParaRPr lang="en-US" sz="16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7177" name="Rectangle 12"/>
              <p:cNvSpPr>
                <a:spLocks noChangeArrowheads="1"/>
              </p:cNvSpPr>
              <p:nvPr/>
            </p:nvSpPr>
            <p:spPr bwMode="auto">
              <a:xfrm>
                <a:off x="4687326" y="3130213"/>
                <a:ext cx="951670" cy="188275"/>
              </a:xfrm>
              <a:prstGeom prst="rect">
                <a:avLst/>
              </a:prstGeom>
              <a:solidFill>
                <a:schemeClr val="accent5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6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FW101-2 (6.2)</a:t>
                </a:r>
                <a:endParaRPr lang="en-US" sz="16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7178" name="Rectangle 13"/>
              <p:cNvSpPr>
                <a:spLocks noChangeArrowheads="1"/>
              </p:cNvSpPr>
              <p:nvPr/>
            </p:nvSpPr>
            <p:spPr bwMode="auto">
              <a:xfrm>
                <a:off x="4687326" y="2911571"/>
                <a:ext cx="951670" cy="188275"/>
              </a:xfrm>
              <a:prstGeom prst="rect">
                <a:avLst/>
              </a:prstGeom>
              <a:solidFill>
                <a:schemeClr val="accent5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6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FW101-3 (6.1)</a:t>
                </a:r>
                <a:endParaRPr lang="en-US" sz="16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9746" name="Freeform 14"/>
              <p:cNvSpPr>
                <a:spLocks/>
              </p:cNvSpPr>
              <p:nvPr/>
            </p:nvSpPr>
            <p:spPr bwMode="auto">
              <a:xfrm rot="-5400000">
                <a:off x="4382691" y="3003947"/>
                <a:ext cx="213122" cy="198834"/>
              </a:xfrm>
              <a:custGeom>
                <a:avLst/>
                <a:gdLst>
                  <a:gd name="T0" fmla="*/ 0 w 32"/>
                  <a:gd name="T1" fmla="*/ 2147483647 h 26"/>
                  <a:gd name="T2" fmla="*/ 0 w 32"/>
                  <a:gd name="T3" fmla="*/ 0 h 26"/>
                  <a:gd name="T4" fmla="*/ 2147483647 w 32"/>
                  <a:gd name="T5" fmla="*/ 0 h 26"/>
                  <a:gd name="T6" fmla="*/ 2147483647 w 32"/>
                  <a:gd name="T7" fmla="*/ 2147483647 h 2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2"/>
                  <a:gd name="T13" fmla="*/ 0 h 26"/>
                  <a:gd name="T14" fmla="*/ 32 w 32"/>
                  <a:gd name="T15" fmla="*/ 26 h 2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2" h="26">
                    <a:moveTo>
                      <a:pt x="0" y="26"/>
                    </a:moveTo>
                    <a:lnTo>
                      <a:pt x="0" y="0"/>
                    </a:lnTo>
                    <a:lnTo>
                      <a:pt x="32" y="0"/>
                    </a:lnTo>
                    <a:lnTo>
                      <a:pt x="32" y="26"/>
                    </a:lnTo>
                  </a:path>
                </a:pathLst>
              </a:custGeom>
              <a:noFill/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6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9747" name="Freeform 15"/>
              <p:cNvSpPr>
                <a:spLocks/>
              </p:cNvSpPr>
              <p:nvPr/>
            </p:nvSpPr>
            <p:spPr bwMode="auto">
              <a:xfrm rot="-5400000">
                <a:off x="4211240" y="3165872"/>
                <a:ext cx="326231" cy="200025"/>
              </a:xfrm>
              <a:custGeom>
                <a:avLst/>
                <a:gdLst>
                  <a:gd name="T0" fmla="*/ 0 w 49"/>
                  <a:gd name="T1" fmla="*/ 2147483647 h 26"/>
                  <a:gd name="T2" fmla="*/ 0 w 49"/>
                  <a:gd name="T3" fmla="*/ 0 h 26"/>
                  <a:gd name="T4" fmla="*/ 2147483647 w 49"/>
                  <a:gd name="T5" fmla="*/ 0 h 26"/>
                  <a:gd name="T6" fmla="*/ 2147483647 w 49"/>
                  <a:gd name="T7" fmla="*/ 2147483647 h 2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9"/>
                  <a:gd name="T13" fmla="*/ 0 h 26"/>
                  <a:gd name="T14" fmla="*/ 49 w 49"/>
                  <a:gd name="T15" fmla="*/ 26 h 2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9" h="26">
                    <a:moveTo>
                      <a:pt x="0" y="26"/>
                    </a:moveTo>
                    <a:lnTo>
                      <a:pt x="0" y="0"/>
                    </a:lnTo>
                    <a:lnTo>
                      <a:pt x="49" y="0"/>
                    </a:lnTo>
                    <a:lnTo>
                      <a:pt x="49" y="15"/>
                    </a:lnTo>
                  </a:path>
                </a:pathLst>
              </a:custGeom>
              <a:noFill/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6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7181" name="Rectangle 16"/>
              <p:cNvSpPr>
                <a:spLocks noChangeArrowheads="1"/>
              </p:cNvSpPr>
              <p:nvPr/>
            </p:nvSpPr>
            <p:spPr bwMode="auto">
              <a:xfrm>
                <a:off x="4487683" y="2699003"/>
                <a:ext cx="818167" cy="188275"/>
              </a:xfrm>
              <a:prstGeom prst="rect">
                <a:avLst/>
              </a:prstGeom>
              <a:solidFill>
                <a:schemeClr val="accent5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6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FW026 (5.7)</a:t>
                </a:r>
                <a:endParaRPr lang="en-US" sz="16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7182" name="Rectangle 17"/>
              <p:cNvSpPr>
                <a:spLocks noChangeArrowheads="1"/>
              </p:cNvSpPr>
              <p:nvPr/>
            </p:nvSpPr>
            <p:spPr bwMode="auto">
              <a:xfrm>
                <a:off x="4487683" y="2485220"/>
                <a:ext cx="818167" cy="188275"/>
              </a:xfrm>
              <a:prstGeom prst="rect">
                <a:avLst/>
              </a:prstGeom>
              <a:solidFill>
                <a:schemeClr val="accent5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6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FW104 (5.8)</a:t>
                </a:r>
                <a:endParaRPr lang="en-US" sz="16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9750" name="Freeform 18"/>
              <p:cNvSpPr>
                <a:spLocks/>
              </p:cNvSpPr>
              <p:nvPr/>
            </p:nvSpPr>
            <p:spPr bwMode="auto">
              <a:xfrm rot="-5400000">
                <a:off x="4183261" y="2578299"/>
                <a:ext cx="213122" cy="200025"/>
              </a:xfrm>
              <a:custGeom>
                <a:avLst/>
                <a:gdLst>
                  <a:gd name="T0" fmla="*/ 0 w 32"/>
                  <a:gd name="T1" fmla="*/ 2147483647 h 26"/>
                  <a:gd name="T2" fmla="*/ 0 w 32"/>
                  <a:gd name="T3" fmla="*/ 0 h 26"/>
                  <a:gd name="T4" fmla="*/ 2147483647 w 32"/>
                  <a:gd name="T5" fmla="*/ 0 h 26"/>
                  <a:gd name="T6" fmla="*/ 2147483647 w 32"/>
                  <a:gd name="T7" fmla="*/ 2147483647 h 2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2"/>
                  <a:gd name="T13" fmla="*/ 0 h 26"/>
                  <a:gd name="T14" fmla="*/ 32 w 32"/>
                  <a:gd name="T15" fmla="*/ 26 h 2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2" h="26">
                    <a:moveTo>
                      <a:pt x="0" y="26"/>
                    </a:moveTo>
                    <a:lnTo>
                      <a:pt x="0" y="0"/>
                    </a:lnTo>
                    <a:lnTo>
                      <a:pt x="32" y="0"/>
                    </a:lnTo>
                    <a:lnTo>
                      <a:pt x="32" y="26"/>
                    </a:lnTo>
                  </a:path>
                </a:pathLst>
              </a:custGeom>
              <a:noFill/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6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9751" name="Freeform 19"/>
              <p:cNvSpPr>
                <a:spLocks/>
              </p:cNvSpPr>
              <p:nvPr/>
            </p:nvSpPr>
            <p:spPr bwMode="auto">
              <a:xfrm rot="-5400000">
                <a:off x="3786188" y="2781301"/>
                <a:ext cx="591740" cy="384572"/>
              </a:xfrm>
              <a:custGeom>
                <a:avLst/>
                <a:gdLst>
                  <a:gd name="T0" fmla="*/ 0 w 89"/>
                  <a:gd name="T1" fmla="*/ 2147483647 h 50"/>
                  <a:gd name="T2" fmla="*/ 0 w 89"/>
                  <a:gd name="T3" fmla="*/ 0 h 50"/>
                  <a:gd name="T4" fmla="*/ 2147483647 w 89"/>
                  <a:gd name="T5" fmla="*/ 0 h 50"/>
                  <a:gd name="T6" fmla="*/ 2147483647 w 89"/>
                  <a:gd name="T7" fmla="*/ 2147483647 h 5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9"/>
                  <a:gd name="T13" fmla="*/ 0 h 50"/>
                  <a:gd name="T14" fmla="*/ 89 w 89"/>
                  <a:gd name="T15" fmla="*/ 50 h 5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9" h="50">
                    <a:moveTo>
                      <a:pt x="0" y="50"/>
                    </a:moveTo>
                    <a:lnTo>
                      <a:pt x="0" y="0"/>
                    </a:lnTo>
                    <a:lnTo>
                      <a:pt x="89" y="0"/>
                    </a:lnTo>
                    <a:lnTo>
                      <a:pt x="89" y="39"/>
                    </a:lnTo>
                  </a:path>
                </a:pathLst>
              </a:custGeom>
              <a:noFill/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6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9752" name="Freeform 20"/>
              <p:cNvSpPr>
                <a:spLocks/>
              </p:cNvSpPr>
              <p:nvPr/>
            </p:nvSpPr>
            <p:spPr bwMode="auto">
              <a:xfrm rot="-5400000">
                <a:off x="3404593" y="3155752"/>
                <a:ext cx="670322" cy="300038"/>
              </a:xfrm>
              <a:custGeom>
                <a:avLst/>
                <a:gdLst>
                  <a:gd name="T0" fmla="*/ 0 w 101"/>
                  <a:gd name="T1" fmla="*/ 2147483647 h 39"/>
                  <a:gd name="T2" fmla="*/ 0 w 101"/>
                  <a:gd name="T3" fmla="*/ 0 h 39"/>
                  <a:gd name="T4" fmla="*/ 2147483647 w 101"/>
                  <a:gd name="T5" fmla="*/ 0 h 39"/>
                  <a:gd name="T6" fmla="*/ 2147483647 w 101"/>
                  <a:gd name="T7" fmla="*/ 2147483647 h 3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01"/>
                  <a:gd name="T13" fmla="*/ 0 h 39"/>
                  <a:gd name="T14" fmla="*/ 101 w 101"/>
                  <a:gd name="T15" fmla="*/ 39 h 3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01" h="39">
                    <a:moveTo>
                      <a:pt x="0" y="27"/>
                    </a:moveTo>
                    <a:lnTo>
                      <a:pt x="0" y="0"/>
                    </a:lnTo>
                    <a:lnTo>
                      <a:pt x="101" y="0"/>
                    </a:lnTo>
                    <a:lnTo>
                      <a:pt x="101" y="39"/>
                    </a:lnTo>
                  </a:path>
                </a:pathLst>
              </a:custGeom>
              <a:noFill/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6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7186" name="Rectangle 21"/>
              <p:cNvSpPr>
                <a:spLocks noChangeArrowheads="1"/>
              </p:cNvSpPr>
              <p:nvPr/>
            </p:nvSpPr>
            <p:spPr bwMode="auto">
              <a:xfrm>
                <a:off x="3179595" y="2272651"/>
                <a:ext cx="951671" cy="188275"/>
              </a:xfrm>
              <a:prstGeom prst="rect">
                <a:avLst/>
              </a:prstGeom>
              <a:solidFill>
                <a:schemeClr val="accent5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6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FW102-4 (4.4)</a:t>
                </a:r>
                <a:endParaRPr lang="en-US" sz="16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7187" name="Rectangle 22"/>
              <p:cNvSpPr>
                <a:spLocks noChangeArrowheads="1"/>
              </p:cNvSpPr>
              <p:nvPr/>
            </p:nvSpPr>
            <p:spPr bwMode="auto">
              <a:xfrm>
                <a:off x="3849562" y="2054009"/>
                <a:ext cx="950446" cy="188275"/>
              </a:xfrm>
              <a:prstGeom prst="rect">
                <a:avLst/>
              </a:prstGeom>
              <a:solidFill>
                <a:schemeClr val="accent3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6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FW100-4 (5.8)</a:t>
                </a:r>
                <a:endParaRPr lang="en-US" sz="16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7188" name="Rectangle 23"/>
              <p:cNvSpPr>
                <a:spLocks noChangeArrowheads="1"/>
              </p:cNvSpPr>
              <p:nvPr/>
            </p:nvSpPr>
            <p:spPr bwMode="auto">
              <a:xfrm>
                <a:off x="4311312" y="1841440"/>
                <a:ext cx="950446" cy="188275"/>
              </a:xfrm>
              <a:prstGeom prst="rect">
                <a:avLst/>
              </a:prstGeom>
              <a:solidFill>
                <a:schemeClr val="accent5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6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FW101-4 (5.6)</a:t>
                </a:r>
                <a:endParaRPr lang="en-US" sz="16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7189" name="Rectangle 24"/>
              <p:cNvSpPr>
                <a:spLocks noChangeArrowheads="1"/>
              </p:cNvSpPr>
              <p:nvPr/>
            </p:nvSpPr>
            <p:spPr bwMode="auto">
              <a:xfrm>
                <a:off x="4311312" y="1627657"/>
                <a:ext cx="950446" cy="188275"/>
              </a:xfrm>
              <a:prstGeom prst="rect">
                <a:avLst/>
              </a:prstGeom>
              <a:solidFill>
                <a:schemeClr val="accent5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6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FW102-1 (6.4)</a:t>
                </a:r>
                <a:endParaRPr lang="en-US" sz="16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9757" name="Freeform 25"/>
              <p:cNvSpPr>
                <a:spLocks/>
              </p:cNvSpPr>
              <p:nvPr/>
            </p:nvSpPr>
            <p:spPr bwMode="auto">
              <a:xfrm rot="-5400000">
                <a:off x="4005857" y="1721049"/>
                <a:ext cx="213122" cy="200025"/>
              </a:xfrm>
              <a:custGeom>
                <a:avLst/>
                <a:gdLst>
                  <a:gd name="T0" fmla="*/ 0 w 32"/>
                  <a:gd name="T1" fmla="*/ 2147483647 h 26"/>
                  <a:gd name="T2" fmla="*/ 0 w 32"/>
                  <a:gd name="T3" fmla="*/ 0 h 26"/>
                  <a:gd name="T4" fmla="*/ 2147483647 w 32"/>
                  <a:gd name="T5" fmla="*/ 0 h 26"/>
                  <a:gd name="T6" fmla="*/ 2147483647 w 32"/>
                  <a:gd name="T7" fmla="*/ 2147483647 h 2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2"/>
                  <a:gd name="T13" fmla="*/ 0 h 26"/>
                  <a:gd name="T14" fmla="*/ 32 w 32"/>
                  <a:gd name="T15" fmla="*/ 26 h 2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2" h="26">
                    <a:moveTo>
                      <a:pt x="0" y="26"/>
                    </a:moveTo>
                    <a:lnTo>
                      <a:pt x="0" y="0"/>
                    </a:lnTo>
                    <a:lnTo>
                      <a:pt x="32" y="0"/>
                    </a:lnTo>
                    <a:lnTo>
                      <a:pt x="32" y="26"/>
                    </a:lnTo>
                  </a:path>
                </a:pathLst>
              </a:custGeom>
              <a:noFill/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6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9758" name="Freeform 26"/>
              <p:cNvSpPr>
                <a:spLocks/>
              </p:cNvSpPr>
              <p:nvPr/>
            </p:nvSpPr>
            <p:spPr bwMode="auto">
              <a:xfrm rot="-5400000">
                <a:off x="3619500" y="1746647"/>
                <a:ext cx="317897" cy="467915"/>
              </a:xfrm>
              <a:custGeom>
                <a:avLst/>
                <a:gdLst>
                  <a:gd name="T0" fmla="*/ 0 w 48"/>
                  <a:gd name="T1" fmla="*/ 2147483647 h 61"/>
                  <a:gd name="T2" fmla="*/ 0 w 48"/>
                  <a:gd name="T3" fmla="*/ 0 h 61"/>
                  <a:gd name="T4" fmla="*/ 2147483647 w 48"/>
                  <a:gd name="T5" fmla="*/ 0 h 61"/>
                  <a:gd name="T6" fmla="*/ 2147483647 w 48"/>
                  <a:gd name="T7" fmla="*/ 2147483647 h 6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8"/>
                  <a:gd name="T13" fmla="*/ 0 h 61"/>
                  <a:gd name="T14" fmla="*/ 48 w 48"/>
                  <a:gd name="T15" fmla="*/ 61 h 6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8" h="61">
                    <a:moveTo>
                      <a:pt x="0" y="27"/>
                    </a:moveTo>
                    <a:lnTo>
                      <a:pt x="0" y="0"/>
                    </a:lnTo>
                    <a:lnTo>
                      <a:pt x="48" y="0"/>
                    </a:lnTo>
                    <a:lnTo>
                      <a:pt x="48" y="61"/>
                    </a:lnTo>
                  </a:path>
                </a:pathLst>
              </a:custGeom>
              <a:noFill/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6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7192" name="Rectangle 27"/>
              <p:cNvSpPr>
                <a:spLocks noChangeArrowheads="1"/>
              </p:cNvSpPr>
              <p:nvPr/>
            </p:nvSpPr>
            <p:spPr bwMode="auto">
              <a:xfrm>
                <a:off x="3580106" y="1415088"/>
                <a:ext cx="897779" cy="189490"/>
              </a:xfrm>
              <a:prstGeom prst="rect">
                <a:avLst/>
              </a:prstGeom>
              <a:solidFill>
                <a:schemeClr val="accent3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6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FW103 (5.92)</a:t>
                </a:r>
                <a:endParaRPr lang="en-US" sz="16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9760" name="Rectangle 28"/>
              <p:cNvSpPr>
                <a:spLocks noChangeArrowheads="1"/>
              </p:cNvSpPr>
              <p:nvPr/>
            </p:nvSpPr>
            <p:spPr bwMode="auto">
              <a:xfrm>
                <a:off x="3580211" y="1196579"/>
                <a:ext cx="897773" cy="188396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rPr>
                  <a:t>FW105 (4.66)</a:t>
                </a:r>
              </a:p>
            </p:txBody>
          </p:sp>
          <p:sp>
            <p:nvSpPr>
              <p:cNvPr id="29761" name="Freeform 29"/>
              <p:cNvSpPr>
                <a:spLocks/>
              </p:cNvSpPr>
              <p:nvPr/>
            </p:nvSpPr>
            <p:spPr bwMode="auto">
              <a:xfrm rot="-5400000">
                <a:off x="3273029" y="1293019"/>
                <a:ext cx="219075" cy="200025"/>
              </a:xfrm>
              <a:custGeom>
                <a:avLst/>
                <a:gdLst>
                  <a:gd name="T0" fmla="*/ 0 w 33"/>
                  <a:gd name="T1" fmla="*/ 2147483647 h 26"/>
                  <a:gd name="T2" fmla="*/ 0 w 33"/>
                  <a:gd name="T3" fmla="*/ 0 h 26"/>
                  <a:gd name="T4" fmla="*/ 2147483647 w 33"/>
                  <a:gd name="T5" fmla="*/ 0 h 26"/>
                  <a:gd name="T6" fmla="*/ 2147483647 w 33"/>
                  <a:gd name="T7" fmla="*/ 2147483647 h 2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3"/>
                  <a:gd name="T13" fmla="*/ 0 h 26"/>
                  <a:gd name="T14" fmla="*/ 33 w 33"/>
                  <a:gd name="T15" fmla="*/ 26 h 2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3" h="26">
                    <a:moveTo>
                      <a:pt x="0" y="26"/>
                    </a:moveTo>
                    <a:lnTo>
                      <a:pt x="0" y="0"/>
                    </a:lnTo>
                    <a:lnTo>
                      <a:pt x="33" y="0"/>
                    </a:lnTo>
                    <a:lnTo>
                      <a:pt x="33" y="26"/>
                    </a:lnTo>
                  </a:path>
                </a:pathLst>
              </a:custGeom>
              <a:noFill/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6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9762" name="Freeform 30"/>
              <p:cNvSpPr>
                <a:spLocks/>
              </p:cNvSpPr>
              <p:nvPr/>
            </p:nvSpPr>
            <p:spPr bwMode="auto">
              <a:xfrm rot="-5400000">
                <a:off x="2999185" y="1434704"/>
                <a:ext cx="590550" cy="500063"/>
              </a:xfrm>
              <a:custGeom>
                <a:avLst/>
                <a:gdLst>
                  <a:gd name="T0" fmla="*/ 0 w 89"/>
                  <a:gd name="T1" fmla="*/ 2147483647 h 65"/>
                  <a:gd name="T2" fmla="*/ 0 w 89"/>
                  <a:gd name="T3" fmla="*/ 0 h 65"/>
                  <a:gd name="T4" fmla="*/ 2147483647 w 89"/>
                  <a:gd name="T5" fmla="*/ 0 h 65"/>
                  <a:gd name="T6" fmla="*/ 2147483647 w 89"/>
                  <a:gd name="T7" fmla="*/ 2147483647 h 6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9"/>
                  <a:gd name="T13" fmla="*/ 0 h 65"/>
                  <a:gd name="T14" fmla="*/ 89 w 89"/>
                  <a:gd name="T15" fmla="*/ 65 h 6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9" h="65">
                    <a:moveTo>
                      <a:pt x="0" y="65"/>
                    </a:moveTo>
                    <a:lnTo>
                      <a:pt x="0" y="0"/>
                    </a:lnTo>
                    <a:lnTo>
                      <a:pt x="89" y="0"/>
                    </a:lnTo>
                    <a:lnTo>
                      <a:pt x="89" y="31"/>
                    </a:lnTo>
                  </a:path>
                </a:pathLst>
              </a:custGeom>
              <a:noFill/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6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9763" name="Freeform 31"/>
              <p:cNvSpPr>
                <a:spLocks/>
              </p:cNvSpPr>
              <p:nvPr/>
            </p:nvSpPr>
            <p:spPr bwMode="auto">
              <a:xfrm rot="-5400000">
                <a:off x="2644378" y="1919288"/>
                <a:ext cx="670322" cy="208359"/>
              </a:xfrm>
              <a:custGeom>
                <a:avLst/>
                <a:gdLst>
                  <a:gd name="T0" fmla="*/ 0 w 101"/>
                  <a:gd name="T1" fmla="*/ 2147483647 h 27"/>
                  <a:gd name="T2" fmla="*/ 0 w 101"/>
                  <a:gd name="T3" fmla="*/ 0 h 27"/>
                  <a:gd name="T4" fmla="*/ 2147483647 w 101"/>
                  <a:gd name="T5" fmla="*/ 0 h 27"/>
                  <a:gd name="T6" fmla="*/ 2147483647 w 101"/>
                  <a:gd name="T7" fmla="*/ 2147483647 h 2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01"/>
                  <a:gd name="T13" fmla="*/ 0 h 27"/>
                  <a:gd name="T14" fmla="*/ 101 w 101"/>
                  <a:gd name="T15" fmla="*/ 27 h 2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01" h="27">
                    <a:moveTo>
                      <a:pt x="0" y="27"/>
                    </a:moveTo>
                    <a:lnTo>
                      <a:pt x="0" y="0"/>
                    </a:lnTo>
                    <a:lnTo>
                      <a:pt x="101" y="0"/>
                    </a:lnTo>
                    <a:lnTo>
                      <a:pt x="101" y="22"/>
                    </a:lnTo>
                  </a:path>
                </a:pathLst>
              </a:custGeom>
              <a:noFill/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6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9764" name="Freeform 32"/>
              <p:cNvSpPr>
                <a:spLocks/>
              </p:cNvSpPr>
              <p:nvPr/>
            </p:nvSpPr>
            <p:spPr bwMode="auto">
              <a:xfrm rot="-5400000">
                <a:off x="2558058" y="2277071"/>
                <a:ext cx="1288256" cy="775097"/>
              </a:xfrm>
              <a:custGeom>
                <a:avLst/>
                <a:gdLst>
                  <a:gd name="T0" fmla="*/ 0 w 194"/>
                  <a:gd name="T1" fmla="*/ 2147483647 h 101"/>
                  <a:gd name="T2" fmla="*/ 0 w 194"/>
                  <a:gd name="T3" fmla="*/ 0 h 101"/>
                  <a:gd name="T4" fmla="*/ 2147483647 w 194"/>
                  <a:gd name="T5" fmla="*/ 0 h 101"/>
                  <a:gd name="T6" fmla="*/ 2147483647 w 194"/>
                  <a:gd name="T7" fmla="*/ 2147483647 h 10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94"/>
                  <a:gd name="T13" fmla="*/ 0 h 101"/>
                  <a:gd name="T14" fmla="*/ 194 w 194"/>
                  <a:gd name="T15" fmla="*/ 101 h 10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94" h="101">
                    <a:moveTo>
                      <a:pt x="0" y="101"/>
                    </a:moveTo>
                    <a:lnTo>
                      <a:pt x="0" y="0"/>
                    </a:lnTo>
                    <a:lnTo>
                      <a:pt x="194" y="0"/>
                    </a:lnTo>
                    <a:lnTo>
                      <a:pt x="194" y="8"/>
                    </a:lnTo>
                  </a:path>
                </a:pathLst>
              </a:custGeom>
              <a:noFill/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6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9765" name="Freeform 33"/>
              <p:cNvSpPr>
                <a:spLocks/>
              </p:cNvSpPr>
              <p:nvPr/>
            </p:nvSpPr>
            <p:spPr bwMode="auto">
              <a:xfrm rot="-5400000">
                <a:off x="2347318" y="2909292"/>
                <a:ext cx="1295400" cy="806053"/>
              </a:xfrm>
              <a:custGeom>
                <a:avLst/>
                <a:gdLst>
                  <a:gd name="T0" fmla="*/ 0 w 195"/>
                  <a:gd name="T1" fmla="*/ 2147483647 h 105"/>
                  <a:gd name="T2" fmla="*/ 0 w 195"/>
                  <a:gd name="T3" fmla="*/ 0 h 105"/>
                  <a:gd name="T4" fmla="*/ 2147483647 w 195"/>
                  <a:gd name="T5" fmla="*/ 0 h 105"/>
                  <a:gd name="T6" fmla="*/ 2147483647 w 195"/>
                  <a:gd name="T7" fmla="*/ 2147483647 h 10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95"/>
                  <a:gd name="T13" fmla="*/ 0 h 105"/>
                  <a:gd name="T14" fmla="*/ 195 w 195"/>
                  <a:gd name="T15" fmla="*/ 105 h 10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95" h="105">
                    <a:moveTo>
                      <a:pt x="0" y="105"/>
                    </a:moveTo>
                    <a:lnTo>
                      <a:pt x="0" y="0"/>
                    </a:lnTo>
                    <a:lnTo>
                      <a:pt x="195" y="0"/>
                    </a:lnTo>
                    <a:lnTo>
                      <a:pt x="195" y="29"/>
                    </a:lnTo>
                  </a:path>
                </a:pathLst>
              </a:custGeom>
              <a:noFill/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6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9766" name="Freeform 34"/>
              <p:cNvSpPr>
                <a:spLocks/>
              </p:cNvSpPr>
              <p:nvPr/>
            </p:nvSpPr>
            <p:spPr bwMode="auto">
              <a:xfrm rot="-5400000">
                <a:off x="1991916" y="3684985"/>
                <a:ext cx="969169" cy="230981"/>
              </a:xfrm>
              <a:custGeom>
                <a:avLst/>
                <a:gdLst>
                  <a:gd name="T0" fmla="*/ 0 w 146"/>
                  <a:gd name="T1" fmla="*/ 2147483647 h 30"/>
                  <a:gd name="T2" fmla="*/ 0 w 146"/>
                  <a:gd name="T3" fmla="*/ 0 h 30"/>
                  <a:gd name="T4" fmla="*/ 2147483647 w 146"/>
                  <a:gd name="T5" fmla="*/ 0 h 30"/>
                  <a:gd name="T6" fmla="*/ 2147483647 w 146"/>
                  <a:gd name="T7" fmla="*/ 2147483647 h 3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46"/>
                  <a:gd name="T13" fmla="*/ 0 h 30"/>
                  <a:gd name="T14" fmla="*/ 146 w 146"/>
                  <a:gd name="T15" fmla="*/ 30 h 3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46" h="30">
                    <a:moveTo>
                      <a:pt x="0" y="26"/>
                    </a:moveTo>
                    <a:lnTo>
                      <a:pt x="0" y="0"/>
                    </a:lnTo>
                    <a:lnTo>
                      <a:pt x="146" y="0"/>
                    </a:lnTo>
                    <a:lnTo>
                      <a:pt x="146" y="30"/>
                    </a:lnTo>
                  </a:path>
                </a:pathLst>
              </a:custGeom>
              <a:noFill/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6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9767" name="Line 35"/>
              <p:cNvSpPr>
                <a:spLocks noChangeShapeType="1"/>
              </p:cNvSpPr>
              <p:nvPr/>
            </p:nvSpPr>
            <p:spPr bwMode="auto">
              <a:xfrm rot="16200000" flipV="1">
                <a:off x="3567634" y="3221831"/>
                <a:ext cx="1190" cy="2427685"/>
              </a:xfrm>
              <a:prstGeom prst="line">
                <a:avLst/>
              </a:prstGeom>
              <a:noFill/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68" name="Line 36"/>
              <p:cNvSpPr>
                <a:spLocks noChangeShapeType="1"/>
              </p:cNvSpPr>
              <p:nvPr/>
            </p:nvSpPr>
            <p:spPr bwMode="auto">
              <a:xfrm rot="16200000" flipH="1">
                <a:off x="4752901" y="4465439"/>
                <a:ext cx="59531" cy="1190"/>
              </a:xfrm>
              <a:prstGeom prst="line">
                <a:avLst/>
              </a:prstGeom>
              <a:noFill/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69" name="Line 37"/>
              <p:cNvSpPr>
                <a:spLocks noChangeShapeType="1"/>
              </p:cNvSpPr>
              <p:nvPr/>
            </p:nvSpPr>
            <p:spPr bwMode="auto">
              <a:xfrm rot="16200000" flipH="1">
                <a:off x="4238551" y="4465439"/>
                <a:ext cx="59531" cy="1190"/>
              </a:xfrm>
              <a:prstGeom prst="line">
                <a:avLst/>
              </a:prstGeom>
              <a:noFill/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70" name="Line 38"/>
              <p:cNvSpPr>
                <a:spLocks noChangeShapeType="1"/>
              </p:cNvSpPr>
              <p:nvPr/>
            </p:nvSpPr>
            <p:spPr bwMode="auto">
              <a:xfrm rot="16200000" flipH="1">
                <a:off x="3724201" y="4465439"/>
                <a:ext cx="59531" cy="1190"/>
              </a:xfrm>
              <a:prstGeom prst="line">
                <a:avLst/>
              </a:prstGeom>
              <a:noFill/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71" name="Line 39"/>
              <p:cNvSpPr>
                <a:spLocks noChangeShapeType="1"/>
              </p:cNvSpPr>
              <p:nvPr/>
            </p:nvSpPr>
            <p:spPr bwMode="auto">
              <a:xfrm rot="16200000" flipH="1">
                <a:off x="3201516" y="4465439"/>
                <a:ext cx="59531" cy="1191"/>
              </a:xfrm>
              <a:prstGeom prst="line">
                <a:avLst/>
              </a:prstGeom>
              <a:noFill/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72" name="Line 40"/>
              <p:cNvSpPr>
                <a:spLocks noChangeShapeType="1"/>
              </p:cNvSpPr>
              <p:nvPr/>
            </p:nvSpPr>
            <p:spPr bwMode="auto">
              <a:xfrm rot="16200000" flipH="1">
                <a:off x="2685976" y="4465439"/>
                <a:ext cx="59531" cy="1190"/>
              </a:xfrm>
              <a:prstGeom prst="line">
                <a:avLst/>
              </a:prstGeom>
              <a:noFill/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73" name="Rectangle 41"/>
              <p:cNvSpPr>
                <a:spLocks noChangeArrowheads="1"/>
              </p:cNvSpPr>
              <p:nvPr/>
            </p:nvSpPr>
            <p:spPr bwMode="auto">
              <a:xfrm>
                <a:off x="4684440" y="4514731"/>
                <a:ext cx="197856" cy="1883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0.6</a:t>
                </a:r>
                <a:endParaRPr lang="en-US" sz="16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9774" name="Rectangle 42"/>
              <p:cNvSpPr>
                <a:spLocks noChangeArrowheads="1"/>
              </p:cNvSpPr>
              <p:nvPr/>
            </p:nvSpPr>
            <p:spPr bwMode="auto">
              <a:xfrm>
                <a:off x="4171282" y="4514731"/>
                <a:ext cx="197856" cy="1883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0.5</a:t>
                </a:r>
                <a:endParaRPr lang="en-US" sz="16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9775" name="Rectangle 43"/>
              <p:cNvSpPr>
                <a:spLocks noChangeArrowheads="1"/>
              </p:cNvSpPr>
              <p:nvPr/>
            </p:nvSpPr>
            <p:spPr bwMode="auto">
              <a:xfrm>
                <a:off x="3656931" y="4514731"/>
                <a:ext cx="197856" cy="1883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0.4</a:t>
                </a:r>
                <a:endParaRPr lang="en-US" sz="16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9776" name="Rectangle 44"/>
              <p:cNvSpPr>
                <a:spLocks noChangeArrowheads="1"/>
              </p:cNvSpPr>
              <p:nvPr/>
            </p:nvSpPr>
            <p:spPr bwMode="auto">
              <a:xfrm>
                <a:off x="3133056" y="4514731"/>
                <a:ext cx="197856" cy="1883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0.3</a:t>
                </a:r>
                <a:endParaRPr lang="en-US" sz="16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9777" name="Rectangle 45"/>
              <p:cNvSpPr>
                <a:spLocks noChangeArrowheads="1"/>
              </p:cNvSpPr>
              <p:nvPr/>
            </p:nvSpPr>
            <p:spPr bwMode="auto">
              <a:xfrm>
                <a:off x="2617515" y="4514731"/>
                <a:ext cx="197856" cy="1883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0.2</a:t>
                </a:r>
                <a:endParaRPr lang="en-US" sz="16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9778" name="Rectangle 49"/>
              <p:cNvSpPr>
                <a:spLocks noChangeArrowheads="1"/>
              </p:cNvSpPr>
              <p:nvPr/>
            </p:nvSpPr>
            <p:spPr bwMode="auto">
              <a:xfrm>
                <a:off x="2318667" y="4692134"/>
                <a:ext cx="2354392" cy="1883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Sorensen Abundance Based Distance</a:t>
                </a:r>
                <a:endParaRPr lang="en-US" sz="16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9779" name="TextBox 52"/>
              <p:cNvSpPr txBox="1">
                <a:spLocks noChangeArrowheads="1"/>
              </p:cNvSpPr>
              <p:nvPr/>
            </p:nvSpPr>
            <p:spPr bwMode="auto">
              <a:xfrm>
                <a:off x="5448300" y="1504950"/>
                <a:ext cx="285751" cy="2590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600" b="1">
                    <a:latin typeface="Times New Roman" pitchFamily="18" charset="0"/>
                    <a:cs typeface="Times New Roman" pitchFamily="18" charset="0"/>
                  </a:rPr>
                  <a:t>L</a:t>
                </a:r>
              </a:p>
            </p:txBody>
          </p:sp>
          <p:sp>
            <p:nvSpPr>
              <p:cNvPr id="29780" name="TextBox 53"/>
              <p:cNvSpPr txBox="1">
                <a:spLocks noChangeArrowheads="1"/>
              </p:cNvSpPr>
              <p:nvPr/>
            </p:nvSpPr>
            <p:spPr bwMode="auto">
              <a:xfrm>
                <a:off x="5943600" y="2968823"/>
                <a:ext cx="285751" cy="2590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600" b="1">
                    <a:latin typeface="Times New Roman" pitchFamily="18" charset="0"/>
                    <a:cs typeface="Times New Roman" pitchFamily="18" charset="0"/>
                  </a:rPr>
                  <a:t>H</a:t>
                </a:r>
              </a:p>
            </p:txBody>
          </p:sp>
          <p:sp>
            <p:nvSpPr>
              <p:cNvPr id="29781" name="TextBox 54"/>
              <p:cNvSpPr txBox="1">
                <a:spLocks noChangeArrowheads="1"/>
              </p:cNvSpPr>
              <p:nvPr/>
            </p:nvSpPr>
            <p:spPr bwMode="auto">
              <a:xfrm>
                <a:off x="4800600" y="3810000"/>
                <a:ext cx="566057" cy="2590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600" b="1">
                    <a:latin typeface="Times New Roman" pitchFamily="18" charset="0"/>
                    <a:cs typeface="Times New Roman" pitchFamily="18" charset="0"/>
                  </a:rPr>
                  <a:t>M1</a:t>
                </a:r>
              </a:p>
            </p:txBody>
          </p:sp>
          <p:sp>
            <p:nvSpPr>
              <p:cNvPr id="29782" name="TextBox 55"/>
              <p:cNvSpPr txBox="1">
                <a:spLocks noChangeArrowheads="1"/>
              </p:cNvSpPr>
              <p:nvPr/>
            </p:nvSpPr>
            <p:spPr bwMode="auto">
              <a:xfrm>
                <a:off x="4495799" y="4142601"/>
                <a:ext cx="576943" cy="2590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600" b="1">
                    <a:latin typeface="Times New Roman" pitchFamily="18" charset="0"/>
                    <a:cs typeface="Times New Roman" pitchFamily="18" charset="0"/>
                  </a:rPr>
                  <a:t>M2</a:t>
                </a:r>
              </a:p>
            </p:txBody>
          </p:sp>
          <p:sp>
            <p:nvSpPr>
              <p:cNvPr id="57" name="Right Bracket 56"/>
              <p:cNvSpPr/>
              <p:nvPr/>
            </p:nvSpPr>
            <p:spPr>
              <a:xfrm>
                <a:off x="5258084" y="1219525"/>
                <a:ext cx="151875" cy="1143012"/>
              </a:xfrm>
              <a:prstGeom prst="rightBracket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6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8" name="Right Bracket 57"/>
              <p:cNvSpPr/>
              <p:nvPr/>
            </p:nvSpPr>
            <p:spPr>
              <a:xfrm>
                <a:off x="5752904" y="2514372"/>
                <a:ext cx="191069" cy="1219537"/>
              </a:xfrm>
              <a:prstGeom prst="rightBracket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6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9" name="Right Bracket 58"/>
              <p:cNvSpPr/>
              <p:nvPr/>
            </p:nvSpPr>
            <p:spPr>
              <a:xfrm>
                <a:off x="4648133" y="3810433"/>
                <a:ext cx="113906" cy="285450"/>
              </a:xfrm>
              <a:prstGeom prst="rightBracket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6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0" name="Right Bracket 59"/>
              <p:cNvSpPr/>
              <p:nvPr/>
            </p:nvSpPr>
            <p:spPr>
              <a:xfrm>
                <a:off x="4419094" y="4190628"/>
                <a:ext cx="57566" cy="171269"/>
              </a:xfrm>
              <a:prstGeom prst="rightBracket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6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9787" name="TextBox 53"/>
              <p:cNvSpPr txBox="1">
                <a:spLocks noChangeArrowheads="1"/>
              </p:cNvSpPr>
              <p:nvPr/>
            </p:nvSpPr>
            <p:spPr bwMode="auto">
              <a:xfrm>
                <a:off x="5257800" y="2514600"/>
                <a:ext cx="533400" cy="2590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600" b="1">
                    <a:latin typeface="Times New Roman" pitchFamily="18" charset="0"/>
                    <a:cs typeface="Times New Roman" pitchFamily="18" charset="0"/>
                  </a:rPr>
                  <a:t>H1</a:t>
                </a:r>
              </a:p>
            </p:txBody>
          </p:sp>
          <p:sp>
            <p:nvSpPr>
              <p:cNvPr id="29788" name="TextBox 53"/>
              <p:cNvSpPr txBox="1">
                <a:spLocks noChangeArrowheads="1"/>
              </p:cNvSpPr>
              <p:nvPr/>
            </p:nvSpPr>
            <p:spPr bwMode="auto">
              <a:xfrm>
                <a:off x="5562600" y="3121223"/>
                <a:ext cx="457200" cy="2590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600" b="1">
                    <a:latin typeface="Times New Roman" pitchFamily="18" charset="0"/>
                    <a:cs typeface="Times New Roman" pitchFamily="18" charset="0"/>
                  </a:rPr>
                  <a:t>H2</a:t>
                </a:r>
              </a:p>
            </p:txBody>
          </p:sp>
          <p:sp>
            <p:nvSpPr>
              <p:cNvPr id="29789" name="TextBox 53"/>
              <p:cNvSpPr txBox="1">
                <a:spLocks noChangeArrowheads="1"/>
              </p:cNvSpPr>
              <p:nvPr/>
            </p:nvSpPr>
            <p:spPr bwMode="auto">
              <a:xfrm>
                <a:off x="4800600" y="3502223"/>
                <a:ext cx="457200" cy="2590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600" b="1">
                    <a:latin typeface="Times New Roman" pitchFamily="18" charset="0"/>
                    <a:cs typeface="Times New Roman" pitchFamily="18" charset="0"/>
                  </a:rPr>
                  <a:t>H1</a:t>
                </a:r>
              </a:p>
            </p:txBody>
          </p:sp>
        </p:grpSp>
        <p:sp>
          <p:nvSpPr>
            <p:cNvPr id="29701" name="TextBox 65"/>
            <p:cNvSpPr txBox="1">
              <a:spLocks noChangeArrowheads="1"/>
            </p:cNvSpPr>
            <p:nvPr/>
          </p:nvSpPr>
          <p:spPr bwMode="auto">
            <a:xfrm>
              <a:off x="7924800" y="3829050"/>
              <a:ext cx="1219200" cy="1200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400" b="1" dirty="0">
                  <a:latin typeface="Constantia" pitchFamily="18" charset="0"/>
                </a:rPr>
                <a:t>H</a:t>
              </a:r>
              <a:r>
                <a:rPr lang="en-US" sz="2400" dirty="0">
                  <a:latin typeface="Constantia" pitchFamily="18" charset="0"/>
                </a:rPr>
                <a:t>igh activity wells</a:t>
              </a:r>
            </a:p>
          </p:txBody>
        </p:sp>
        <p:sp>
          <p:nvSpPr>
            <p:cNvPr id="29702" name="TextBox 66"/>
            <p:cNvSpPr txBox="1">
              <a:spLocks noChangeArrowheads="1"/>
            </p:cNvSpPr>
            <p:nvPr/>
          </p:nvSpPr>
          <p:spPr bwMode="auto">
            <a:xfrm>
              <a:off x="7772400" y="5581650"/>
              <a:ext cx="1371600" cy="1200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400" b="1">
                  <a:latin typeface="Constantia" pitchFamily="18" charset="0"/>
                </a:rPr>
                <a:t>M</a:t>
              </a:r>
              <a:r>
                <a:rPr lang="en-US" sz="2400">
                  <a:latin typeface="Constantia" pitchFamily="18" charset="0"/>
                </a:rPr>
                <a:t>edium activity wells</a:t>
              </a:r>
            </a:p>
          </p:txBody>
        </p:sp>
        <p:sp>
          <p:nvSpPr>
            <p:cNvPr id="29703" name="TextBox 67"/>
            <p:cNvSpPr txBox="1">
              <a:spLocks noChangeArrowheads="1"/>
            </p:cNvSpPr>
            <p:nvPr/>
          </p:nvSpPr>
          <p:spPr bwMode="auto">
            <a:xfrm>
              <a:off x="8001000" y="2076450"/>
              <a:ext cx="1143000" cy="1200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400" b="1">
                  <a:latin typeface="Constantia" pitchFamily="18" charset="0"/>
                </a:rPr>
                <a:t>L</a:t>
              </a:r>
              <a:r>
                <a:rPr lang="en-US" sz="2400">
                  <a:latin typeface="Constantia" pitchFamily="18" charset="0"/>
                </a:rPr>
                <a:t>ow activity wells</a:t>
              </a:r>
            </a:p>
          </p:txBody>
        </p:sp>
      </p:grpSp>
      <p:grpSp>
        <p:nvGrpSpPr>
          <p:cNvPr id="3" name="Group 2"/>
          <p:cNvGrpSpPr>
            <a:grpSpLocks noChangeAspect="1"/>
          </p:cNvGrpSpPr>
          <p:nvPr/>
        </p:nvGrpSpPr>
        <p:grpSpPr bwMode="auto">
          <a:xfrm>
            <a:off x="228600" y="2057400"/>
            <a:ext cx="2832538" cy="1722824"/>
            <a:chOff x="1600200" y="1143000"/>
            <a:chExt cx="5373690" cy="3305649"/>
          </a:xfrm>
        </p:grpSpPr>
        <p:sp>
          <p:nvSpPr>
            <p:cNvPr id="112" name="Rectangle 3"/>
            <p:cNvSpPr/>
            <p:nvPr/>
          </p:nvSpPr>
          <p:spPr>
            <a:xfrm>
              <a:off x="1600200" y="1143000"/>
              <a:ext cx="5373690" cy="321657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706" name="Oval 6"/>
            <p:cNvSpPr>
              <a:spLocks noChangeArrowheads="1"/>
            </p:cNvSpPr>
            <p:nvPr/>
          </p:nvSpPr>
          <p:spPr bwMode="auto">
            <a:xfrm>
              <a:off x="5472480" y="2431491"/>
              <a:ext cx="141943" cy="141943"/>
            </a:xfrm>
            <a:prstGeom prst="ellipse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707" name="Oval 7"/>
            <p:cNvSpPr>
              <a:spLocks noChangeArrowheads="1"/>
            </p:cNvSpPr>
            <p:nvPr/>
          </p:nvSpPr>
          <p:spPr bwMode="auto">
            <a:xfrm>
              <a:off x="4336936" y="2398735"/>
              <a:ext cx="141943" cy="141943"/>
            </a:xfrm>
            <a:prstGeom prst="ellipse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5" name="Oval 8"/>
            <p:cNvSpPr>
              <a:spLocks noChangeArrowheads="1"/>
            </p:cNvSpPr>
            <p:nvPr/>
          </p:nvSpPr>
          <p:spPr bwMode="auto">
            <a:xfrm>
              <a:off x="4632040" y="1972563"/>
              <a:ext cx="141653" cy="143267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6" name="Oval 9"/>
            <p:cNvSpPr>
              <a:spLocks noChangeArrowheads="1"/>
            </p:cNvSpPr>
            <p:nvPr/>
          </p:nvSpPr>
          <p:spPr bwMode="auto">
            <a:xfrm>
              <a:off x="4643463" y="2397742"/>
              <a:ext cx="141653" cy="143267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7" name="Oval 10"/>
            <p:cNvSpPr>
              <a:spLocks noChangeArrowheads="1"/>
            </p:cNvSpPr>
            <p:nvPr/>
          </p:nvSpPr>
          <p:spPr bwMode="auto">
            <a:xfrm>
              <a:off x="4620616" y="2857582"/>
              <a:ext cx="141653" cy="140957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711" name="Oval 11"/>
            <p:cNvSpPr>
              <a:spLocks noChangeArrowheads="1"/>
            </p:cNvSpPr>
            <p:nvPr/>
          </p:nvSpPr>
          <p:spPr bwMode="auto">
            <a:xfrm>
              <a:off x="3911107" y="2398735"/>
              <a:ext cx="141943" cy="141943"/>
            </a:xfrm>
            <a:prstGeom prst="ellipse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712" name="Oval 12"/>
            <p:cNvSpPr>
              <a:spLocks noChangeArrowheads="1"/>
            </p:cNvSpPr>
            <p:nvPr/>
          </p:nvSpPr>
          <p:spPr bwMode="auto">
            <a:xfrm>
              <a:off x="4948383" y="2376898"/>
              <a:ext cx="141943" cy="141943"/>
            </a:xfrm>
            <a:prstGeom prst="ellipse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713" name="Oval 13"/>
            <p:cNvSpPr>
              <a:spLocks noChangeArrowheads="1"/>
            </p:cNvSpPr>
            <p:nvPr/>
          </p:nvSpPr>
          <p:spPr bwMode="auto">
            <a:xfrm>
              <a:off x="1640019" y="2387817"/>
              <a:ext cx="141943" cy="141943"/>
            </a:xfrm>
            <a:prstGeom prst="ellipse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1" name="TextBox 12"/>
            <p:cNvSpPr txBox="1">
              <a:spLocks noChangeArrowheads="1"/>
            </p:cNvSpPr>
            <p:nvPr/>
          </p:nvSpPr>
          <p:spPr bwMode="auto">
            <a:xfrm>
              <a:off x="5258056" y="2970810"/>
              <a:ext cx="1496499" cy="590544"/>
            </a:xfrm>
            <a:prstGeom prst="rect">
              <a:avLst/>
            </a:prstGeom>
            <a:solidFill>
              <a:schemeClr val="accent5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latin typeface="Times New Roman" pitchFamily="18" charset="0"/>
                  <a:cs typeface="Times New Roman" pitchFamily="18" charset="0"/>
                </a:rPr>
                <a:t>FW104</a:t>
              </a:r>
            </a:p>
          </p:txBody>
        </p:sp>
        <p:sp>
          <p:nvSpPr>
            <p:cNvPr id="29715" name="TextBox 13"/>
            <p:cNvSpPr txBox="1">
              <a:spLocks noChangeArrowheads="1"/>
            </p:cNvSpPr>
            <p:nvPr/>
          </p:nvSpPr>
          <p:spPr bwMode="auto">
            <a:xfrm>
              <a:off x="1600200" y="2514601"/>
              <a:ext cx="1363006" cy="590544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FW105</a:t>
              </a:r>
            </a:p>
          </p:txBody>
        </p:sp>
        <p:sp>
          <p:nvSpPr>
            <p:cNvPr id="123" name="TextBox 14"/>
            <p:cNvSpPr txBox="1">
              <a:spLocks noChangeArrowheads="1"/>
            </p:cNvSpPr>
            <p:nvPr/>
          </p:nvSpPr>
          <p:spPr bwMode="auto">
            <a:xfrm>
              <a:off x="2742566" y="2889931"/>
              <a:ext cx="1567326" cy="590544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latin typeface="Times New Roman" pitchFamily="18" charset="0"/>
                  <a:cs typeface="Times New Roman" pitchFamily="18" charset="0"/>
                </a:rPr>
                <a:t>FW103</a:t>
              </a:r>
            </a:p>
          </p:txBody>
        </p:sp>
        <p:sp>
          <p:nvSpPr>
            <p:cNvPr id="124" name="TextBox 15"/>
            <p:cNvSpPr txBox="1">
              <a:spLocks noChangeArrowheads="1"/>
            </p:cNvSpPr>
            <p:nvPr/>
          </p:nvSpPr>
          <p:spPr bwMode="auto">
            <a:xfrm>
              <a:off x="3249776" y="1219256"/>
              <a:ext cx="1530771" cy="590544"/>
            </a:xfrm>
            <a:prstGeom prst="rect">
              <a:avLst/>
            </a:prstGeom>
            <a:solidFill>
              <a:schemeClr val="accent5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latin typeface="Times New Roman" pitchFamily="18" charset="0"/>
                  <a:cs typeface="Times New Roman" pitchFamily="18" charset="0"/>
                </a:rPr>
                <a:t>FW101</a:t>
              </a:r>
            </a:p>
          </p:txBody>
        </p:sp>
        <p:sp>
          <p:nvSpPr>
            <p:cNvPr id="125" name="TextBox 16"/>
            <p:cNvSpPr txBox="1">
              <a:spLocks noChangeArrowheads="1"/>
            </p:cNvSpPr>
            <p:nvPr/>
          </p:nvSpPr>
          <p:spPr bwMode="auto">
            <a:xfrm>
              <a:off x="4951903" y="3356705"/>
              <a:ext cx="1478220" cy="590544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latin typeface="Times New Roman" pitchFamily="18" charset="0"/>
                  <a:cs typeface="Times New Roman" pitchFamily="18" charset="0"/>
                </a:rPr>
                <a:t>FW100</a:t>
              </a:r>
            </a:p>
          </p:txBody>
        </p:sp>
        <p:sp>
          <p:nvSpPr>
            <p:cNvPr id="126" name="TextBox 17"/>
            <p:cNvSpPr txBox="1">
              <a:spLocks noChangeArrowheads="1"/>
            </p:cNvSpPr>
            <p:nvPr/>
          </p:nvSpPr>
          <p:spPr bwMode="auto">
            <a:xfrm>
              <a:off x="4871936" y="1143000"/>
              <a:ext cx="1453091" cy="590544"/>
            </a:xfrm>
            <a:prstGeom prst="rect">
              <a:avLst/>
            </a:prstGeom>
            <a:solidFill>
              <a:schemeClr val="accent5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latin typeface="Times New Roman" pitchFamily="18" charset="0"/>
                  <a:cs typeface="Times New Roman" pitchFamily="18" charset="0"/>
                </a:rPr>
                <a:t>FW102</a:t>
              </a:r>
            </a:p>
          </p:txBody>
        </p:sp>
        <p:sp>
          <p:nvSpPr>
            <p:cNvPr id="127" name="TextBox 18"/>
            <p:cNvSpPr txBox="1">
              <a:spLocks noChangeArrowheads="1"/>
            </p:cNvSpPr>
            <p:nvPr/>
          </p:nvSpPr>
          <p:spPr bwMode="auto">
            <a:xfrm>
              <a:off x="5411134" y="1676786"/>
              <a:ext cx="1453091" cy="590544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FW024</a:t>
              </a:r>
            </a:p>
          </p:txBody>
        </p:sp>
        <p:sp>
          <p:nvSpPr>
            <p:cNvPr id="128" name="TextBox 19"/>
            <p:cNvSpPr txBox="1">
              <a:spLocks noChangeArrowheads="1"/>
            </p:cNvSpPr>
            <p:nvPr/>
          </p:nvSpPr>
          <p:spPr bwMode="auto">
            <a:xfrm>
              <a:off x="2598629" y="1676786"/>
              <a:ext cx="1745535" cy="590544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latin typeface="Times New Roman" pitchFamily="18" charset="0"/>
                  <a:cs typeface="Times New Roman" pitchFamily="18" charset="0"/>
                </a:rPr>
                <a:t>FW026</a:t>
              </a:r>
            </a:p>
          </p:txBody>
        </p:sp>
        <p:sp>
          <p:nvSpPr>
            <p:cNvPr id="129" name="Oval 128"/>
            <p:cNvSpPr/>
            <p:nvPr/>
          </p:nvSpPr>
          <p:spPr>
            <a:xfrm>
              <a:off x="4419559" y="2058060"/>
              <a:ext cx="610024" cy="762550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0" name="Oval 129"/>
            <p:cNvSpPr/>
            <p:nvPr/>
          </p:nvSpPr>
          <p:spPr>
            <a:xfrm>
              <a:off x="3962613" y="1829296"/>
              <a:ext cx="1599313" cy="1296334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0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31" name="Straight Connector 130"/>
            <p:cNvCxnSpPr/>
            <p:nvPr/>
          </p:nvCxnSpPr>
          <p:spPr>
            <a:xfrm rot="5400000" flipH="1" flipV="1">
              <a:off x="3582783" y="2669258"/>
              <a:ext cx="506055" cy="2033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>
              <a:endCxn id="29707" idx="1"/>
            </p:cNvCxnSpPr>
            <p:nvPr/>
          </p:nvCxnSpPr>
          <p:spPr>
            <a:xfrm>
              <a:off x="3809537" y="1905550"/>
              <a:ext cx="548336" cy="512988"/>
            </a:xfrm>
            <a:prstGeom prst="line">
              <a:avLst/>
            </a:prstGeom>
            <a:ln w="28575"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/>
          </p:nvCxnSpPr>
          <p:spPr>
            <a:xfrm rot="16200000" flipH="1">
              <a:off x="4093017" y="1470694"/>
              <a:ext cx="577689" cy="532342"/>
            </a:xfrm>
            <a:prstGeom prst="line">
              <a:avLst/>
            </a:prstGeom>
            <a:ln w="28575"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/>
          </p:nvCxnSpPr>
          <p:spPr>
            <a:xfrm rot="5400000">
              <a:off x="4468359" y="1832181"/>
              <a:ext cx="868845" cy="3038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/>
          </p:nvCxnSpPr>
          <p:spPr>
            <a:xfrm rot="16200000" flipH="1">
              <a:off x="4971744" y="2458334"/>
              <a:ext cx="533784" cy="4957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/>
          </p:nvCxnSpPr>
          <p:spPr>
            <a:xfrm rot="5400000">
              <a:off x="5297836" y="2082247"/>
              <a:ext cx="644702" cy="18963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29730" name="TextBox 35"/>
            <p:cNvSpPr txBox="1">
              <a:spLocks noChangeArrowheads="1"/>
            </p:cNvSpPr>
            <p:nvPr/>
          </p:nvSpPr>
          <p:spPr bwMode="auto">
            <a:xfrm>
              <a:off x="4495799" y="3809997"/>
              <a:ext cx="228600" cy="5905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endParaRPr lang="en-US" sz="140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4" name="Group 102"/>
            <p:cNvGrpSpPr>
              <a:grpSpLocks/>
            </p:cNvGrpSpPr>
            <p:nvPr/>
          </p:nvGrpSpPr>
          <p:grpSpPr bwMode="auto">
            <a:xfrm>
              <a:off x="1600200" y="3386746"/>
              <a:ext cx="3098096" cy="1061903"/>
              <a:chOff x="2743200" y="3996346"/>
              <a:chExt cx="3098096" cy="1061903"/>
            </a:xfrm>
          </p:grpSpPr>
          <p:sp>
            <p:nvSpPr>
              <p:cNvPr id="29733" name="TextBox 40"/>
              <p:cNvSpPr txBox="1">
                <a:spLocks noChangeArrowheads="1"/>
              </p:cNvSpPr>
              <p:nvPr/>
            </p:nvSpPr>
            <p:spPr bwMode="auto">
              <a:xfrm>
                <a:off x="3022601" y="4054327"/>
                <a:ext cx="2656304" cy="100392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400">
                    <a:latin typeface="Times New Roman" pitchFamily="18" charset="0"/>
                    <a:cs typeface="Times New Roman" pitchFamily="18" charset="0"/>
                  </a:rPr>
                  <a:t>Multilevel sampling Wells</a:t>
                </a:r>
              </a:p>
            </p:txBody>
          </p:sp>
          <p:sp>
            <p:nvSpPr>
              <p:cNvPr id="141" name="Rectangle 140"/>
              <p:cNvSpPr/>
              <p:nvPr/>
            </p:nvSpPr>
            <p:spPr>
              <a:xfrm>
                <a:off x="2743200" y="3996346"/>
                <a:ext cx="3098096" cy="9728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4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42" name="Oval 13"/>
              <p:cNvSpPr>
                <a:spLocks noChangeArrowheads="1"/>
              </p:cNvSpPr>
              <p:nvPr/>
            </p:nvSpPr>
            <p:spPr bwMode="auto">
              <a:xfrm>
                <a:off x="2896278" y="4430769"/>
                <a:ext cx="141653" cy="140955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4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43" name="Oval 13"/>
              <p:cNvSpPr>
                <a:spLocks noChangeArrowheads="1"/>
              </p:cNvSpPr>
              <p:nvPr/>
            </p:nvSpPr>
            <p:spPr bwMode="auto">
              <a:xfrm>
                <a:off x="2896278" y="4111884"/>
                <a:ext cx="141653" cy="140955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40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cxnSp>
          <p:nvCxnSpPr>
            <p:cNvPr id="139" name="Straight Connector 138"/>
            <p:cNvCxnSpPr/>
            <p:nvPr/>
          </p:nvCxnSpPr>
          <p:spPr>
            <a:xfrm rot="16200000" flipH="1">
              <a:off x="4747839" y="2932040"/>
              <a:ext cx="533786" cy="4957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96" name="Rectangle 95"/>
          <p:cNvSpPr/>
          <p:nvPr/>
        </p:nvSpPr>
        <p:spPr>
          <a:xfrm>
            <a:off x="152400" y="4267200"/>
            <a:ext cx="228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ea typeface="+mj-ea"/>
                <a:cs typeface="+mj-cs"/>
              </a:rPr>
              <a:t>Clustering by Chao-Sorensen index, also called Sorensen abundance-based distance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2400" dirty="0" smtClean="0"/>
              <a:t>Richness is not related to uranium reduction</a:t>
            </a:r>
            <a:endParaRPr lang="en-US" sz="2400" dirty="0"/>
          </a:p>
        </p:txBody>
      </p:sp>
      <p:graphicFrame>
        <p:nvGraphicFramePr>
          <p:cNvPr id="7" name="Chart 6"/>
          <p:cNvGraphicFramePr/>
          <p:nvPr/>
        </p:nvGraphicFramePr>
        <p:xfrm>
          <a:off x="914400" y="1524000"/>
          <a:ext cx="7239000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hart 7"/>
          <p:cNvGraphicFramePr/>
          <p:nvPr/>
        </p:nvGraphicFramePr>
        <p:xfrm>
          <a:off x="533400" y="1752600"/>
          <a:ext cx="8153400" cy="4495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2514600" y="1371600"/>
            <a:ext cx="6172200" cy="304800"/>
            <a:chOff x="2514600" y="1905000"/>
            <a:chExt cx="6172200" cy="304800"/>
          </a:xfrm>
        </p:grpSpPr>
        <p:sp>
          <p:nvSpPr>
            <p:cNvPr id="14" name="Title 1"/>
            <p:cNvSpPr txBox="1">
              <a:spLocks/>
            </p:cNvSpPr>
            <p:nvPr/>
          </p:nvSpPr>
          <p:spPr bwMode="auto">
            <a:xfrm>
              <a:off x="2514600" y="1981200"/>
              <a:ext cx="304800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0" hangingPunct="0">
                <a:defRPr/>
              </a:pPr>
              <a:r>
                <a:rPr lang="en-US" sz="1600" b="1" kern="0" dirty="0">
                  <a:solidFill>
                    <a:schemeClr val="tx2"/>
                  </a:solidFill>
                  <a:latin typeface="Times New Roman" pitchFamily="18" charset="0"/>
                  <a:ea typeface="+mj-ea"/>
                  <a:cs typeface="Times New Roman" pitchFamily="18" charset="0"/>
                </a:rPr>
                <a:t>L</a:t>
              </a:r>
            </a:p>
          </p:txBody>
        </p:sp>
        <p:sp>
          <p:nvSpPr>
            <p:cNvPr id="15" name="Title 1"/>
            <p:cNvSpPr txBox="1">
              <a:spLocks/>
            </p:cNvSpPr>
            <p:nvPr/>
          </p:nvSpPr>
          <p:spPr bwMode="auto">
            <a:xfrm>
              <a:off x="5181600" y="1981200"/>
              <a:ext cx="304800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0" hangingPunct="0">
                <a:defRPr/>
              </a:pPr>
              <a:r>
                <a:rPr lang="en-US" sz="1600" b="1" kern="0" dirty="0">
                  <a:solidFill>
                    <a:schemeClr val="tx2"/>
                  </a:solidFill>
                  <a:latin typeface="Times New Roman" pitchFamily="18" charset="0"/>
                  <a:ea typeface="+mj-ea"/>
                  <a:cs typeface="Times New Roman" pitchFamily="18" charset="0"/>
                </a:rPr>
                <a:t>H</a:t>
              </a:r>
            </a:p>
          </p:txBody>
        </p:sp>
        <p:sp>
          <p:nvSpPr>
            <p:cNvPr id="16" name="Title 1"/>
            <p:cNvSpPr txBox="1">
              <a:spLocks/>
            </p:cNvSpPr>
            <p:nvPr/>
          </p:nvSpPr>
          <p:spPr bwMode="auto">
            <a:xfrm>
              <a:off x="7086600" y="1981200"/>
              <a:ext cx="838200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0" hangingPunct="0">
                <a:defRPr/>
              </a:pPr>
              <a:r>
                <a:rPr lang="en-US" sz="1600" b="1" kern="0" dirty="0">
                  <a:solidFill>
                    <a:schemeClr val="tx2"/>
                  </a:solidFill>
                  <a:latin typeface="Times New Roman" pitchFamily="18" charset="0"/>
                  <a:ea typeface="+mj-ea"/>
                  <a:cs typeface="Times New Roman" pitchFamily="18" charset="0"/>
                </a:rPr>
                <a:t>M1</a:t>
              </a:r>
            </a:p>
          </p:txBody>
        </p:sp>
        <p:sp>
          <p:nvSpPr>
            <p:cNvPr id="17" name="Title 1"/>
            <p:cNvSpPr txBox="1">
              <a:spLocks/>
            </p:cNvSpPr>
            <p:nvPr/>
          </p:nvSpPr>
          <p:spPr bwMode="auto">
            <a:xfrm>
              <a:off x="8001000" y="1905000"/>
              <a:ext cx="6858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0" hangingPunct="0">
                <a:defRPr/>
              </a:pPr>
              <a:r>
                <a:rPr lang="en-US" sz="1600" b="1" kern="0" dirty="0">
                  <a:solidFill>
                    <a:schemeClr val="tx2"/>
                  </a:solidFill>
                  <a:latin typeface="Times New Roman" pitchFamily="18" charset="0"/>
                  <a:ea typeface="+mj-ea"/>
                  <a:cs typeface="Times New Roman" pitchFamily="18" charset="0"/>
                </a:rPr>
                <a:t>M2</a:t>
              </a:r>
            </a:p>
          </p:txBody>
        </p:sp>
      </p:grp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>
                <a:latin typeface="Constantia" pitchFamily="18" charset="0"/>
              </a:rPr>
              <a:t>Microbial communities were dominated by </a:t>
            </a:r>
            <a:r>
              <a:rPr lang="en-US" sz="2400" i="1" dirty="0" smtClean="0">
                <a:latin typeface="Constantia" pitchFamily="18" charset="0"/>
              </a:rPr>
              <a:t>Proteobacteria </a:t>
            </a:r>
            <a:r>
              <a:rPr lang="en-US" sz="2400" dirty="0" smtClean="0">
                <a:latin typeface="Constantia" pitchFamily="18" charset="0"/>
              </a:rPr>
              <a:t>and </a:t>
            </a:r>
            <a:r>
              <a:rPr lang="en-US" sz="2400" i="1" dirty="0" smtClean="0">
                <a:latin typeface="Constantia" pitchFamily="18" charset="0"/>
              </a:rPr>
              <a:t>Acidobacteria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33400"/>
            <a:ext cx="8229600" cy="609600"/>
          </a:xfrm>
        </p:spPr>
        <p:txBody>
          <a:bodyPr/>
          <a:lstStyle/>
          <a:p>
            <a:r>
              <a:rPr lang="en-US" dirty="0" smtClean="0"/>
              <a:t>Why is this course relevant?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1600"/>
            <a:ext cx="3657600" cy="4754563"/>
          </a:xfrm>
        </p:spPr>
        <p:txBody>
          <a:bodyPr/>
          <a:lstStyle/>
          <a:p>
            <a:r>
              <a:rPr lang="en-US" dirty="0" smtClean="0"/>
              <a:t>1. Microbes have important roles in biology</a:t>
            </a:r>
          </a:p>
          <a:p>
            <a:endParaRPr lang="en-US" dirty="0" smtClean="0"/>
          </a:p>
          <a:p>
            <a:pPr lvl="0"/>
            <a:r>
              <a:rPr lang="en-US" dirty="0" smtClean="0"/>
              <a:t>Microbes interact with other organisms of human interest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990600" y="2971800"/>
            <a:ext cx="3581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80000"/>
              <a:buFont typeface="Wingdings" pitchFamily="2" charset="2"/>
              <a:buChar char="q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4274" name="Picture 2" descr="http://www.giconsults.com/images/gi-tract.gif"/>
          <p:cNvPicPr>
            <a:picLocks noChangeAspect="1" noChangeArrowheads="1"/>
          </p:cNvPicPr>
          <p:nvPr/>
        </p:nvPicPr>
        <p:blipFill>
          <a:blip r:embed="rId2" cstate="print"/>
          <a:srcRect t="8959" r="63842" b="30123"/>
          <a:stretch>
            <a:fillRect/>
          </a:stretch>
        </p:blipFill>
        <p:spPr bwMode="auto">
          <a:xfrm>
            <a:off x="5334000" y="1524000"/>
            <a:ext cx="1447800" cy="2590800"/>
          </a:xfrm>
          <a:prstGeom prst="rect">
            <a:avLst/>
          </a:prstGeom>
          <a:noFill/>
        </p:spPr>
      </p:pic>
      <p:pic>
        <p:nvPicPr>
          <p:cNvPr id="54276" name="Picture 4" descr="http://www.fao.org/docrep/006/ad228e/AD228E93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10400" y="1600200"/>
            <a:ext cx="1524000" cy="2694432"/>
          </a:xfrm>
          <a:prstGeom prst="rect">
            <a:avLst/>
          </a:prstGeom>
          <a:noFill/>
        </p:spPr>
      </p:pic>
      <p:sp>
        <p:nvSpPr>
          <p:cNvPr id="9" name="Rectangle 8"/>
          <p:cNvSpPr/>
          <p:nvPr/>
        </p:nvSpPr>
        <p:spPr>
          <a:xfrm>
            <a:off x="914400" y="6096000"/>
            <a:ext cx="7391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http://www.fao.org/docrep/006/ad228e/AD228E93.gif</a:t>
            </a:r>
            <a:endParaRPr lang="en-US" dirty="0"/>
          </a:p>
        </p:txBody>
      </p:sp>
      <p:pic>
        <p:nvPicPr>
          <p:cNvPr id="54277" name="Picture 5"/>
          <p:cNvPicPr>
            <a:picLocks noChangeAspect="1" noChangeArrowheads="1"/>
          </p:cNvPicPr>
          <p:nvPr/>
        </p:nvPicPr>
        <p:blipFill>
          <a:blip r:embed="rId4" cstate="print"/>
          <a:srcRect l="3980" t="26667" r="3636" b="606"/>
          <a:stretch>
            <a:fillRect/>
          </a:stretch>
        </p:blipFill>
        <p:spPr bwMode="auto">
          <a:xfrm>
            <a:off x="5410200" y="4343400"/>
            <a:ext cx="3048000" cy="1799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2400" dirty="0" smtClean="0"/>
              <a:t>Differences in </a:t>
            </a:r>
            <a:r>
              <a:rPr lang="en-US" sz="2400" dirty="0" err="1" smtClean="0"/>
              <a:t>proteobacterial</a:t>
            </a:r>
            <a:r>
              <a:rPr lang="en-US" sz="2400" dirty="0" smtClean="0"/>
              <a:t> composition located in Gamma, Delta and Alpha classes</a:t>
            </a:r>
            <a:endParaRPr lang="en-US" sz="2400" dirty="0"/>
          </a:p>
        </p:txBody>
      </p:sp>
      <p:graphicFrame>
        <p:nvGraphicFramePr>
          <p:cNvPr id="11" name="Chart 10"/>
          <p:cNvGraphicFramePr/>
          <p:nvPr/>
        </p:nvGraphicFramePr>
        <p:xfrm>
          <a:off x="457201" y="1752600"/>
          <a:ext cx="8229600" cy="4495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286000" y="1371600"/>
            <a:ext cx="6477001" cy="533400"/>
            <a:chOff x="1905000" y="1981200"/>
            <a:chExt cx="6761707" cy="228600"/>
          </a:xfrm>
        </p:grpSpPr>
        <p:sp>
          <p:nvSpPr>
            <p:cNvPr id="7" name="Title 1"/>
            <p:cNvSpPr txBox="1">
              <a:spLocks/>
            </p:cNvSpPr>
            <p:nvPr/>
          </p:nvSpPr>
          <p:spPr bwMode="auto">
            <a:xfrm>
              <a:off x="1905000" y="1981200"/>
              <a:ext cx="304800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0" hangingPunct="0">
                <a:defRPr/>
              </a:pPr>
              <a:r>
                <a:rPr lang="en-US" sz="2400" b="1" kern="0" dirty="0">
                  <a:solidFill>
                    <a:schemeClr val="tx2"/>
                  </a:solidFill>
                  <a:latin typeface="Times New Roman" pitchFamily="18" charset="0"/>
                  <a:ea typeface="+mj-ea"/>
                  <a:cs typeface="Times New Roman" pitchFamily="18" charset="0"/>
                </a:rPr>
                <a:t>L</a:t>
              </a:r>
            </a:p>
          </p:txBody>
        </p:sp>
        <p:sp>
          <p:nvSpPr>
            <p:cNvPr id="8" name="Title 1"/>
            <p:cNvSpPr txBox="1">
              <a:spLocks/>
            </p:cNvSpPr>
            <p:nvPr/>
          </p:nvSpPr>
          <p:spPr bwMode="auto">
            <a:xfrm>
              <a:off x="5181600" y="1981200"/>
              <a:ext cx="304800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0" hangingPunct="0">
                <a:defRPr/>
              </a:pPr>
              <a:r>
                <a:rPr lang="en-US" sz="2400" b="1" kern="0" dirty="0">
                  <a:solidFill>
                    <a:schemeClr val="tx2"/>
                  </a:solidFill>
                  <a:latin typeface="Times New Roman" pitchFamily="18" charset="0"/>
                  <a:ea typeface="+mj-ea"/>
                  <a:cs typeface="Times New Roman" pitchFamily="18" charset="0"/>
                </a:rPr>
                <a:t>H</a:t>
              </a:r>
            </a:p>
          </p:txBody>
        </p:sp>
        <p:sp>
          <p:nvSpPr>
            <p:cNvPr id="9" name="Title 1"/>
            <p:cNvSpPr txBox="1">
              <a:spLocks/>
            </p:cNvSpPr>
            <p:nvPr/>
          </p:nvSpPr>
          <p:spPr bwMode="auto">
            <a:xfrm>
              <a:off x="6870560" y="2013857"/>
              <a:ext cx="762000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0" hangingPunct="0">
                <a:defRPr/>
              </a:pPr>
              <a:r>
                <a:rPr lang="en-US" sz="2400" b="1" kern="0" dirty="0">
                  <a:solidFill>
                    <a:schemeClr val="tx2"/>
                  </a:solidFill>
                  <a:latin typeface="Times New Roman" pitchFamily="18" charset="0"/>
                  <a:ea typeface="+mj-ea"/>
                  <a:cs typeface="Times New Roman" pitchFamily="18" charset="0"/>
                </a:rPr>
                <a:t>M1</a:t>
              </a:r>
            </a:p>
          </p:txBody>
        </p:sp>
        <p:sp>
          <p:nvSpPr>
            <p:cNvPr id="10" name="Title 1"/>
            <p:cNvSpPr txBox="1">
              <a:spLocks/>
            </p:cNvSpPr>
            <p:nvPr/>
          </p:nvSpPr>
          <p:spPr bwMode="auto">
            <a:xfrm>
              <a:off x="7904706" y="1981200"/>
              <a:ext cx="762001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0" hangingPunct="0">
                <a:defRPr/>
              </a:pPr>
              <a:r>
                <a:rPr lang="en-US" sz="2400" b="1" kern="0" dirty="0">
                  <a:solidFill>
                    <a:schemeClr val="tx2"/>
                  </a:solidFill>
                  <a:latin typeface="Times New Roman" pitchFamily="18" charset="0"/>
                  <a:ea typeface="+mj-ea"/>
                  <a:cs typeface="Times New Roman" pitchFamily="18" charset="0"/>
                </a:rPr>
                <a:t>M2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7848600" cy="609600"/>
          </a:xfrm>
          <a:noFill/>
        </p:spPr>
        <p:txBody>
          <a:bodyPr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2400" dirty="0" smtClean="0"/>
              <a:t>I</a:t>
            </a:r>
            <a:r>
              <a:rPr lang="en-US" dirty="0" smtClean="0"/>
              <a:t>ndicator species analysis</a:t>
            </a:r>
            <a:br>
              <a:rPr lang="en-US" dirty="0" smtClean="0"/>
            </a:br>
            <a:endParaRPr lang="en-US" sz="2400" dirty="0"/>
          </a:p>
        </p:txBody>
      </p:sp>
      <p:grpSp>
        <p:nvGrpSpPr>
          <p:cNvPr id="3" name="Group 53"/>
          <p:cNvGrpSpPr>
            <a:grpSpLocks/>
          </p:cNvGrpSpPr>
          <p:nvPr/>
        </p:nvGrpSpPr>
        <p:grpSpPr bwMode="auto">
          <a:xfrm>
            <a:off x="2514600" y="1371600"/>
            <a:ext cx="5029200" cy="5029200"/>
            <a:chOff x="0" y="1828800"/>
            <a:chExt cx="9144000" cy="5029200"/>
          </a:xfrm>
        </p:grpSpPr>
        <p:sp>
          <p:nvSpPr>
            <p:cNvPr id="4" name="Rectangle 3"/>
            <p:cNvSpPr/>
            <p:nvPr/>
          </p:nvSpPr>
          <p:spPr>
            <a:xfrm>
              <a:off x="0" y="1828800"/>
              <a:ext cx="9144000" cy="5029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896" name="Rectangle 6"/>
            <p:cNvSpPr>
              <a:spLocks noChangeArrowheads="1"/>
            </p:cNvSpPr>
            <p:nvPr/>
          </p:nvSpPr>
          <p:spPr bwMode="auto">
            <a:xfrm>
              <a:off x="1215428" y="5823218"/>
              <a:ext cx="2201269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FW100-2 (5.5)</a:t>
              </a:r>
              <a:endParaRPr lang="en-US" sz="16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897" name="Rectangle 7"/>
            <p:cNvSpPr>
              <a:spLocks noChangeArrowheads="1"/>
            </p:cNvSpPr>
            <p:nvPr/>
          </p:nvSpPr>
          <p:spPr bwMode="auto">
            <a:xfrm>
              <a:off x="3618729" y="5546239"/>
              <a:ext cx="1894979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FW024 (5.9)</a:t>
              </a:r>
              <a:endParaRPr lang="en-US" sz="16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898" name="Rectangle 8"/>
            <p:cNvSpPr>
              <a:spLocks noChangeArrowheads="1"/>
            </p:cNvSpPr>
            <p:nvPr/>
          </p:nvSpPr>
          <p:spPr bwMode="auto">
            <a:xfrm>
              <a:off x="3618729" y="5259923"/>
              <a:ext cx="2201269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FW100-3 (5.9)</a:t>
              </a:r>
              <a:endParaRPr lang="en-US" sz="16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899" name="Freeform 9"/>
            <p:cNvSpPr>
              <a:spLocks/>
            </p:cNvSpPr>
            <p:nvPr/>
          </p:nvSpPr>
          <p:spPr bwMode="auto">
            <a:xfrm rot="-5400000">
              <a:off x="3019972" y="5278939"/>
              <a:ext cx="276979" cy="463021"/>
            </a:xfrm>
            <a:custGeom>
              <a:avLst/>
              <a:gdLst>
                <a:gd name="T0" fmla="*/ 0 w 32"/>
                <a:gd name="T1" fmla="*/ 2147483647 h 26"/>
                <a:gd name="T2" fmla="*/ 0 w 32"/>
                <a:gd name="T3" fmla="*/ 0 h 26"/>
                <a:gd name="T4" fmla="*/ 2147483647 w 32"/>
                <a:gd name="T5" fmla="*/ 0 h 26"/>
                <a:gd name="T6" fmla="*/ 2147483647 w 32"/>
                <a:gd name="T7" fmla="*/ 2147483647 h 2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"/>
                <a:gd name="T13" fmla="*/ 0 h 26"/>
                <a:gd name="T14" fmla="*/ 32 w 32"/>
                <a:gd name="T15" fmla="*/ 26 h 2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" h="26">
                  <a:moveTo>
                    <a:pt x="0" y="26"/>
                  </a:moveTo>
                  <a:lnTo>
                    <a:pt x="0" y="0"/>
                  </a:lnTo>
                  <a:lnTo>
                    <a:pt x="32" y="0"/>
                  </a:lnTo>
                  <a:lnTo>
                    <a:pt x="32" y="26"/>
                  </a:lnTo>
                </a:path>
              </a:pathLst>
            </a:cu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6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900" name="Rectangle 10"/>
            <p:cNvSpPr>
              <a:spLocks noChangeArrowheads="1"/>
            </p:cNvSpPr>
            <p:nvPr/>
          </p:nvSpPr>
          <p:spPr bwMode="auto">
            <a:xfrm>
              <a:off x="4081750" y="4979831"/>
              <a:ext cx="2201269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FW102-2 (6.5)</a:t>
              </a:r>
              <a:endParaRPr lang="en-US" sz="16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901" name="Rectangle 11"/>
            <p:cNvSpPr>
              <a:spLocks noChangeArrowheads="1"/>
            </p:cNvSpPr>
            <p:nvPr/>
          </p:nvSpPr>
          <p:spPr bwMode="auto">
            <a:xfrm>
              <a:off x="5647201" y="4702852"/>
              <a:ext cx="2201269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FW102-3 (6.2)</a:t>
              </a:r>
              <a:endParaRPr lang="en-US" sz="16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902" name="Rectangle 12"/>
            <p:cNvSpPr>
              <a:spLocks noChangeArrowheads="1"/>
            </p:cNvSpPr>
            <p:nvPr/>
          </p:nvSpPr>
          <p:spPr bwMode="auto">
            <a:xfrm>
              <a:off x="5911785" y="4425873"/>
              <a:ext cx="2201269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FW101-2 (6.2)</a:t>
              </a:r>
              <a:endParaRPr lang="en-US" sz="16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903" name="Rectangle 13"/>
            <p:cNvSpPr>
              <a:spLocks noChangeArrowheads="1"/>
            </p:cNvSpPr>
            <p:nvPr/>
          </p:nvSpPr>
          <p:spPr bwMode="auto">
            <a:xfrm>
              <a:off x="5911785" y="4139557"/>
              <a:ext cx="2201269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FW101-3 (6.1)</a:t>
              </a:r>
              <a:endParaRPr lang="en-US" sz="16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904" name="Freeform 14"/>
            <p:cNvSpPr>
              <a:spLocks/>
            </p:cNvSpPr>
            <p:nvPr/>
          </p:nvSpPr>
          <p:spPr bwMode="auto">
            <a:xfrm rot="-5400000">
              <a:off x="5313630" y="4160728"/>
              <a:ext cx="278536" cy="460264"/>
            </a:xfrm>
            <a:custGeom>
              <a:avLst/>
              <a:gdLst>
                <a:gd name="T0" fmla="*/ 0 w 32"/>
                <a:gd name="T1" fmla="*/ 2147483647 h 26"/>
                <a:gd name="T2" fmla="*/ 0 w 32"/>
                <a:gd name="T3" fmla="*/ 0 h 26"/>
                <a:gd name="T4" fmla="*/ 2147483647 w 32"/>
                <a:gd name="T5" fmla="*/ 0 h 26"/>
                <a:gd name="T6" fmla="*/ 2147483647 w 32"/>
                <a:gd name="T7" fmla="*/ 2147483647 h 2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"/>
                <a:gd name="T13" fmla="*/ 0 h 26"/>
                <a:gd name="T14" fmla="*/ 32 w 32"/>
                <a:gd name="T15" fmla="*/ 26 h 2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" h="26">
                  <a:moveTo>
                    <a:pt x="0" y="26"/>
                  </a:moveTo>
                  <a:lnTo>
                    <a:pt x="0" y="0"/>
                  </a:lnTo>
                  <a:lnTo>
                    <a:pt x="32" y="0"/>
                  </a:lnTo>
                  <a:lnTo>
                    <a:pt x="32" y="26"/>
                  </a:lnTo>
                </a:path>
              </a:pathLst>
            </a:cu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6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905" name="Freeform 15"/>
            <p:cNvSpPr>
              <a:spLocks/>
            </p:cNvSpPr>
            <p:nvPr/>
          </p:nvSpPr>
          <p:spPr bwMode="auto">
            <a:xfrm rot="-5400000">
              <a:off x="4973753" y="4371752"/>
              <a:ext cx="426361" cy="463021"/>
            </a:xfrm>
            <a:custGeom>
              <a:avLst/>
              <a:gdLst>
                <a:gd name="T0" fmla="*/ 0 w 49"/>
                <a:gd name="T1" fmla="*/ 2147483647 h 26"/>
                <a:gd name="T2" fmla="*/ 0 w 49"/>
                <a:gd name="T3" fmla="*/ 0 h 26"/>
                <a:gd name="T4" fmla="*/ 2147483647 w 49"/>
                <a:gd name="T5" fmla="*/ 0 h 26"/>
                <a:gd name="T6" fmla="*/ 2147483647 w 49"/>
                <a:gd name="T7" fmla="*/ 2147483647 h 2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26"/>
                <a:gd name="T14" fmla="*/ 49 w 49"/>
                <a:gd name="T15" fmla="*/ 26 h 2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26">
                  <a:moveTo>
                    <a:pt x="0" y="26"/>
                  </a:moveTo>
                  <a:lnTo>
                    <a:pt x="0" y="0"/>
                  </a:lnTo>
                  <a:lnTo>
                    <a:pt x="49" y="0"/>
                  </a:lnTo>
                  <a:lnTo>
                    <a:pt x="49" y="15"/>
                  </a:lnTo>
                </a:path>
              </a:pathLst>
            </a:cu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6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906" name="Rectangle 16"/>
            <p:cNvSpPr>
              <a:spLocks noChangeArrowheads="1"/>
            </p:cNvSpPr>
            <p:nvPr/>
          </p:nvSpPr>
          <p:spPr bwMode="auto">
            <a:xfrm>
              <a:off x="5448764" y="3862576"/>
              <a:ext cx="1894979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FW026 (5.7)</a:t>
              </a:r>
              <a:endParaRPr lang="en-US" sz="16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907" name="Rectangle 17"/>
            <p:cNvSpPr>
              <a:spLocks noChangeArrowheads="1"/>
            </p:cNvSpPr>
            <p:nvPr/>
          </p:nvSpPr>
          <p:spPr bwMode="auto">
            <a:xfrm>
              <a:off x="5448764" y="3582485"/>
              <a:ext cx="1894979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FW104 (5.8)</a:t>
              </a:r>
              <a:endParaRPr lang="en-US" sz="16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908" name="Freeform 18"/>
            <p:cNvSpPr>
              <a:spLocks/>
            </p:cNvSpPr>
            <p:nvPr/>
          </p:nvSpPr>
          <p:spPr bwMode="auto">
            <a:xfrm rot="-5400000">
              <a:off x="4851987" y="3603835"/>
              <a:ext cx="278536" cy="463021"/>
            </a:xfrm>
            <a:custGeom>
              <a:avLst/>
              <a:gdLst>
                <a:gd name="T0" fmla="*/ 0 w 32"/>
                <a:gd name="T1" fmla="*/ 2147483647 h 26"/>
                <a:gd name="T2" fmla="*/ 0 w 32"/>
                <a:gd name="T3" fmla="*/ 0 h 26"/>
                <a:gd name="T4" fmla="*/ 2147483647 w 32"/>
                <a:gd name="T5" fmla="*/ 0 h 26"/>
                <a:gd name="T6" fmla="*/ 2147483647 w 32"/>
                <a:gd name="T7" fmla="*/ 2147483647 h 2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"/>
                <a:gd name="T13" fmla="*/ 0 h 26"/>
                <a:gd name="T14" fmla="*/ 32 w 32"/>
                <a:gd name="T15" fmla="*/ 26 h 2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" h="26">
                  <a:moveTo>
                    <a:pt x="0" y="26"/>
                  </a:moveTo>
                  <a:lnTo>
                    <a:pt x="0" y="0"/>
                  </a:lnTo>
                  <a:lnTo>
                    <a:pt x="32" y="0"/>
                  </a:lnTo>
                  <a:lnTo>
                    <a:pt x="32" y="26"/>
                  </a:lnTo>
                </a:path>
              </a:pathLst>
            </a:cu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6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909" name="Freeform 19"/>
            <p:cNvSpPr>
              <a:spLocks/>
            </p:cNvSpPr>
            <p:nvPr/>
          </p:nvSpPr>
          <p:spPr bwMode="auto">
            <a:xfrm rot="-5400000">
              <a:off x="4123638" y="3776144"/>
              <a:ext cx="773363" cy="890213"/>
            </a:xfrm>
            <a:custGeom>
              <a:avLst/>
              <a:gdLst>
                <a:gd name="T0" fmla="*/ 0 w 89"/>
                <a:gd name="T1" fmla="*/ 2147483647 h 50"/>
                <a:gd name="T2" fmla="*/ 0 w 89"/>
                <a:gd name="T3" fmla="*/ 0 h 50"/>
                <a:gd name="T4" fmla="*/ 2147483647 w 89"/>
                <a:gd name="T5" fmla="*/ 0 h 50"/>
                <a:gd name="T6" fmla="*/ 2147483647 w 89"/>
                <a:gd name="T7" fmla="*/ 2147483647 h 5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9"/>
                <a:gd name="T13" fmla="*/ 0 h 50"/>
                <a:gd name="T14" fmla="*/ 89 w 89"/>
                <a:gd name="T15" fmla="*/ 50 h 5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9" h="50">
                  <a:moveTo>
                    <a:pt x="0" y="50"/>
                  </a:moveTo>
                  <a:lnTo>
                    <a:pt x="0" y="0"/>
                  </a:lnTo>
                  <a:lnTo>
                    <a:pt x="89" y="0"/>
                  </a:lnTo>
                  <a:lnTo>
                    <a:pt x="89" y="39"/>
                  </a:lnTo>
                </a:path>
              </a:pathLst>
            </a:cu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6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910" name="Freeform 20"/>
            <p:cNvSpPr>
              <a:spLocks/>
            </p:cNvSpPr>
            <p:nvPr/>
          </p:nvSpPr>
          <p:spPr bwMode="auto">
            <a:xfrm rot="-5400000">
              <a:off x="3279917" y="4308126"/>
              <a:ext cx="876064" cy="694532"/>
            </a:xfrm>
            <a:custGeom>
              <a:avLst/>
              <a:gdLst>
                <a:gd name="T0" fmla="*/ 0 w 101"/>
                <a:gd name="T1" fmla="*/ 2147483647 h 39"/>
                <a:gd name="T2" fmla="*/ 0 w 101"/>
                <a:gd name="T3" fmla="*/ 0 h 39"/>
                <a:gd name="T4" fmla="*/ 2147483647 w 101"/>
                <a:gd name="T5" fmla="*/ 0 h 39"/>
                <a:gd name="T6" fmla="*/ 2147483647 w 101"/>
                <a:gd name="T7" fmla="*/ 2147483647 h 3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1"/>
                <a:gd name="T13" fmla="*/ 0 h 39"/>
                <a:gd name="T14" fmla="*/ 101 w 101"/>
                <a:gd name="T15" fmla="*/ 39 h 3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1" h="39">
                  <a:moveTo>
                    <a:pt x="0" y="27"/>
                  </a:moveTo>
                  <a:lnTo>
                    <a:pt x="0" y="0"/>
                  </a:lnTo>
                  <a:lnTo>
                    <a:pt x="101" y="0"/>
                  </a:lnTo>
                  <a:lnTo>
                    <a:pt x="101" y="39"/>
                  </a:lnTo>
                </a:path>
              </a:pathLst>
            </a:cu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6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911" name="Rectangle 21"/>
            <p:cNvSpPr>
              <a:spLocks noChangeArrowheads="1"/>
            </p:cNvSpPr>
            <p:nvPr/>
          </p:nvSpPr>
          <p:spPr bwMode="auto">
            <a:xfrm>
              <a:off x="2422593" y="3305506"/>
              <a:ext cx="2201269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FW102-4 (4.4)</a:t>
              </a:r>
              <a:endParaRPr lang="en-US" sz="16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912" name="Rectangle 22"/>
            <p:cNvSpPr>
              <a:spLocks noChangeArrowheads="1"/>
            </p:cNvSpPr>
            <p:nvPr/>
          </p:nvSpPr>
          <p:spPr bwMode="auto">
            <a:xfrm>
              <a:off x="3971507" y="3019190"/>
              <a:ext cx="2201269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FW100-4 (5.8)</a:t>
              </a:r>
              <a:endParaRPr lang="en-US" sz="16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913" name="Rectangle 23"/>
            <p:cNvSpPr>
              <a:spLocks noChangeArrowheads="1"/>
            </p:cNvSpPr>
            <p:nvPr/>
          </p:nvSpPr>
          <p:spPr bwMode="auto">
            <a:xfrm>
              <a:off x="5040868" y="2742210"/>
              <a:ext cx="2201269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FW101-4 (5.6)</a:t>
              </a:r>
              <a:endParaRPr lang="en-US" sz="16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914" name="Rectangle 24"/>
            <p:cNvSpPr>
              <a:spLocks noChangeArrowheads="1"/>
            </p:cNvSpPr>
            <p:nvPr/>
          </p:nvSpPr>
          <p:spPr bwMode="auto">
            <a:xfrm>
              <a:off x="5040868" y="2462119"/>
              <a:ext cx="2201269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FW102-1 (6.4)</a:t>
              </a:r>
              <a:endParaRPr lang="en-US" sz="16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915" name="Freeform 25"/>
            <p:cNvSpPr>
              <a:spLocks/>
            </p:cNvSpPr>
            <p:nvPr/>
          </p:nvSpPr>
          <p:spPr bwMode="auto">
            <a:xfrm rot="-5400000">
              <a:off x="4441329" y="2483469"/>
              <a:ext cx="278536" cy="463021"/>
            </a:xfrm>
            <a:custGeom>
              <a:avLst/>
              <a:gdLst>
                <a:gd name="T0" fmla="*/ 0 w 32"/>
                <a:gd name="T1" fmla="*/ 2147483647 h 26"/>
                <a:gd name="T2" fmla="*/ 0 w 32"/>
                <a:gd name="T3" fmla="*/ 0 h 26"/>
                <a:gd name="T4" fmla="*/ 2147483647 w 32"/>
                <a:gd name="T5" fmla="*/ 0 h 26"/>
                <a:gd name="T6" fmla="*/ 2147483647 w 32"/>
                <a:gd name="T7" fmla="*/ 2147483647 h 2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"/>
                <a:gd name="T13" fmla="*/ 0 h 26"/>
                <a:gd name="T14" fmla="*/ 32 w 32"/>
                <a:gd name="T15" fmla="*/ 26 h 2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" h="26">
                  <a:moveTo>
                    <a:pt x="0" y="26"/>
                  </a:moveTo>
                  <a:lnTo>
                    <a:pt x="0" y="0"/>
                  </a:lnTo>
                  <a:lnTo>
                    <a:pt x="32" y="0"/>
                  </a:lnTo>
                  <a:lnTo>
                    <a:pt x="32" y="26"/>
                  </a:lnTo>
                </a:path>
              </a:pathLst>
            </a:cu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6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916" name="Freeform 26"/>
            <p:cNvSpPr>
              <a:spLocks/>
            </p:cNvSpPr>
            <p:nvPr/>
          </p:nvSpPr>
          <p:spPr bwMode="auto">
            <a:xfrm rot="-5400000">
              <a:off x="3599785" y="2381923"/>
              <a:ext cx="415469" cy="1083137"/>
            </a:xfrm>
            <a:custGeom>
              <a:avLst/>
              <a:gdLst>
                <a:gd name="T0" fmla="*/ 0 w 48"/>
                <a:gd name="T1" fmla="*/ 2147483647 h 61"/>
                <a:gd name="T2" fmla="*/ 0 w 48"/>
                <a:gd name="T3" fmla="*/ 0 h 61"/>
                <a:gd name="T4" fmla="*/ 2147483647 w 48"/>
                <a:gd name="T5" fmla="*/ 0 h 61"/>
                <a:gd name="T6" fmla="*/ 2147483647 w 48"/>
                <a:gd name="T7" fmla="*/ 2147483647 h 6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61"/>
                <a:gd name="T14" fmla="*/ 48 w 48"/>
                <a:gd name="T15" fmla="*/ 61 h 6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61">
                  <a:moveTo>
                    <a:pt x="0" y="27"/>
                  </a:moveTo>
                  <a:lnTo>
                    <a:pt x="0" y="0"/>
                  </a:lnTo>
                  <a:lnTo>
                    <a:pt x="48" y="0"/>
                  </a:lnTo>
                  <a:lnTo>
                    <a:pt x="48" y="61"/>
                  </a:lnTo>
                </a:path>
              </a:pathLst>
            </a:cu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6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917" name="Rectangle 27"/>
            <p:cNvSpPr>
              <a:spLocks noChangeArrowheads="1"/>
            </p:cNvSpPr>
            <p:nvPr/>
          </p:nvSpPr>
          <p:spPr bwMode="auto">
            <a:xfrm>
              <a:off x="3348637" y="2185140"/>
              <a:ext cx="207817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FW103 (5.92)</a:t>
              </a:r>
              <a:endParaRPr lang="en-US" sz="16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918" name="Rectangle 28"/>
            <p:cNvSpPr>
              <a:spLocks noChangeArrowheads="1"/>
            </p:cNvSpPr>
            <p:nvPr/>
          </p:nvSpPr>
          <p:spPr bwMode="auto">
            <a:xfrm>
              <a:off x="3348637" y="1898824"/>
              <a:ext cx="207817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FW105 (4.66)</a:t>
              </a:r>
              <a:endParaRPr lang="en-US" sz="16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919" name="Freeform 29"/>
            <p:cNvSpPr>
              <a:spLocks/>
            </p:cNvSpPr>
            <p:nvPr/>
          </p:nvSpPr>
          <p:spPr bwMode="auto">
            <a:xfrm rot="-5400000">
              <a:off x="2747968" y="1924063"/>
              <a:ext cx="286316" cy="463021"/>
            </a:xfrm>
            <a:custGeom>
              <a:avLst/>
              <a:gdLst>
                <a:gd name="T0" fmla="*/ 0 w 33"/>
                <a:gd name="T1" fmla="*/ 2147483647 h 26"/>
                <a:gd name="T2" fmla="*/ 0 w 33"/>
                <a:gd name="T3" fmla="*/ 0 h 26"/>
                <a:gd name="T4" fmla="*/ 2147483647 w 33"/>
                <a:gd name="T5" fmla="*/ 0 h 26"/>
                <a:gd name="T6" fmla="*/ 2147483647 w 33"/>
                <a:gd name="T7" fmla="*/ 2147483647 h 2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3"/>
                <a:gd name="T13" fmla="*/ 0 h 26"/>
                <a:gd name="T14" fmla="*/ 33 w 33"/>
                <a:gd name="T15" fmla="*/ 26 h 2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3" h="26">
                  <a:moveTo>
                    <a:pt x="0" y="26"/>
                  </a:moveTo>
                  <a:lnTo>
                    <a:pt x="0" y="0"/>
                  </a:lnTo>
                  <a:lnTo>
                    <a:pt x="33" y="0"/>
                  </a:lnTo>
                  <a:lnTo>
                    <a:pt x="33" y="26"/>
                  </a:lnTo>
                </a:path>
              </a:pathLst>
            </a:cu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6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920" name="Freeform 30"/>
            <p:cNvSpPr>
              <a:spLocks/>
            </p:cNvSpPr>
            <p:nvPr/>
          </p:nvSpPr>
          <p:spPr bwMode="auto">
            <a:xfrm rot="-5400000">
              <a:off x="2301272" y="1958034"/>
              <a:ext cx="771808" cy="1157553"/>
            </a:xfrm>
            <a:custGeom>
              <a:avLst/>
              <a:gdLst>
                <a:gd name="T0" fmla="*/ 0 w 89"/>
                <a:gd name="T1" fmla="*/ 2147483647 h 65"/>
                <a:gd name="T2" fmla="*/ 0 w 89"/>
                <a:gd name="T3" fmla="*/ 0 h 65"/>
                <a:gd name="T4" fmla="*/ 2147483647 w 89"/>
                <a:gd name="T5" fmla="*/ 0 h 65"/>
                <a:gd name="T6" fmla="*/ 2147483647 w 89"/>
                <a:gd name="T7" fmla="*/ 2147483647 h 6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9"/>
                <a:gd name="T13" fmla="*/ 0 h 65"/>
                <a:gd name="T14" fmla="*/ 89 w 89"/>
                <a:gd name="T15" fmla="*/ 65 h 6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9" h="65">
                  <a:moveTo>
                    <a:pt x="0" y="65"/>
                  </a:moveTo>
                  <a:lnTo>
                    <a:pt x="0" y="0"/>
                  </a:lnTo>
                  <a:lnTo>
                    <a:pt x="89" y="0"/>
                  </a:lnTo>
                  <a:lnTo>
                    <a:pt x="89" y="31"/>
                  </a:lnTo>
                </a:path>
              </a:pathLst>
            </a:cu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6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921" name="Freeform 31"/>
            <p:cNvSpPr>
              <a:spLocks/>
            </p:cNvSpPr>
            <p:nvPr/>
          </p:nvSpPr>
          <p:spPr bwMode="auto">
            <a:xfrm rot="-5400000">
              <a:off x="1520160" y="2738354"/>
              <a:ext cx="876064" cy="482313"/>
            </a:xfrm>
            <a:custGeom>
              <a:avLst/>
              <a:gdLst>
                <a:gd name="T0" fmla="*/ 0 w 101"/>
                <a:gd name="T1" fmla="*/ 2147483647 h 27"/>
                <a:gd name="T2" fmla="*/ 0 w 101"/>
                <a:gd name="T3" fmla="*/ 0 h 27"/>
                <a:gd name="T4" fmla="*/ 2147483647 w 101"/>
                <a:gd name="T5" fmla="*/ 0 h 27"/>
                <a:gd name="T6" fmla="*/ 2147483647 w 101"/>
                <a:gd name="T7" fmla="*/ 2147483647 h 2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1"/>
                <a:gd name="T13" fmla="*/ 0 h 27"/>
                <a:gd name="T14" fmla="*/ 101 w 101"/>
                <a:gd name="T15" fmla="*/ 27 h 2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1" h="27">
                  <a:moveTo>
                    <a:pt x="0" y="27"/>
                  </a:moveTo>
                  <a:lnTo>
                    <a:pt x="0" y="0"/>
                  </a:lnTo>
                  <a:lnTo>
                    <a:pt x="101" y="0"/>
                  </a:lnTo>
                  <a:lnTo>
                    <a:pt x="101" y="22"/>
                  </a:lnTo>
                </a:path>
              </a:pathLst>
            </a:cu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6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922" name="Freeform 32"/>
            <p:cNvSpPr>
              <a:spLocks/>
            </p:cNvSpPr>
            <p:nvPr/>
          </p:nvSpPr>
          <p:spPr bwMode="auto">
            <a:xfrm rot="-5400000">
              <a:off x="1631748" y="2920348"/>
              <a:ext cx="1683661" cy="1794206"/>
            </a:xfrm>
            <a:custGeom>
              <a:avLst/>
              <a:gdLst>
                <a:gd name="T0" fmla="*/ 0 w 194"/>
                <a:gd name="T1" fmla="*/ 2147483647 h 101"/>
                <a:gd name="T2" fmla="*/ 0 w 194"/>
                <a:gd name="T3" fmla="*/ 0 h 101"/>
                <a:gd name="T4" fmla="*/ 2147483647 w 194"/>
                <a:gd name="T5" fmla="*/ 0 h 101"/>
                <a:gd name="T6" fmla="*/ 2147483647 w 194"/>
                <a:gd name="T7" fmla="*/ 2147483647 h 10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4"/>
                <a:gd name="T13" fmla="*/ 0 h 101"/>
                <a:gd name="T14" fmla="*/ 194 w 194"/>
                <a:gd name="T15" fmla="*/ 101 h 10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4" h="101">
                  <a:moveTo>
                    <a:pt x="0" y="101"/>
                  </a:moveTo>
                  <a:lnTo>
                    <a:pt x="0" y="0"/>
                  </a:lnTo>
                  <a:lnTo>
                    <a:pt x="194" y="0"/>
                  </a:lnTo>
                  <a:lnTo>
                    <a:pt x="194" y="8"/>
                  </a:lnTo>
                </a:path>
              </a:pathLst>
            </a:cu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6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923" name="Freeform 33"/>
            <p:cNvSpPr>
              <a:spLocks/>
            </p:cNvSpPr>
            <p:nvPr/>
          </p:nvSpPr>
          <p:spPr bwMode="auto">
            <a:xfrm rot="-5400000">
              <a:off x="1147524" y="3731017"/>
              <a:ext cx="1692998" cy="1865863"/>
            </a:xfrm>
            <a:custGeom>
              <a:avLst/>
              <a:gdLst>
                <a:gd name="T0" fmla="*/ 0 w 195"/>
                <a:gd name="T1" fmla="*/ 2147483647 h 105"/>
                <a:gd name="T2" fmla="*/ 0 w 195"/>
                <a:gd name="T3" fmla="*/ 0 h 105"/>
                <a:gd name="T4" fmla="*/ 2147483647 w 195"/>
                <a:gd name="T5" fmla="*/ 0 h 105"/>
                <a:gd name="T6" fmla="*/ 2147483647 w 195"/>
                <a:gd name="T7" fmla="*/ 2147483647 h 10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5"/>
                <a:gd name="T13" fmla="*/ 0 h 105"/>
                <a:gd name="T14" fmla="*/ 195 w 195"/>
                <a:gd name="T15" fmla="*/ 105 h 10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5" h="105">
                  <a:moveTo>
                    <a:pt x="0" y="105"/>
                  </a:moveTo>
                  <a:lnTo>
                    <a:pt x="0" y="0"/>
                  </a:lnTo>
                  <a:lnTo>
                    <a:pt x="195" y="0"/>
                  </a:lnTo>
                  <a:lnTo>
                    <a:pt x="195" y="29"/>
                  </a:lnTo>
                </a:path>
              </a:pathLst>
            </a:cu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6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924" name="Freeform 34"/>
            <p:cNvSpPr>
              <a:spLocks/>
            </p:cNvSpPr>
            <p:nvPr/>
          </p:nvSpPr>
          <p:spPr bwMode="auto">
            <a:xfrm rot="-5400000">
              <a:off x="160433" y="5034597"/>
              <a:ext cx="1266637" cy="534678"/>
            </a:xfrm>
            <a:custGeom>
              <a:avLst/>
              <a:gdLst>
                <a:gd name="T0" fmla="*/ 0 w 146"/>
                <a:gd name="T1" fmla="*/ 2147483647 h 30"/>
                <a:gd name="T2" fmla="*/ 0 w 146"/>
                <a:gd name="T3" fmla="*/ 0 h 30"/>
                <a:gd name="T4" fmla="*/ 2147483647 w 146"/>
                <a:gd name="T5" fmla="*/ 0 h 30"/>
                <a:gd name="T6" fmla="*/ 2147483647 w 146"/>
                <a:gd name="T7" fmla="*/ 2147483647 h 3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6"/>
                <a:gd name="T13" fmla="*/ 0 h 30"/>
                <a:gd name="T14" fmla="*/ 146 w 146"/>
                <a:gd name="T15" fmla="*/ 30 h 3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6" h="30">
                  <a:moveTo>
                    <a:pt x="0" y="26"/>
                  </a:moveTo>
                  <a:lnTo>
                    <a:pt x="0" y="0"/>
                  </a:lnTo>
                  <a:lnTo>
                    <a:pt x="146" y="0"/>
                  </a:lnTo>
                  <a:lnTo>
                    <a:pt x="146" y="30"/>
                  </a:lnTo>
                </a:path>
              </a:pathLst>
            </a:cu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6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925" name="Line 35"/>
            <p:cNvSpPr>
              <a:spLocks noChangeShapeType="1"/>
            </p:cNvSpPr>
            <p:nvPr/>
          </p:nvSpPr>
          <p:spPr bwMode="auto">
            <a:xfrm rot="16200000" flipV="1">
              <a:off x="3320123" y="3322275"/>
              <a:ext cx="1555" cy="5619641"/>
            </a:xfrm>
            <a:prstGeom prst="line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26" name="Line 36"/>
            <p:cNvSpPr>
              <a:spLocks noChangeShapeType="1"/>
            </p:cNvSpPr>
            <p:nvPr/>
          </p:nvSpPr>
          <p:spPr bwMode="auto">
            <a:xfrm rot="16200000" flipH="1">
              <a:off x="6093197" y="6170398"/>
              <a:ext cx="77803" cy="2755"/>
            </a:xfrm>
            <a:prstGeom prst="line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27" name="Line 37"/>
            <p:cNvSpPr>
              <a:spLocks noChangeShapeType="1"/>
            </p:cNvSpPr>
            <p:nvPr/>
          </p:nvSpPr>
          <p:spPr bwMode="auto">
            <a:xfrm rot="16200000" flipH="1">
              <a:off x="4902572" y="6170398"/>
              <a:ext cx="77803" cy="2755"/>
            </a:xfrm>
            <a:prstGeom prst="line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28" name="Line 38"/>
            <p:cNvSpPr>
              <a:spLocks noChangeShapeType="1"/>
            </p:cNvSpPr>
            <p:nvPr/>
          </p:nvSpPr>
          <p:spPr bwMode="auto">
            <a:xfrm rot="16200000" flipH="1">
              <a:off x="3711947" y="6170398"/>
              <a:ext cx="77803" cy="2755"/>
            </a:xfrm>
            <a:prstGeom prst="line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29" name="Line 39"/>
            <p:cNvSpPr>
              <a:spLocks noChangeShapeType="1"/>
            </p:cNvSpPr>
            <p:nvPr/>
          </p:nvSpPr>
          <p:spPr bwMode="auto">
            <a:xfrm rot="16200000" flipH="1">
              <a:off x="2502028" y="6170397"/>
              <a:ext cx="77803" cy="2757"/>
            </a:xfrm>
            <a:prstGeom prst="line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30" name="Line 40"/>
            <p:cNvSpPr>
              <a:spLocks noChangeShapeType="1"/>
            </p:cNvSpPr>
            <p:nvPr/>
          </p:nvSpPr>
          <p:spPr bwMode="auto">
            <a:xfrm rot="16200000" flipH="1">
              <a:off x="1308648" y="6170398"/>
              <a:ext cx="77803" cy="2755"/>
            </a:xfrm>
            <a:prstGeom prst="line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31" name="Rectangle 41"/>
            <p:cNvSpPr>
              <a:spLocks noChangeArrowheads="1"/>
            </p:cNvSpPr>
            <p:nvPr/>
          </p:nvSpPr>
          <p:spPr bwMode="auto">
            <a:xfrm>
              <a:off x="5904722" y="6235419"/>
              <a:ext cx="45800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0.6</a:t>
              </a:r>
              <a:endParaRPr lang="en-US" sz="16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932" name="Rectangle 42"/>
            <p:cNvSpPr>
              <a:spLocks noChangeArrowheads="1"/>
            </p:cNvSpPr>
            <p:nvPr/>
          </p:nvSpPr>
          <p:spPr bwMode="auto">
            <a:xfrm>
              <a:off x="4716856" y="6235419"/>
              <a:ext cx="45800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0.5</a:t>
              </a:r>
              <a:endParaRPr lang="en-US" sz="16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933" name="Rectangle 43"/>
            <p:cNvSpPr>
              <a:spLocks noChangeArrowheads="1"/>
            </p:cNvSpPr>
            <p:nvPr/>
          </p:nvSpPr>
          <p:spPr bwMode="auto">
            <a:xfrm>
              <a:off x="3526229" y="6235419"/>
              <a:ext cx="45800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0.4</a:t>
              </a:r>
              <a:endParaRPr lang="en-US" sz="16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934" name="Rectangle 44"/>
            <p:cNvSpPr>
              <a:spLocks noChangeArrowheads="1"/>
            </p:cNvSpPr>
            <p:nvPr/>
          </p:nvSpPr>
          <p:spPr bwMode="auto">
            <a:xfrm>
              <a:off x="2313556" y="6235419"/>
              <a:ext cx="45800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0.3</a:t>
              </a:r>
              <a:endParaRPr lang="en-US" sz="16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935" name="Rectangle 45"/>
            <p:cNvSpPr>
              <a:spLocks noChangeArrowheads="1"/>
            </p:cNvSpPr>
            <p:nvPr/>
          </p:nvSpPr>
          <p:spPr bwMode="auto">
            <a:xfrm>
              <a:off x="1120174" y="6235419"/>
              <a:ext cx="45800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0.2</a:t>
              </a:r>
              <a:endParaRPr lang="en-US" sz="16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936" name="Rectangle 49"/>
            <p:cNvSpPr>
              <a:spLocks noChangeArrowheads="1"/>
            </p:cNvSpPr>
            <p:nvPr/>
          </p:nvSpPr>
          <p:spPr bwMode="auto">
            <a:xfrm>
              <a:off x="428396" y="6467272"/>
              <a:ext cx="5449981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Sorensen Abundance Based Distance</a:t>
              </a:r>
              <a:endParaRPr lang="en-US" sz="16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937" name="TextBox 52"/>
            <p:cNvSpPr txBox="1">
              <a:spLocks noChangeArrowheads="1"/>
            </p:cNvSpPr>
            <p:nvPr/>
          </p:nvSpPr>
          <p:spPr bwMode="auto">
            <a:xfrm>
              <a:off x="7672917" y="2301844"/>
              <a:ext cx="661461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600" b="1">
                  <a:latin typeface="Times New Roman" pitchFamily="18" charset="0"/>
                  <a:cs typeface="Times New Roman" pitchFamily="18" charset="0"/>
                </a:rPr>
                <a:t>L</a:t>
              </a:r>
            </a:p>
          </p:txBody>
        </p:sp>
        <p:sp>
          <p:nvSpPr>
            <p:cNvPr id="37938" name="TextBox 53"/>
            <p:cNvSpPr txBox="1">
              <a:spLocks noChangeArrowheads="1"/>
            </p:cNvSpPr>
            <p:nvPr/>
          </p:nvSpPr>
          <p:spPr bwMode="auto">
            <a:xfrm>
              <a:off x="8228538" y="4215024"/>
              <a:ext cx="66146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600" b="1">
                  <a:latin typeface="Times New Roman" pitchFamily="18" charset="0"/>
                  <a:cs typeface="Times New Roman" pitchFamily="18" charset="0"/>
                </a:rPr>
                <a:t>H</a:t>
              </a:r>
            </a:p>
          </p:txBody>
        </p:sp>
        <p:sp>
          <p:nvSpPr>
            <p:cNvPr id="37939" name="TextBox 54"/>
            <p:cNvSpPr txBox="1">
              <a:spLocks noChangeArrowheads="1"/>
            </p:cNvSpPr>
            <p:nvPr/>
          </p:nvSpPr>
          <p:spPr bwMode="auto">
            <a:xfrm>
              <a:off x="6173612" y="5314384"/>
              <a:ext cx="93838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600" b="1">
                  <a:latin typeface="Times New Roman" pitchFamily="18" charset="0"/>
                  <a:cs typeface="Times New Roman" pitchFamily="18" charset="0"/>
                </a:rPr>
                <a:t>M1</a:t>
              </a:r>
            </a:p>
          </p:txBody>
        </p:sp>
        <p:sp>
          <p:nvSpPr>
            <p:cNvPr id="37940" name="TextBox 55"/>
            <p:cNvSpPr txBox="1">
              <a:spLocks noChangeArrowheads="1"/>
            </p:cNvSpPr>
            <p:nvPr/>
          </p:nvSpPr>
          <p:spPr bwMode="auto">
            <a:xfrm>
              <a:off x="5468057" y="5749070"/>
              <a:ext cx="881943" cy="3469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600" b="1">
                  <a:latin typeface="Times New Roman" pitchFamily="18" charset="0"/>
                  <a:cs typeface="Times New Roman" pitchFamily="18" charset="0"/>
                </a:rPr>
                <a:t>M2</a:t>
              </a:r>
            </a:p>
          </p:txBody>
        </p:sp>
        <p:sp>
          <p:nvSpPr>
            <p:cNvPr id="50" name="Right Bracket 49"/>
            <p:cNvSpPr/>
            <p:nvPr/>
          </p:nvSpPr>
          <p:spPr>
            <a:xfrm>
              <a:off x="7233227" y="1928813"/>
              <a:ext cx="352136" cy="1493837"/>
            </a:xfrm>
            <a:prstGeom prst="rightBracket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1" name="Right Bracket 50"/>
            <p:cNvSpPr/>
            <p:nvPr/>
          </p:nvSpPr>
          <p:spPr>
            <a:xfrm>
              <a:off x="7813387" y="3581400"/>
              <a:ext cx="441613" cy="1593850"/>
            </a:xfrm>
            <a:prstGeom prst="rightBracket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2" name="Right Bracket 51"/>
            <p:cNvSpPr/>
            <p:nvPr/>
          </p:nvSpPr>
          <p:spPr>
            <a:xfrm>
              <a:off x="5821796" y="5314950"/>
              <a:ext cx="262658" cy="373063"/>
            </a:xfrm>
            <a:prstGeom prst="rightBracket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3" name="Right Bracket 52"/>
            <p:cNvSpPr/>
            <p:nvPr/>
          </p:nvSpPr>
          <p:spPr>
            <a:xfrm>
              <a:off x="5290705" y="5811838"/>
              <a:ext cx="132773" cy="223837"/>
            </a:xfrm>
            <a:prstGeom prst="rightBracket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62" name="Straight Connector 61"/>
            <p:cNvCxnSpPr/>
            <p:nvPr/>
          </p:nvCxnSpPr>
          <p:spPr>
            <a:xfrm rot="5400000">
              <a:off x="-457416" y="3963194"/>
              <a:ext cx="4268788" cy="0"/>
            </a:xfrm>
            <a:prstGeom prst="line">
              <a:avLst/>
            </a:prstGeom>
            <a:ln w="762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533400" y="1384319"/>
          <a:ext cx="8077200" cy="5202282"/>
        </p:xfrm>
        <a:graphic>
          <a:graphicData uri="http://schemas.openxmlformats.org/drawingml/2006/table">
            <a:tbl>
              <a:tblPr/>
              <a:tblGrid>
                <a:gridCol w="538480"/>
                <a:gridCol w="2423160"/>
                <a:gridCol w="3769360"/>
                <a:gridCol w="1346200"/>
              </a:tblGrid>
              <a:tr h="558839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Group Rank</a:t>
                      </a:r>
                      <a:endParaRPr lang="en-US" sz="1800" dirty="0">
                        <a:latin typeface="Times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Classification</a:t>
                      </a:r>
                      <a:endParaRPr lang="en-US" sz="1800" b="0" dirty="0">
                        <a:latin typeface="Times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Closest 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isolated</a:t>
                      </a:r>
                      <a:r>
                        <a:rPr lang="en-US" sz="1200" baseline="0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in RDP</a:t>
                      </a:r>
                      <a:endParaRPr lang="en-US" sz="1800" dirty="0">
                        <a:latin typeface="Times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Similarity to closest isolate</a:t>
                      </a:r>
                      <a:r>
                        <a:rPr lang="en-US" sz="1200" baseline="0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in RDP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(%)</a:t>
                      </a:r>
                      <a:endParaRPr lang="en-US" sz="1800" dirty="0">
                        <a:latin typeface="Times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07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01</a:t>
                      </a:r>
                      <a:endParaRPr lang="en-US" sz="1800">
                        <a:latin typeface="Times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Desulfosporosinus 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en-US" sz="1200" b="0" i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Firmicutes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)</a:t>
                      </a:r>
                      <a:endParaRPr lang="en-US" sz="1800" b="0" dirty="0">
                        <a:latin typeface="Times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i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Desulfosporosinus</a:t>
                      </a: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sp. 5apy; AF159120</a:t>
                      </a:r>
                      <a:endParaRPr lang="en-US" sz="1800">
                        <a:latin typeface="Times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99.0</a:t>
                      </a:r>
                      <a:endParaRPr lang="en-US" sz="1800">
                        <a:latin typeface="Times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7607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02</a:t>
                      </a:r>
                      <a:endParaRPr lang="en-US" sz="1800">
                        <a:latin typeface="Times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Desulfosporosinus 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en-US" sz="1200" b="0" i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Firmicutes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)</a:t>
                      </a:r>
                      <a:endParaRPr lang="en-US" sz="1800" b="0" dirty="0">
                        <a:latin typeface="Times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i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Desulfosporosinus</a:t>
                      </a: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sp. 5apy; AF159120</a:t>
                      </a:r>
                      <a:endParaRPr lang="en-US" sz="1800">
                        <a:latin typeface="Times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99.0</a:t>
                      </a:r>
                      <a:endParaRPr lang="en-US" sz="1800">
                        <a:latin typeface="Times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6745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03</a:t>
                      </a:r>
                      <a:endParaRPr lang="en-US" sz="1800">
                        <a:latin typeface="Times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U. </a:t>
                      </a:r>
                      <a:r>
                        <a:rPr lang="en-US" sz="1200" b="0" i="1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Burkholderiales</a:t>
                      </a:r>
                      <a:r>
                        <a:rPr lang="en-US" sz="1200" b="0" i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en-US" sz="1200" b="0" i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Betaproteobacteria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)</a:t>
                      </a:r>
                      <a:endParaRPr lang="en-US" sz="1800" b="0" dirty="0">
                        <a:latin typeface="Times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200" i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Vogesella indigofera</a:t>
                      </a:r>
                      <a:r>
                        <a:rPr lang="es-PE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; ATCC 19706T; AB021385</a:t>
                      </a:r>
                      <a:endParaRPr lang="en-US" sz="1800">
                        <a:latin typeface="Times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95.6</a:t>
                      </a:r>
                      <a:endParaRPr lang="en-US" sz="1800">
                        <a:latin typeface="Times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6745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04</a:t>
                      </a:r>
                      <a:endParaRPr lang="en-US" sz="1800">
                        <a:latin typeface="Times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U.</a:t>
                      </a:r>
                      <a:r>
                        <a:rPr lang="en-US" sz="1200" b="0" i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b="0" i="1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Peptococcaceae</a:t>
                      </a:r>
                      <a:r>
                        <a:rPr lang="en-US" sz="1200" b="0" i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en-US" sz="1200" b="0" i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Firmicutes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)</a:t>
                      </a:r>
                      <a:endParaRPr lang="en-US" sz="1800" b="0" dirty="0">
                        <a:latin typeface="Times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Anaerobic bacterium Prop2; AY756143</a:t>
                      </a:r>
                      <a:endParaRPr lang="en-US" sz="1800" dirty="0">
                        <a:latin typeface="Times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92.7</a:t>
                      </a:r>
                      <a:endParaRPr lang="en-US" sz="1800">
                        <a:latin typeface="Times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6745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05</a:t>
                      </a:r>
                      <a:endParaRPr lang="en-US" sz="1800">
                        <a:latin typeface="Times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U.</a:t>
                      </a:r>
                      <a:r>
                        <a:rPr lang="en-US" sz="1200" b="0" i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b="0" i="1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Chlamydiales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(</a:t>
                      </a:r>
                      <a:r>
                        <a:rPr lang="en-US" sz="1200" b="0" i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Chlamydiae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)</a:t>
                      </a:r>
                      <a:endParaRPr lang="en-US" sz="1800" b="0" dirty="0">
                        <a:latin typeface="Times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Endosymbiont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of </a:t>
                      </a:r>
                      <a:r>
                        <a:rPr lang="en-US" sz="1200" i="1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Acanthamoeba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sp. UWC22; AF083616</a:t>
                      </a:r>
                      <a:endParaRPr lang="en-US" sz="1800" dirty="0">
                        <a:latin typeface="Times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91.7</a:t>
                      </a:r>
                      <a:endParaRPr lang="en-US" sz="1800">
                        <a:latin typeface="Times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607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06</a:t>
                      </a:r>
                      <a:endParaRPr lang="en-US" sz="1800">
                        <a:latin typeface="Times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Desulfosporosinus 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en-US" sz="1200" b="0" i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Firmicutes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)</a:t>
                      </a:r>
                      <a:endParaRPr lang="en-US" sz="1800" b="0" dirty="0">
                        <a:latin typeface="Times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i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Desulfosporosinus </a:t>
                      </a: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sp. 5apy; AF159120</a:t>
                      </a:r>
                      <a:endParaRPr lang="en-US" sz="1800">
                        <a:latin typeface="Times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98.0</a:t>
                      </a:r>
                      <a:endParaRPr lang="en-US" sz="1800">
                        <a:latin typeface="Times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6745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07</a:t>
                      </a:r>
                      <a:endParaRPr lang="en-US" sz="1800">
                        <a:latin typeface="Times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Desulfovibrio 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en-US" sz="1200" b="0" i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Deltaproteobacteria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)</a:t>
                      </a:r>
                      <a:endParaRPr lang="en-US" sz="1800" b="0" dirty="0">
                        <a:latin typeface="Times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i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Desulfovibrio </a:t>
                      </a:r>
                      <a:r>
                        <a:rPr lang="en-US" sz="1200" i="1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putealis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(T); DSM 16056; AY574979</a:t>
                      </a:r>
                      <a:endParaRPr lang="en-US" sz="1800" dirty="0">
                        <a:latin typeface="Times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99.5</a:t>
                      </a:r>
                      <a:endParaRPr lang="en-US" sz="1800">
                        <a:latin typeface="Times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607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08</a:t>
                      </a:r>
                      <a:endParaRPr lang="en-US" sz="1800">
                        <a:latin typeface="Times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U.</a:t>
                      </a:r>
                      <a:r>
                        <a:rPr lang="en-US" sz="1200" b="0" i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Firmicutes</a:t>
                      </a:r>
                      <a:endParaRPr lang="en-US" sz="1800" b="0" dirty="0">
                        <a:latin typeface="Times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i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Clostridium</a:t>
                      </a: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sp. 9B4; AY554416</a:t>
                      </a:r>
                      <a:endParaRPr lang="en-US" sz="1800">
                        <a:latin typeface="Times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92.7</a:t>
                      </a:r>
                      <a:endParaRPr lang="en-US" sz="1800">
                        <a:latin typeface="Times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6745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09</a:t>
                      </a:r>
                      <a:endParaRPr lang="en-US" sz="1800">
                        <a:latin typeface="Times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Desulfovibrio 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en-US" sz="1200" b="0" i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Deltaproteobacteria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)</a:t>
                      </a:r>
                      <a:endParaRPr lang="en-US" sz="1800" b="0" dirty="0">
                        <a:latin typeface="Times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Sulfate-reducing bacterium F1-7b; AJ012594</a:t>
                      </a:r>
                      <a:endParaRPr lang="en-US" sz="1800">
                        <a:latin typeface="Times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99.5</a:t>
                      </a:r>
                      <a:endParaRPr lang="en-US" sz="1800">
                        <a:latin typeface="Times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607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10</a:t>
                      </a:r>
                      <a:endParaRPr lang="en-US" sz="1800">
                        <a:latin typeface="Times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U. </a:t>
                      </a:r>
                      <a:r>
                        <a:rPr lang="en-US" sz="1200" b="0" i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Bacteria</a:t>
                      </a:r>
                      <a:endParaRPr lang="en-US" sz="1800" b="0" dirty="0">
                        <a:latin typeface="Times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i="0" dirty="0" smtClean="0">
                          <a:solidFill>
                            <a:srgbClr val="000000"/>
                          </a:solidFill>
                          <a:latin typeface="Times New Roman"/>
                          <a:ea typeface="SimSun"/>
                          <a:cs typeface="Times New Roman"/>
                        </a:rPr>
                        <a:t>Novel</a:t>
                      </a:r>
                      <a:r>
                        <a:rPr lang="en-US" sz="1200" i="0" baseline="0" dirty="0" smtClean="0">
                          <a:solidFill>
                            <a:srgbClr val="000000"/>
                          </a:solidFill>
                          <a:latin typeface="Times New Roman"/>
                          <a:ea typeface="SimSun"/>
                          <a:cs typeface="Times New Roman"/>
                        </a:rPr>
                        <a:t> bacteria</a:t>
                      </a:r>
                      <a:endParaRPr lang="en-US" sz="1800" i="0" dirty="0">
                        <a:latin typeface="Times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86.3</a:t>
                      </a:r>
                      <a:endParaRPr lang="en-US" sz="1800" dirty="0">
                        <a:latin typeface="Times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607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11</a:t>
                      </a:r>
                      <a:endParaRPr lang="en-US" sz="1800" dirty="0">
                        <a:latin typeface="Times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U.</a:t>
                      </a:r>
                      <a:r>
                        <a:rPr lang="en-US" sz="1200" b="0" i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BRC1</a:t>
                      </a:r>
                      <a:endParaRPr lang="en-US" sz="1800" b="0" dirty="0">
                        <a:latin typeface="Times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i="0" dirty="0" smtClean="0">
                          <a:solidFill>
                            <a:srgbClr val="000000"/>
                          </a:solidFill>
                          <a:latin typeface="Times New Roman"/>
                          <a:ea typeface="SimSun"/>
                          <a:cs typeface="Times New Roman"/>
                        </a:rPr>
                        <a:t>Novel</a:t>
                      </a:r>
                      <a:r>
                        <a:rPr lang="en-US" sz="1200" i="0" baseline="0" dirty="0" smtClean="0">
                          <a:solidFill>
                            <a:srgbClr val="000000"/>
                          </a:solidFill>
                          <a:latin typeface="Times New Roman"/>
                          <a:ea typeface="SimSun"/>
                          <a:cs typeface="Times New Roman"/>
                        </a:rPr>
                        <a:t> bacteria</a:t>
                      </a:r>
                      <a:endParaRPr lang="en-US" sz="1800" i="0" dirty="0">
                        <a:latin typeface="Times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82.8</a:t>
                      </a:r>
                      <a:endParaRPr lang="en-US" sz="1800" dirty="0">
                        <a:latin typeface="Times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607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12</a:t>
                      </a:r>
                      <a:endParaRPr lang="en-US" sz="1800">
                        <a:latin typeface="Times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U.</a:t>
                      </a:r>
                      <a:r>
                        <a:rPr lang="en-US" sz="1200" b="0" i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Betaproteobacteria</a:t>
                      </a:r>
                      <a:endParaRPr lang="en-US" sz="1800" b="0" dirty="0">
                        <a:latin typeface="Times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i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Thauera </a:t>
                      </a: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sp. R-28312; AM084110</a:t>
                      </a:r>
                      <a:endParaRPr lang="en-US" sz="1800">
                        <a:latin typeface="Times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99.0</a:t>
                      </a:r>
                      <a:endParaRPr lang="en-US" sz="1800" dirty="0">
                        <a:latin typeface="Times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6745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13</a:t>
                      </a:r>
                      <a:endParaRPr lang="en-US" sz="1800">
                        <a:latin typeface="Times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Anaeromyxobacter 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en-US" sz="1200" b="0" i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Deltaproteobacteria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)</a:t>
                      </a:r>
                      <a:endParaRPr lang="en-US" sz="1800" b="0" dirty="0">
                        <a:latin typeface="Times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i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Anaeromyxobacter </a:t>
                      </a:r>
                      <a:r>
                        <a:rPr lang="en-US" sz="1200" i="1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dehalogenans</a:t>
                      </a:r>
                      <a:r>
                        <a:rPr lang="en-US" sz="1200" i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(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T); 2CP-1; ATCC BAA-258; AF382396</a:t>
                      </a:r>
                      <a:endParaRPr lang="en-US" sz="1800" dirty="0">
                        <a:latin typeface="Times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96.1</a:t>
                      </a:r>
                      <a:endParaRPr lang="en-US" sz="1800">
                        <a:latin typeface="Times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6745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14</a:t>
                      </a:r>
                      <a:endParaRPr lang="en-US" sz="1800">
                        <a:latin typeface="Times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U.</a:t>
                      </a:r>
                      <a:r>
                        <a:rPr lang="en-US" sz="1200" b="0" i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b="0" i="1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Alphaproteobacteria</a:t>
                      </a:r>
                      <a:endParaRPr lang="en-US" sz="1800" b="0" dirty="0">
                        <a:latin typeface="Times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Endosymbiont of </a:t>
                      </a:r>
                      <a:r>
                        <a:rPr lang="en-US" sz="1200" i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Acanthamoeba polyphaga</a:t>
                      </a: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; AF132138</a:t>
                      </a:r>
                      <a:endParaRPr lang="en-US" sz="1800">
                        <a:latin typeface="Times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90.2</a:t>
                      </a:r>
                      <a:endParaRPr lang="en-US" sz="1800">
                        <a:latin typeface="Times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6745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15</a:t>
                      </a:r>
                      <a:endParaRPr lang="en-US" sz="1800">
                        <a:latin typeface="Times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U.</a:t>
                      </a:r>
                      <a:r>
                        <a:rPr lang="en-US" sz="1200" b="0" i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Betaproteobacteria</a:t>
                      </a:r>
                      <a:endParaRPr lang="en-US" sz="1800" b="0" dirty="0">
                        <a:latin typeface="Times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i="1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Gallionella</a:t>
                      </a:r>
                      <a:r>
                        <a:rPr lang="en-US" sz="1200" i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i="1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ferruginea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subsp. </a:t>
                      </a:r>
                      <a:r>
                        <a:rPr lang="en-US" sz="1200" i="1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capsiferriformans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; DQ386262</a:t>
                      </a:r>
                      <a:endParaRPr lang="en-US" sz="1800" dirty="0">
                        <a:latin typeface="Times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96.6</a:t>
                      </a:r>
                      <a:endParaRPr lang="en-US" sz="1800" dirty="0">
                        <a:latin typeface="Times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Known uranium reducers are indicator species of high activity wells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33400"/>
            <a:ext cx="8229600" cy="609600"/>
          </a:xfrm>
        </p:spPr>
        <p:txBody>
          <a:bodyPr/>
          <a:lstStyle/>
          <a:p>
            <a:r>
              <a:rPr lang="en-US" dirty="0" smtClean="0"/>
              <a:t>Why is this course relevant?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1600"/>
            <a:ext cx="3810000" cy="47545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1. Microbes have important roles in biology</a:t>
            </a:r>
          </a:p>
          <a:p>
            <a:endParaRPr lang="en-US" dirty="0" smtClean="0"/>
          </a:p>
          <a:p>
            <a:pPr lvl="0">
              <a:defRPr/>
            </a:pPr>
            <a:r>
              <a:rPr lang="en-US" dirty="0" smtClean="0"/>
              <a:t>Biotechnological potential</a:t>
            </a:r>
          </a:p>
          <a:p>
            <a:pPr lvl="1">
              <a:defRPr/>
            </a:pPr>
            <a:r>
              <a:rPr lang="en-US" dirty="0" smtClean="0"/>
              <a:t>e.g. Anaerobic ammonia oxidation as novel wastewater treatment process</a:t>
            </a:r>
          </a:p>
          <a:p>
            <a:pPr lvl="1">
              <a:buNone/>
              <a:defRPr/>
            </a:pPr>
            <a:endParaRPr lang="en-US" dirty="0" smtClean="0"/>
          </a:p>
          <a:p>
            <a:pPr lvl="1">
              <a:buNone/>
              <a:defRPr/>
            </a:pPr>
            <a:r>
              <a:rPr lang="en-US" dirty="0" smtClean="0"/>
              <a:t>↓60% energy consumption</a:t>
            </a:r>
          </a:p>
          <a:p>
            <a:pPr lvl="1">
              <a:buNone/>
              <a:defRPr/>
            </a:pPr>
            <a:r>
              <a:rPr lang="en-US" dirty="0" smtClean="0"/>
              <a:t> ↓ 88% CO2  emissions</a:t>
            </a:r>
          </a:p>
          <a:p>
            <a:pPr lvl="1">
              <a:buNone/>
              <a:defRPr/>
            </a:pPr>
            <a:r>
              <a:rPr lang="en-US" dirty="0" smtClean="0"/>
              <a:t>↓ 50% land consumption</a:t>
            </a:r>
          </a:p>
          <a:p>
            <a:endParaRPr lang="en-US" dirty="0"/>
          </a:p>
        </p:txBody>
      </p:sp>
      <p:pic>
        <p:nvPicPr>
          <p:cNvPr id="5" name="Picture 2" descr="http://www.twanetwerk.nl/upl_images/anammox_reactor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76800" y="1219200"/>
            <a:ext cx="4229100" cy="5638800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0" y="5867400"/>
            <a:ext cx="47244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 smtClean="0">
                <a:hlinkClick r:id="rId3"/>
              </a:rPr>
              <a:t>Anammox</a:t>
            </a:r>
            <a:r>
              <a:rPr lang="en-US" sz="1400" dirty="0" smtClean="0">
                <a:hlinkClick r:id="rId3"/>
              </a:rPr>
              <a:t> </a:t>
            </a:r>
            <a:r>
              <a:rPr lang="en-US" sz="1400" dirty="0" err="1" smtClean="0">
                <a:hlinkClick r:id="rId3"/>
              </a:rPr>
              <a:t>bioreacton</a:t>
            </a:r>
            <a:r>
              <a:rPr lang="en-US" sz="1400" dirty="0" smtClean="0">
                <a:hlinkClick r:id="rId3"/>
              </a:rPr>
              <a:t> from:</a:t>
            </a:r>
          </a:p>
          <a:p>
            <a:r>
              <a:rPr lang="en-US" sz="1400" dirty="0" smtClean="0">
                <a:hlinkClick r:id="rId3"/>
              </a:rPr>
              <a:t>http://www.twanetwerk.nl/default.ashx?DocumentId=7881</a:t>
            </a:r>
            <a:endParaRPr lang="en-US" sz="1400" dirty="0"/>
          </a:p>
        </p:txBody>
      </p:sp>
      <p:pic>
        <p:nvPicPr>
          <p:cNvPr id="7" name="Picture 4" descr="http://t1.gstatic.com/images?q=tbn:ANd9GcR-bQcIV5aRjGFFXdgnMm1XSNH-fPdRDy6JYgQ54okzYRO6HmdTvA"/>
          <p:cNvPicPr>
            <a:picLocks noChangeAspect="1" noChangeArrowheads="1"/>
          </p:cNvPicPr>
          <p:nvPr/>
        </p:nvPicPr>
        <p:blipFill>
          <a:blip r:embed="rId4" cstate="print"/>
          <a:srcRect l="6104" t="5262" r="6707" b="5921"/>
          <a:stretch>
            <a:fillRect/>
          </a:stretch>
        </p:blipFill>
        <p:spPr bwMode="auto">
          <a:xfrm>
            <a:off x="7162800" y="4343400"/>
            <a:ext cx="1981200" cy="2286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33400"/>
            <a:ext cx="8229600" cy="609600"/>
          </a:xfrm>
        </p:spPr>
        <p:txBody>
          <a:bodyPr/>
          <a:lstStyle/>
          <a:p>
            <a:r>
              <a:rPr lang="en-US" dirty="0" smtClean="0"/>
              <a:t>Why is this course relevant?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1600"/>
            <a:ext cx="3810000" cy="4754563"/>
          </a:xfrm>
        </p:spPr>
        <p:txBody>
          <a:bodyPr/>
          <a:lstStyle/>
          <a:p>
            <a:r>
              <a:rPr lang="en-US" dirty="0" smtClean="0"/>
              <a:t>1. Microbes have important roles in biology</a:t>
            </a:r>
          </a:p>
          <a:p>
            <a:endParaRPr lang="en-US" dirty="0" smtClean="0"/>
          </a:p>
          <a:p>
            <a:r>
              <a:rPr lang="en-US" dirty="0" smtClean="0"/>
              <a:t>Microbes show great metabolic diversity</a:t>
            </a:r>
          </a:p>
          <a:p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09600" y="3124200"/>
            <a:ext cx="3581400" cy="4754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80000"/>
              <a:buFont typeface="Wingdings" pitchFamily="2" charset="2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90600" y="5562600"/>
            <a:ext cx="3200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http://upload.wikimedia.org/wikipedia/en/3/36/ITOL_Tree_of_life.jpg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4572000" y="1230868"/>
            <a:ext cx="4571999" cy="5246132"/>
            <a:chOff x="3204782" y="-75920"/>
            <a:chExt cx="5939217" cy="6171920"/>
          </a:xfrm>
        </p:grpSpPr>
        <p:pic>
          <p:nvPicPr>
            <p:cNvPr id="4" name="Picture 2" descr="http://upload.wikimedia.org/wikipedia/en/3/36/ITOL_Tree_of_life.jp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204782" y="152400"/>
              <a:ext cx="5939217" cy="5943600"/>
            </a:xfrm>
            <a:prstGeom prst="rect">
              <a:avLst/>
            </a:prstGeom>
            <a:noFill/>
          </p:spPr>
        </p:pic>
        <p:sp>
          <p:nvSpPr>
            <p:cNvPr id="6" name="TextBox 5"/>
            <p:cNvSpPr txBox="1"/>
            <p:nvPr/>
          </p:nvSpPr>
          <p:spPr>
            <a:xfrm>
              <a:off x="4590600" y="-75920"/>
              <a:ext cx="1583792" cy="4345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Humans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rot="16200000" flipH="1">
              <a:off x="5329082" y="510989"/>
              <a:ext cx="457200" cy="152400"/>
            </a:xfrm>
            <a:prstGeom prst="straightConnector1">
              <a:avLst/>
            </a:prstGeom>
            <a:ln w="31750" cmpd="sng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is this course relevant?</a:t>
            </a:r>
            <a:endParaRPr lang="en-US" sz="3200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838200" y="1371600"/>
            <a:ext cx="7391400" cy="4754563"/>
          </a:xfrm>
        </p:spPr>
        <p:txBody>
          <a:bodyPr/>
          <a:lstStyle/>
          <a:p>
            <a:r>
              <a:rPr lang="en-US" dirty="0" smtClean="0"/>
              <a:t>2. Sequencing has become cheaper and more with massive outputs</a:t>
            </a:r>
            <a:endParaRPr lang="en-US" dirty="0"/>
          </a:p>
        </p:txBody>
      </p:sp>
      <p:graphicFrame>
        <p:nvGraphicFramePr>
          <p:cNvPr id="6" name="Chart 5"/>
          <p:cNvGraphicFramePr/>
          <p:nvPr/>
        </p:nvGraphicFramePr>
        <p:xfrm>
          <a:off x="457200" y="2438400"/>
          <a:ext cx="8229600" cy="350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Rectangle 6"/>
          <p:cNvSpPr/>
          <p:nvPr/>
        </p:nvSpPr>
        <p:spPr>
          <a:xfrm>
            <a:off x="0" y="601980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hlinkClick r:id="rId3"/>
              </a:rPr>
              <a:t>Data from National Human </a:t>
            </a:r>
            <a:r>
              <a:rPr lang="en-US" sz="1400" dirty="0" err="1" smtClean="0">
                <a:hlinkClick r:id="rId3"/>
              </a:rPr>
              <a:t>Geneome</a:t>
            </a:r>
            <a:r>
              <a:rPr lang="en-US" sz="1400" dirty="0" smtClean="0">
                <a:hlinkClick r:id="rId3"/>
              </a:rPr>
              <a:t> Research Institute</a:t>
            </a:r>
          </a:p>
          <a:p>
            <a:r>
              <a:rPr lang="en-US" sz="1400" dirty="0" smtClean="0">
                <a:hlinkClick r:id="rId3"/>
              </a:rPr>
              <a:t>http://www.genome.gov/sequencingcosts/</a:t>
            </a:r>
            <a:endParaRPr lang="en-US" sz="1400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1981200" y="3048000"/>
            <a:ext cx="6324600" cy="304800"/>
          </a:xfrm>
          <a:prstGeom prst="line">
            <a:avLst/>
          </a:prstGeom>
          <a:ln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305800" cy="609600"/>
          </a:xfrm>
        </p:spPr>
        <p:txBody>
          <a:bodyPr>
            <a:normAutofit/>
          </a:bodyPr>
          <a:lstStyle/>
          <a:p>
            <a:r>
              <a:rPr lang="en-US" dirty="0" smtClean="0"/>
              <a:t>Why is this course relevant?</a:t>
            </a:r>
            <a:endParaRPr lang="en-US" sz="3200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838200" y="1371601"/>
            <a:ext cx="7467600" cy="685799"/>
          </a:xfrm>
        </p:spPr>
        <p:txBody>
          <a:bodyPr>
            <a:noAutofit/>
          </a:bodyPr>
          <a:lstStyle/>
          <a:p>
            <a:r>
              <a:rPr lang="en-US" dirty="0" smtClean="0"/>
              <a:t>3. The limiting steps has moved to data analysis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81600" y="2566157"/>
            <a:ext cx="3817882" cy="3301243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838200" y="2377214"/>
            <a:ext cx="4221163" cy="41672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ct val="20000"/>
              </a:spcBef>
              <a:buClr>
                <a:srgbClr val="9BBB59"/>
              </a:buClr>
              <a:buSzPct val="80000"/>
              <a:buFont typeface="Wingdings" pitchFamily="2" charset="2"/>
              <a:buChar char="q"/>
            </a:pPr>
            <a:r>
              <a:rPr lang="en-US" sz="2400" dirty="0" smtClean="0">
                <a:solidFill>
                  <a:prstClr val="black"/>
                </a:solidFill>
              </a:rPr>
              <a:t>Good computational scientist are needed</a:t>
            </a:r>
          </a:p>
          <a:p>
            <a:pPr marL="742950" lvl="1" indent="-285750">
              <a:spcBef>
                <a:spcPct val="20000"/>
              </a:spcBef>
              <a:buClr>
                <a:srgbClr val="9BBB59"/>
              </a:buClr>
              <a:buSzPct val="70000"/>
              <a:buFont typeface="Wingdings" pitchFamily="2" charset="2"/>
              <a:buChar char="q"/>
            </a:pPr>
            <a:r>
              <a:rPr lang="en-US" dirty="0" smtClean="0">
                <a:solidFill>
                  <a:prstClr val="black"/>
                </a:solidFill>
              </a:rPr>
              <a:t>Does the computation work as intended?</a:t>
            </a:r>
          </a:p>
          <a:p>
            <a:pPr marL="742950" lvl="1" indent="-285750">
              <a:spcBef>
                <a:spcPct val="20000"/>
              </a:spcBef>
              <a:buClr>
                <a:srgbClr val="9BBB59"/>
              </a:buClr>
              <a:buSzPct val="70000"/>
              <a:buFont typeface="Wingdings" pitchFamily="2" charset="2"/>
              <a:buChar char="q"/>
            </a:pPr>
            <a:r>
              <a:rPr lang="en-US" dirty="0" smtClean="0">
                <a:solidFill>
                  <a:prstClr val="black"/>
                </a:solidFill>
              </a:rPr>
              <a:t>Does it address the scientific question?</a:t>
            </a:r>
          </a:p>
          <a:p>
            <a:pPr marL="742950" lvl="1" indent="-285750">
              <a:spcBef>
                <a:spcPct val="20000"/>
              </a:spcBef>
              <a:buClr>
                <a:srgbClr val="9BBB59"/>
              </a:buClr>
              <a:buSzPct val="70000"/>
              <a:buFont typeface="Wingdings" pitchFamily="2" charset="2"/>
              <a:buChar char="q"/>
            </a:pPr>
            <a:r>
              <a:rPr lang="en-US" dirty="0" smtClean="0">
                <a:solidFill>
                  <a:prstClr val="black"/>
                </a:solidFill>
              </a:rPr>
              <a:t>Does it answer the question?</a:t>
            </a:r>
          </a:p>
          <a:p>
            <a:pPr marL="742950" lvl="1" indent="-285750">
              <a:spcBef>
                <a:spcPct val="20000"/>
              </a:spcBef>
              <a:buClr>
                <a:srgbClr val="9BBB59"/>
              </a:buClr>
              <a:buSzPct val="70000"/>
              <a:buFont typeface="Wingdings" pitchFamily="2" charset="2"/>
              <a:buChar char="q"/>
            </a:pPr>
            <a:r>
              <a:rPr lang="en-US" dirty="0" smtClean="0">
                <a:solidFill>
                  <a:prstClr val="black"/>
                </a:solidFill>
              </a:rPr>
              <a:t>Does the answer make sense?</a:t>
            </a:r>
          </a:p>
          <a:p>
            <a:pPr marL="742950" lvl="1" indent="-285750">
              <a:spcBef>
                <a:spcPct val="20000"/>
              </a:spcBef>
              <a:buClr>
                <a:srgbClr val="9BBB59"/>
              </a:buClr>
              <a:buSzPct val="70000"/>
              <a:buFont typeface="Wingdings" pitchFamily="2" charset="2"/>
              <a:buChar char="q"/>
            </a:pPr>
            <a:r>
              <a:rPr lang="en-US" dirty="0" smtClean="0">
                <a:solidFill>
                  <a:prstClr val="black"/>
                </a:solidFill>
              </a:rPr>
              <a:t>Would we be able to tell if the answer was right?</a:t>
            </a:r>
          </a:p>
          <a:p>
            <a:pPr marL="342900" lvl="0" indent="-342900">
              <a:spcBef>
                <a:spcPct val="20000"/>
              </a:spcBef>
              <a:buClr>
                <a:srgbClr val="9BBB59"/>
              </a:buClr>
              <a:buSzPct val="80000"/>
              <a:buFont typeface="Wingdings" pitchFamily="2" charset="2"/>
              <a:buChar char="q"/>
            </a:pPr>
            <a:endParaRPr lang="en-US" sz="2400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is this course relevant?</a:t>
            </a:r>
            <a:endParaRPr lang="en-US" sz="3200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4. Computer power is cheaper and more accessible</a:t>
            </a:r>
          </a:p>
        </p:txBody>
      </p:sp>
      <p:pic>
        <p:nvPicPr>
          <p:cNvPr id="27651" name="Picture 3" descr="http://www.thetechscoop.net/wp-content/uploads/2010/07/cloud_computin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31903" y="2590800"/>
            <a:ext cx="4067229" cy="2895600"/>
          </a:xfrm>
          <a:prstGeom prst="rect">
            <a:avLst/>
          </a:prstGeom>
          <a:noFill/>
        </p:spPr>
      </p:pic>
      <p:sp>
        <p:nvSpPr>
          <p:cNvPr id="7" name="Rectangle 6"/>
          <p:cNvSpPr/>
          <p:nvPr/>
        </p:nvSpPr>
        <p:spPr>
          <a:xfrm>
            <a:off x="0" y="6096000"/>
            <a:ext cx="455926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Image from Sam Johnston under CC license</a:t>
            </a:r>
            <a:endParaRPr 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685800" y="2430078"/>
            <a:ext cx="3657600" cy="23821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ct val="20000"/>
              </a:spcBef>
              <a:buClr>
                <a:srgbClr val="9BBB59"/>
              </a:buClr>
              <a:buSzPct val="80000"/>
              <a:buFont typeface="Wingdings" pitchFamily="2" charset="2"/>
              <a:buChar char="q"/>
            </a:pPr>
            <a:r>
              <a:rPr lang="en-US" sz="2400" b="1" dirty="0" smtClean="0">
                <a:solidFill>
                  <a:prstClr val="black"/>
                </a:solidFill>
              </a:rPr>
              <a:t>Cloud computing:</a:t>
            </a:r>
          </a:p>
          <a:p>
            <a:pPr marL="342900" lvl="0" indent="-342900">
              <a:spcBef>
                <a:spcPct val="20000"/>
              </a:spcBef>
              <a:buClr>
                <a:srgbClr val="9BBB59"/>
              </a:buClr>
              <a:buSzPct val="80000"/>
            </a:pPr>
            <a:r>
              <a:rPr lang="en-US" sz="2400" b="1" dirty="0" smtClean="0">
                <a:solidFill>
                  <a:prstClr val="black"/>
                </a:solidFill>
              </a:rPr>
              <a:t>	</a:t>
            </a:r>
            <a:r>
              <a:rPr lang="en-US" sz="2400" dirty="0" smtClean="0">
                <a:solidFill>
                  <a:prstClr val="black"/>
                </a:solidFill>
              </a:rPr>
              <a:t>provision of computational resources on demand via a network</a:t>
            </a:r>
            <a:endParaRPr lang="en-US" sz="2400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li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eli</Template>
  <TotalTime>5013</TotalTime>
  <Words>1743</Words>
  <Application>Microsoft Office PowerPoint</Application>
  <PresentationFormat>On-screen Show (4:3)</PresentationFormat>
  <Paragraphs>515</Paragraphs>
  <Slides>42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eli</vt:lpstr>
      <vt:lpstr>PowerPoint Presentation</vt:lpstr>
      <vt:lpstr>What is this course about:</vt:lpstr>
      <vt:lpstr>Why is this course relevant?</vt:lpstr>
      <vt:lpstr>Why is this course relevant?</vt:lpstr>
      <vt:lpstr>Why is this course relevant?</vt:lpstr>
      <vt:lpstr>Why is this course relevant?</vt:lpstr>
      <vt:lpstr>Why is this course relevant?</vt:lpstr>
      <vt:lpstr>Why is this course relevant?</vt:lpstr>
      <vt:lpstr>Why is this course relevant?</vt:lpstr>
      <vt:lpstr>Why is this course relevant?</vt:lpstr>
      <vt:lpstr>Questions?</vt:lpstr>
      <vt:lpstr>Microbial diversity</vt:lpstr>
      <vt:lpstr>Why do we study the microbial diversity?</vt:lpstr>
      <vt:lpstr>Diversity, some definitions</vt:lpstr>
      <vt:lpstr>Alpha diversity</vt:lpstr>
      <vt:lpstr>Indices of alpha diversity</vt:lpstr>
      <vt:lpstr>Shannon index (H’)</vt:lpstr>
      <vt:lpstr>Shannon index boundaries</vt:lpstr>
      <vt:lpstr>Shannon index calculations</vt:lpstr>
      <vt:lpstr>Simpson index</vt:lpstr>
      <vt:lpstr>Simpson index boundaries</vt:lpstr>
      <vt:lpstr>Simpson index calculation</vt:lpstr>
      <vt:lpstr> Chao1 index</vt:lpstr>
      <vt:lpstr>Presenting alpha diversity</vt:lpstr>
      <vt:lpstr>Rarefaction curves</vt:lpstr>
      <vt:lpstr>Definitions</vt:lpstr>
      <vt:lpstr>Beta diversity</vt:lpstr>
      <vt:lpstr>Presence/absence based indices</vt:lpstr>
      <vt:lpstr>Beta diversity indices</vt:lpstr>
      <vt:lpstr>Use of beta diversity indices</vt:lpstr>
      <vt:lpstr>Indicator species analysis</vt:lpstr>
      <vt:lpstr>Common community analysis questions</vt:lpstr>
      <vt:lpstr>Common community analysis questions</vt:lpstr>
      <vt:lpstr>Conclusions</vt:lpstr>
      <vt:lpstr>Example</vt:lpstr>
      <vt:lpstr>Experimental design</vt:lpstr>
      <vt:lpstr>Microbial community structure is related to the connection to the injection well and pH</vt:lpstr>
      <vt:lpstr>Richness is not related to uranium reduction</vt:lpstr>
      <vt:lpstr>Microbial communities were dominated by Proteobacteria and Acidobacteria</vt:lpstr>
      <vt:lpstr>Differences in proteobacterial composition located in Gamma, Delta and Alpha classes</vt:lpstr>
      <vt:lpstr>Indicator species analysis </vt:lpstr>
      <vt:lpstr>Known uranium reducers are indicator species of high activity wells</vt:lpstr>
    </vt:vector>
  </TitlesOfParts>
  <Company>Michigan State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Erick Cardenas</dc:creator>
  <cp:lastModifiedBy>Erick Cardenas</cp:lastModifiedBy>
  <cp:revision>192</cp:revision>
  <dcterms:created xsi:type="dcterms:W3CDTF">2011-01-25T21:36:04Z</dcterms:created>
  <dcterms:modified xsi:type="dcterms:W3CDTF">2014-05-01T22:14:01Z</dcterms:modified>
</cp:coreProperties>
</file>