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9" r:id="rId4"/>
    <p:sldId id="262" r:id="rId5"/>
    <p:sldId id="274" r:id="rId6"/>
    <p:sldId id="285" r:id="rId7"/>
    <p:sldId id="270" r:id="rId8"/>
    <p:sldId id="263" r:id="rId9"/>
    <p:sldId id="275" r:id="rId10"/>
    <p:sldId id="271" r:id="rId11"/>
    <p:sldId id="264" r:id="rId12"/>
    <p:sldId id="276" r:id="rId13"/>
    <p:sldId id="287" r:id="rId14"/>
    <p:sldId id="288" r:id="rId15"/>
    <p:sldId id="269" r:id="rId16"/>
    <p:sldId id="260" r:id="rId17"/>
    <p:sldId id="268" r:id="rId18"/>
    <p:sldId id="277" r:id="rId19"/>
    <p:sldId id="261" r:id="rId20"/>
    <p:sldId id="278" r:id="rId21"/>
    <p:sldId id="265" r:id="rId22"/>
    <p:sldId id="279" r:id="rId23"/>
    <p:sldId id="289" r:id="rId24"/>
    <p:sldId id="290" r:id="rId25"/>
    <p:sldId id="273" r:id="rId26"/>
    <p:sldId id="281" r:id="rId27"/>
    <p:sldId id="298" r:id="rId28"/>
    <p:sldId id="297" r:id="rId29"/>
    <p:sldId id="299" r:id="rId30"/>
    <p:sldId id="300" r:id="rId31"/>
    <p:sldId id="296" r:id="rId32"/>
    <p:sldId id="267" r:id="rId33"/>
    <p:sldId id="291" r:id="rId34"/>
    <p:sldId id="301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429000"/>
            <a:ext cx="37338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429000"/>
            <a:ext cx="37338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886200"/>
            <a:ext cx="3733800" cy="1470025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EL TITULO DEL CURSO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3886200"/>
            <a:ext cx="38100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ERICK CARDENAS, Ph.D.</a:t>
            </a:r>
          </a:p>
          <a:p>
            <a:r>
              <a:rPr lang="en-US" dirty="0" smtClean="0"/>
              <a:t>Michigan State University</a:t>
            </a:r>
          </a:p>
          <a:p>
            <a:r>
              <a:rPr lang="en-US" dirty="0" err="1" smtClean="0"/>
              <a:t>Fecha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64770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57200" y="533400"/>
            <a:ext cx="82296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33400"/>
            <a:ext cx="7848600" cy="609600"/>
          </a:xfrm>
        </p:spPr>
        <p:txBody>
          <a:bodyPr>
            <a:normAutofit/>
          </a:bodyPr>
          <a:lstStyle>
            <a:lvl1pPr algn="l">
              <a:defRPr sz="32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848600" cy="4754563"/>
          </a:xfrm>
        </p:spPr>
        <p:txBody>
          <a:bodyPr/>
          <a:lstStyle>
            <a:lvl1pPr>
              <a:buClr>
                <a:schemeClr val="accent3"/>
              </a:buClr>
              <a:buSzPct val="80000"/>
              <a:buFont typeface="Wingdings" pitchFamily="2" charset="2"/>
              <a:buChar char="q"/>
              <a:defRPr sz="2400"/>
            </a:lvl1pPr>
            <a:lvl2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2pPr>
            <a:lvl3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3pPr>
            <a:lvl4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4pPr>
            <a:lvl5pPr>
              <a:buClr>
                <a:schemeClr val="accent3"/>
              </a:buClr>
              <a:buSzPct val="70000"/>
              <a:buFont typeface="Wingdings" pitchFamily="2" charset="2"/>
              <a:buChar char="q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14400" y="64770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3657600"/>
            <a:ext cx="75438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514600"/>
            <a:ext cx="8382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90801"/>
            <a:ext cx="7620000" cy="762000"/>
          </a:xfrm>
        </p:spPr>
        <p:txBody>
          <a:bodyPr anchor="t"/>
          <a:lstStyle>
            <a:lvl1pPr algn="l">
              <a:defRPr sz="40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Outline o </a:t>
            </a:r>
            <a:r>
              <a:rPr lang="en-US" dirty="0" err="1" smtClean="0"/>
              <a:t>resumen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19200" y="4114800"/>
            <a:ext cx="7239000" cy="1500187"/>
          </a:xfrm>
        </p:spPr>
        <p:txBody>
          <a:bodyPr anchor="b"/>
          <a:lstStyle>
            <a:lvl1pPr marL="0" indent="0" algn="just">
              <a:buClr>
                <a:schemeClr val="accent3"/>
              </a:buClr>
              <a:buSzPct val="80000"/>
              <a:buFont typeface="Wingdings" pitchFamily="2" charset="2"/>
              <a:buChar char="q"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Ideas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914400" y="228600"/>
            <a:ext cx="7772400" cy="15240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s.usda.gov/is/ar/archive/oct05/air1005.htm?pf=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thox.com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for microbial community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TRFLP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3657600" cy="47545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One peak per PCR product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Provides whole community profile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Cheap ($4.6/sample)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Fast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600200"/>
            <a:ext cx="3657600" cy="4525963"/>
          </a:xfrm>
        </p:spPr>
        <p:txBody>
          <a:bodyPr>
            <a:normAutofit/>
          </a:bodyPr>
          <a:lstStyle/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Primer bias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PCR bias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A single organism can produce different peaks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Multiple organisms can produce same peak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 bwMode="auto">
          <a:xfrm>
            <a:off x="228600" y="5791200"/>
            <a:ext cx="3505200" cy="106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838200" y="3733800"/>
            <a:ext cx="3048000" cy="1332131"/>
            <a:chOff x="838200" y="3733800"/>
            <a:chExt cx="3048000" cy="1332131"/>
          </a:xfrm>
        </p:grpSpPr>
        <p:sp>
          <p:nvSpPr>
            <p:cNvPr id="46" name="Oval 45"/>
            <p:cNvSpPr/>
            <p:nvPr/>
          </p:nvSpPr>
          <p:spPr bwMode="auto">
            <a:xfrm>
              <a:off x="838200" y="3733800"/>
              <a:ext cx="3048000" cy="664652"/>
            </a:xfrm>
            <a:prstGeom prst="ellipse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14400" y="4419600"/>
              <a:ext cx="2971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Grow host in selective media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Clone libraries</a:t>
            </a:r>
            <a:endParaRPr lang="en-US" sz="3200" dirty="0"/>
          </a:p>
        </p:txBody>
      </p:sp>
      <p:sp>
        <p:nvSpPr>
          <p:cNvPr id="35" name="Right Arrow 34"/>
          <p:cNvSpPr/>
          <p:nvPr/>
        </p:nvSpPr>
        <p:spPr bwMode="auto">
          <a:xfrm>
            <a:off x="2667001" y="18288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46564" y="3923113"/>
            <a:ext cx="138545" cy="9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 bwMode="auto">
          <a:xfrm>
            <a:off x="2223654" y="4114483"/>
            <a:ext cx="138545" cy="9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Oval 48"/>
          <p:cNvSpPr/>
          <p:nvPr/>
        </p:nvSpPr>
        <p:spPr bwMode="auto">
          <a:xfrm>
            <a:off x="2500745" y="3923113"/>
            <a:ext cx="138545" cy="9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Oval 49"/>
          <p:cNvSpPr/>
          <p:nvPr/>
        </p:nvSpPr>
        <p:spPr bwMode="auto">
          <a:xfrm>
            <a:off x="3054927" y="4114483"/>
            <a:ext cx="138545" cy="9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Oval 50"/>
          <p:cNvSpPr/>
          <p:nvPr/>
        </p:nvSpPr>
        <p:spPr bwMode="auto">
          <a:xfrm>
            <a:off x="1530927" y="4017769"/>
            <a:ext cx="138545" cy="96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Oval 51"/>
          <p:cNvSpPr/>
          <p:nvPr/>
        </p:nvSpPr>
        <p:spPr bwMode="auto">
          <a:xfrm>
            <a:off x="3054927" y="3923113"/>
            <a:ext cx="138545" cy="9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Oval 52"/>
          <p:cNvSpPr/>
          <p:nvPr/>
        </p:nvSpPr>
        <p:spPr bwMode="auto">
          <a:xfrm>
            <a:off x="2223654" y="3828456"/>
            <a:ext cx="138545" cy="9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2639291" y="4017769"/>
            <a:ext cx="138545" cy="96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3429000" y="1371599"/>
            <a:ext cx="2209800" cy="2017931"/>
            <a:chOff x="3276600" y="1295401"/>
            <a:chExt cx="2743200" cy="1310447"/>
          </a:xfrm>
        </p:grpSpPr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3505199" y="1295401"/>
              <a:ext cx="2286000" cy="762000"/>
              <a:chOff x="2895600" y="761442"/>
              <a:chExt cx="1676400" cy="121910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895600" y="761442"/>
                <a:ext cx="457200" cy="15156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8" name="Rectangle 14"/>
              <p:cNvSpPr/>
              <p:nvPr/>
            </p:nvSpPr>
            <p:spPr>
              <a:xfrm>
                <a:off x="4038600" y="838323"/>
                <a:ext cx="457200" cy="15156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276600" y="1218331"/>
                <a:ext cx="533400" cy="15376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895600" y="1446776"/>
                <a:ext cx="457200" cy="1537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038600" y="1372092"/>
                <a:ext cx="457200" cy="15156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29000" y="1675220"/>
                <a:ext cx="457200" cy="15376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581400" y="1066768"/>
                <a:ext cx="457200" cy="15156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657600" y="1446776"/>
                <a:ext cx="457200" cy="15376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29000" y="838323"/>
                <a:ext cx="457200" cy="15156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114800" y="1600536"/>
                <a:ext cx="457200" cy="1515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1066768"/>
                <a:ext cx="533400" cy="15156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114800" y="1141452"/>
                <a:ext cx="457200" cy="1537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886200" y="1828981"/>
                <a:ext cx="457200" cy="15156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5747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3276600" y="2186120"/>
              <a:ext cx="2743200" cy="419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Amplify community genes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38200" y="1295401"/>
            <a:ext cx="2286000" cy="2133599"/>
            <a:chOff x="-256674" y="1295400"/>
            <a:chExt cx="3850106" cy="2255218"/>
          </a:xfrm>
        </p:grpSpPr>
        <p:sp>
          <p:nvSpPr>
            <p:cNvPr id="25" name="Oval 24"/>
            <p:cNvSpPr/>
            <p:nvPr/>
          </p:nvSpPr>
          <p:spPr bwMode="auto">
            <a:xfrm>
              <a:off x="83127" y="1295400"/>
              <a:ext cx="2355273" cy="1428077"/>
            </a:xfrm>
            <a:prstGeom prst="ellipse">
              <a:avLst/>
            </a:prstGeom>
            <a:blipFill>
              <a:blip r:embed="rId2" cstate="print"/>
              <a:stretch>
                <a:fillRect/>
              </a:stretch>
            </a:blip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256674" y="2867445"/>
              <a:ext cx="3850106" cy="683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Extract DNA from communities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00800" y="1295400"/>
            <a:ext cx="1676400" cy="914400"/>
            <a:chOff x="5818909" y="3217590"/>
            <a:chExt cx="3048000" cy="1098837"/>
          </a:xfrm>
        </p:grpSpPr>
        <p:sp>
          <p:nvSpPr>
            <p:cNvPr id="10" name="Oval 9"/>
            <p:cNvSpPr/>
            <p:nvPr/>
          </p:nvSpPr>
          <p:spPr bwMode="auto">
            <a:xfrm>
              <a:off x="5818909" y="3306073"/>
              <a:ext cx="736024" cy="526783"/>
            </a:xfrm>
            <a:prstGeom prst="ellipse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254000" cmpd="dbl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029615" y="3217590"/>
              <a:ext cx="337704" cy="152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299615" y="3262861"/>
              <a:ext cx="736022" cy="526783"/>
            </a:xfrm>
            <a:prstGeom prst="ellipse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254000" cmpd="dbl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481455" y="3217590"/>
              <a:ext cx="340591" cy="967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511636" y="3789644"/>
              <a:ext cx="736024" cy="526783"/>
            </a:xfrm>
            <a:prstGeom prst="ellipse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254000" cmpd="dbl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725227" y="3694987"/>
              <a:ext cx="340591" cy="15227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8130887" y="3657948"/>
              <a:ext cx="736022" cy="526783"/>
            </a:xfrm>
            <a:prstGeom prst="ellipse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254000" cmpd="dbl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8341591" y="3598274"/>
              <a:ext cx="340591" cy="14609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324600" y="2438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3.Clone PCR products into cloning vectors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4953000" y="4343400"/>
            <a:ext cx="3325091" cy="762000"/>
            <a:chOff x="554182" y="3694987"/>
            <a:chExt cx="4294909" cy="1236708"/>
          </a:xfrm>
        </p:grpSpPr>
        <p:sp>
          <p:nvSpPr>
            <p:cNvPr id="7" name="Oval 6"/>
            <p:cNvSpPr/>
            <p:nvPr/>
          </p:nvSpPr>
          <p:spPr bwMode="auto">
            <a:xfrm>
              <a:off x="2909455" y="3694987"/>
              <a:ext cx="1939636" cy="5699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54182" y="4264984"/>
              <a:ext cx="1939636" cy="572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62545" y="3978957"/>
              <a:ext cx="1939636" cy="572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909455" y="4359641"/>
              <a:ext cx="1939636" cy="5720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3740727" y="3847261"/>
              <a:ext cx="597478" cy="323067"/>
            </a:xfrm>
            <a:prstGeom prst="ellipse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254000" cmpd="dbl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879273" y="3793759"/>
              <a:ext cx="274205" cy="90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355273" y="4075671"/>
              <a:ext cx="597478" cy="321009"/>
            </a:xfrm>
            <a:prstGeom prst="ellipse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254000" cmpd="dbl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493818" y="4018055"/>
              <a:ext cx="277091" cy="946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969818" y="4419314"/>
              <a:ext cx="597478" cy="321009"/>
            </a:xfrm>
            <a:prstGeom prst="ellipse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254000" cmpd="dbl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108364" y="4359641"/>
              <a:ext cx="274205" cy="92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3697433" y="4513971"/>
              <a:ext cx="597476" cy="323067"/>
            </a:xfrm>
            <a:prstGeom prst="ellipse">
              <a:avLst/>
            </a:prstGeom>
            <a:ln w="762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n w="254000" cmpd="dbl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879273" y="4456354"/>
              <a:ext cx="274205" cy="905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747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876800" y="3886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Insert vector into host</a:t>
            </a:r>
            <a:endParaRPr 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print"/>
          <a:srcRect l="5676" t="20435" r="53165" b="52318"/>
          <a:stretch>
            <a:fillRect/>
          </a:stretch>
        </p:blipFill>
        <p:spPr bwMode="auto">
          <a:xfrm>
            <a:off x="3352800" y="5398343"/>
            <a:ext cx="4838334" cy="145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77"/>
          <p:cNvSpPr txBox="1">
            <a:spLocks noChangeArrowheads="1"/>
          </p:cNvSpPr>
          <p:nvPr/>
        </p:nvSpPr>
        <p:spPr bwMode="auto">
          <a:xfrm>
            <a:off x="4267200" y="5638801"/>
            <a:ext cx="2438400" cy="30777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Chromatogram tracer files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14400" y="570607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Extract plasmid and sequence insert</a:t>
            </a:r>
            <a:endParaRPr lang="en-US" dirty="0"/>
          </a:p>
        </p:txBody>
      </p:sp>
      <p:sp>
        <p:nvSpPr>
          <p:cNvPr id="86" name="Right Arrow 85"/>
          <p:cNvSpPr/>
          <p:nvPr/>
        </p:nvSpPr>
        <p:spPr bwMode="auto">
          <a:xfrm>
            <a:off x="5867400" y="18288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Right Arrow 86"/>
          <p:cNvSpPr/>
          <p:nvPr/>
        </p:nvSpPr>
        <p:spPr bwMode="auto">
          <a:xfrm rot="10800000">
            <a:off x="4343400" y="3962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Right Arrow 87"/>
          <p:cNvSpPr/>
          <p:nvPr/>
        </p:nvSpPr>
        <p:spPr bwMode="auto">
          <a:xfrm rot="5400000">
            <a:off x="1943100" y="52959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Right Arrow 89"/>
          <p:cNvSpPr/>
          <p:nvPr/>
        </p:nvSpPr>
        <p:spPr bwMode="auto">
          <a:xfrm rot="5400000">
            <a:off x="7200900" y="3505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747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3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6" grpId="0"/>
      <p:bldP spid="77" grpId="0"/>
      <p:bldP spid="44" grpId="0" animBg="1"/>
      <p:bldP spid="79" grpId="0"/>
      <p:bldP spid="86" grpId="0" animBg="1"/>
      <p:bldP spid="87" grpId="0" animBg="1"/>
      <p:bldP spid="88" grpId="0" animBg="1"/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429000"/>
            <a:ext cx="7848600" cy="2697163"/>
          </a:xfrm>
        </p:spPr>
        <p:txBody>
          <a:bodyPr/>
          <a:lstStyle/>
          <a:p>
            <a:r>
              <a:rPr lang="en-US" dirty="0" smtClean="0"/>
              <a:t>DNA from coal-tar-contaminated soils was recovered and clone libraries were constructed for:</a:t>
            </a:r>
          </a:p>
          <a:p>
            <a:pPr lvl="1"/>
            <a:r>
              <a:rPr lang="en-US" dirty="0" smtClean="0"/>
              <a:t>16S rRNA genes</a:t>
            </a:r>
          </a:p>
          <a:p>
            <a:pPr lvl="1"/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b</a:t>
            </a:r>
            <a:r>
              <a:rPr lang="en-US" dirty="0" smtClean="0"/>
              <a:t> subunits of the </a:t>
            </a:r>
            <a:r>
              <a:rPr lang="en-US" dirty="0" err="1" smtClean="0"/>
              <a:t>dioxygenase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5438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001000" cy="609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Recovered diversity of ribosomal and </a:t>
            </a:r>
            <a:r>
              <a:rPr lang="en-US" sz="2200" dirty="0" err="1" smtClean="0"/>
              <a:t>dioxygenase</a:t>
            </a:r>
            <a:r>
              <a:rPr lang="en-US" sz="2200" dirty="0" smtClean="0"/>
              <a:t> genes</a:t>
            </a:r>
            <a:endParaRPr lang="en-US" sz="2200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865"/>
          <a:stretch>
            <a:fillRect/>
          </a:stretch>
        </p:blipFill>
        <p:spPr bwMode="auto">
          <a:xfrm>
            <a:off x="914400" y="2057400"/>
            <a:ext cx="3706236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 r="32168" b="1508"/>
          <a:stretch>
            <a:fillRect/>
          </a:stretch>
        </p:blipFill>
        <p:spPr bwMode="auto">
          <a:xfrm>
            <a:off x="4572000" y="1676400"/>
            <a:ext cx="36957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67133" t="80402"/>
          <a:stretch>
            <a:fillRect/>
          </a:stretch>
        </p:blipFill>
        <p:spPr bwMode="auto">
          <a:xfrm>
            <a:off x="5181600" y="1981200"/>
            <a:ext cx="1333500" cy="55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4400" y="57544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16S rRNA and </a:t>
            </a:r>
            <a:r>
              <a:rPr lang="en-US" dirty="0" err="1" smtClean="0"/>
              <a:t>dioxygenase</a:t>
            </a:r>
            <a:r>
              <a:rPr lang="en-US" dirty="0" smtClean="0"/>
              <a:t> subunits diversity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5715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Alignment of predicted proteins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 l="3990" r="4239"/>
          <a:stretch>
            <a:fillRect/>
          </a:stretch>
        </p:blipFill>
        <p:spPr bwMode="auto">
          <a:xfrm>
            <a:off x="4800600" y="1228518"/>
            <a:ext cx="3886200" cy="524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19199"/>
            <a:ext cx="3298526" cy="525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16S rRNA tree		       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subunit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libraries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3657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Can obtain sequence information to do phylogenetic analysis and OTU analysis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600200"/>
            <a:ext cx="3657600" cy="4525963"/>
          </a:xfrm>
        </p:spPr>
        <p:txBody>
          <a:bodyPr>
            <a:normAutofit/>
          </a:bodyPr>
          <a:lstStyle/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PCR bias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Primer bias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Cloning bias. Some genes interfere with host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Does not sample whole community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Expensive 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Time consuming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endParaRPr lang="en-US" sz="2400" dirty="0" smtClean="0"/>
          </a:p>
          <a:p>
            <a:pPr>
              <a:buClr>
                <a:schemeClr val="accent3">
                  <a:lumMod val="50000"/>
                </a:schemeClr>
              </a:buClr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Multiplex pyrosequencing (Pyrotags)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7908" r="1120" b="67602"/>
          <a:stretch>
            <a:fillRect/>
          </a:stretch>
        </p:blipFill>
        <p:spPr bwMode="auto">
          <a:xfrm>
            <a:off x="1066800" y="1371600"/>
            <a:ext cx="6934200" cy="249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6488668"/>
            <a:ext cx="9260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Image modified from Ribosomal Database Project poster from Michigan-ASM 2008 meeting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150007"/>
            <a:ext cx="37338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400,000 - 500 000 sequences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$1400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80 samples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4114800"/>
            <a:ext cx="358140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5000-6250 seq./ sample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Wingdings" pitchFamily="2" charset="2"/>
              <a:buChar char="q"/>
            </a:pPr>
            <a:r>
              <a:rPr lang="en-US" sz="2400" dirty="0" smtClean="0"/>
              <a:t>$175 per sample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038600" y="45720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Pyrotags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3657600" cy="47545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Obtains sequence information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Massive information can be used to create profile of community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No cloning bias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Cheap ($0.08/</a:t>
            </a:r>
            <a:r>
              <a:rPr lang="en-US" dirty="0" err="1" smtClean="0"/>
              <a:t>kB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Still in development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600200"/>
            <a:ext cx="3657600" cy="4525963"/>
          </a:xfrm>
        </p:spPr>
        <p:txBody>
          <a:bodyPr>
            <a:normAutofit/>
          </a:bodyPr>
          <a:lstStyle/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Only samples community, thought it some cases is enough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PCR bias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Primer bias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Influence of </a:t>
            </a:r>
            <a:r>
              <a:rPr lang="en-US" sz="2000" i="1" dirty="0" smtClean="0"/>
              <a:t>nod2</a:t>
            </a:r>
            <a:r>
              <a:rPr lang="en-US" sz="2000" dirty="0" smtClean="0"/>
              <a:t> mutation on microbial gut communities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65237"/>
            <a:ext cx="7848600" cy="1020763"/>
          </a:xfrm>
        </p:spPr>
        <p:txBody>
          <a:bodyPr>
            <a:noAutofit/>
          </a:bodyPr>
          <a:lstStyle/>
          <a:p>
            <a:r>
              <a:rPr lang="en-US" sz="1800" i="1" dirty="0" smtClean="0"/>
              <a:t>nod2</a:t>
            </a:r>
            <a:r>
              <a:rPr lang="en-US" sz="1800" dirty="0" smtClean="0"/>
              <a:t> is essential for bacterial cell wall detection by host</a:t>
            </a:r>
          </a:p>
          <a:p>
            <a:r>
              <a:rPr lang="en-US" sz="1800" i="1" dirty="0" smtClean="0"/>
              <a:t>nod2</a:t>
            </a:r>
            <a:r>
              <a:rPr lang="en-US" sz="1800" dirty="0" smtClean="0"/>
              <a:t>-mutated individuals present early onset of </a:t>
            </a:r>
            <a:r>
              <a:rPr lang="en-US" sz="1800" dirty="0" err="1" smtClean="0"/>
              <a:t>Chron’s</a:t>
            </a:r>
            <a:r>
              <a:rPr lang="en-US" sz="1800" dirty="0" smtClean="0"/>
              <a:t> disease</a:t>
            </a:r>
          </a:p>
          <a:p>
            <a:r>
              <a:rPr lang="en-US" sz="1800" i="1" dirty="0" smtClean="0"/>
              <a:t>nod2</a:t>
            </a:r>
            <a:r>
              <a:rPr lang="en-US" sz="1800" dirty="0" smtClean="0"/>
              <a:t>-deficient mice display altered microbial communities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6172200"/>
            <a:ext cx="74676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 b="1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Image from </a:t>
            </a:r>
            <a:r>
              <a:rPr lang="en-GB" sz="1600" b="1" dirty="0" err="1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Rehman</a:t>
            </a:r>
            <a:r>
              <a:rPr lang="en-GB" sz="1600" b="1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A et al. Gut doi:10.1136/gut.2010.216259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0" y="2400300"/>
            <a:ext cx="72771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Genomic fingerprinting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71600"/>
            <a:ext cx="3657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Amplify naturally occurring interspersed repetitive elements in bacteria using PCR</a:t>
            </a:r>
          </a:p>
          <a:p>
            <a:pPr lvl="1"/>
            <a:r>
              <a:rPr lang="en-US" dirty="0" smtClean="0"/>
              <a:t>Repetitive </a:t>
            </a:r>
            <a:r>
              <a:rPr lang="en-US" dirty="0" err="1" smtClean="0"/>
              <a:t>extragenic</a:t>
            </a:r>
            <a:r>
              <a:rPr lang="en-US" dirty="0" smtClean="0"/>
              <a:t> </a:t>
            </a:r>
            <a:r>
              <a:rPr lang="en-US" dirty="0" err="1" smtClean="0"/>
              <a:t>palindromic</a:t>
            </a:r>
            <a:r>
              <a:rPr lang="en-US" dirty="0" smtClean="0"/>
              <a:t> elements (REP)</a:t>
            </a:r>
          </a:p>
          <a:p>
            <a:pPr lvl="1"/>
            <a:r>
              <a:rPr lang="en-US" dirty="0" err="1" smtClean="0"/>
              <a:t>Enterogenic</a:t>
            </a:r>
            <a:r>
              <a:rPr lang="en-US" dirty="0" smtClean="0"/>
              <a:t> repetitive </a:t>
            </a:r>
            <a:r>
              <a:rPr lang="en-US" dirty="0" err="1" smtClean="0"/>
              <a:t>intergenic</a:t>
            </a:r>
            <a:r>
              <a:rPr lang="en-US" dirty="0" smtClean="0"/>
              <a:t> consensus (ERIC) sequences</a:t>
            </a:r>
          </a:p>
          <a:p>
            <a:pPr lvl="1"/>
            <a:r>
              <a:rPr lang="en-US" dirty="0" smtClean="0"/>
              <a:t>Inverted repeated box elements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19800" y="1447800"/>
            <a:ext cx="1905000" cy="16002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0311618">
            <a:off x="6487578" y="1427388"/>
            <a:ext cx="341352" cy="192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3946949">
            <a:off x="6019959" y="2505258"/>
            <a:ext cx="252415" cy="1635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734522" y="2095278"/>
            <a:ext cx="374412" cy="146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9156224">
            <a:off x="7416114" y="2829022"/>
            <a:ext cx="179172" cy="142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013226" flipV="1">
            <a:off x="6411769" y="2858844"/>
            <a:ext cx="289151" cy="1184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5867400" y="2743200"/>
            <a:ext cx="45720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7505700" y="2476500"/>
            <a:ext cx="83820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not going to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837"/>
            <a:ext cx="4114800" cy="4754563"/>
          </a:xfrm>
        </p:spPr>
        <p:txBody>
          <a:bodyPr>
            <a:noAutofit/>
          </a:bodyPr>
          <a:lstStyle/>
          <a:p>
            <a:r>
              <a:rPr lang="en-US" sz="2200" dirty="0" smtClean="0"/>
              <a:t>Culture dependent analysis</a:t>
            </a:r>
          </a:p>
          <a:p>
            <a:pPr lvl="1"/>
            <a:r>
              <a:rPr lang="en-US" sz="2200" dirty="0" smtClean="0"/>
              <a:t>Isolate all possible colonies</a:t>
            </a:r>
          </a:p>
          <a:p>
            <a:pPr lvl="1"/>
            <a:r>
              <a:rPr lang="en-US" sz="2200" dirty="0" smtClean="0"/>
              <a:t>Infer community </a:t>
            </a:r>
          </a:p>
          <a:p>
            <a:pPr lvl="1"/>
            <a:r>
              <a:rPr lang="en-US" sz="2200" dirty="0" smtClean="0"/>
              <a:t>Test functions of pure cultures</a:t>
            </a:r>
          </a:p>
          <a:p>
            <a:pPr>
              <a:buFont typeface="Webdings" pitchFamily="18" charset="2"/>
              <a:buChar char=""/>
            </a:pPr>
            <a:r>
              <a:rPr lang="en-US" sz="2200" dirty="0" smtClean="0"/>
              <a:t>Physiology tests are best way to prove function</a:t>
            </a:r>
          </a:p>
          <a:p>
            <a:pPr>
              <a:buFont typeface="Calibri" pitchFamily="34" charset="0"/>
              <a:buChar char="х"/>
            </a:pPr>
            <a:r>
              <a:rPr lang="en-US" sz="2200" dirty="0" smtClean="0"/>
              <a:t>Different nutritional requirements</a:t>
            </a:r>
          </a:p>
          <a:p>
            <a:pPr>
              <a:buFont typeface="Calibri" pitchFamily="34" charset="0"/>
              <a:buChar char="х"/>
            </a:pPr>
            <a:r>
              <a:rPr lang="en-US" sz="2200" dirty="0" smtClean="0"/>
              <a:t>Different growth rates</a:t>
            </a:r>
            <a:endParaRPr lang="en-US" sz="2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191000" y="1219200"/>
            <a:ext cx="4648200" cy="4343400"/>
            <a:chOff x="4191000" y="1219200"/>
            <a:chExt cx="4648200" cy="4343400"/>
          </a:xfrm>
        </p:grpSpPr>
        <p:pic>
          <p:nvPicPr>
            <p:cNvPr id="24580" name="Picture 4" descr="http://www.ars.usda.gov/is/graphics/photos/oct05/d231-3i.jpg"/>
            <p:cNvPicPr>
              <a:picLocks noChangeAspect="1" noChangeArrowheads="1"/>
            </p:cNvPicPr>
            <p:nvPr/>
          </p:nvPicPr>
          <p:blipFill>
            <a:blip r:embed="rId2" cstate="print"/>
            <a:srcRect l="3889" t="4000" r="6667" b="4000"/>
            <a:stretch>
              <a:fillRect/>
            </a:stretch>
          </p:blipFill>
          <p:spPr bwMode="auto">
            <a:xfrm>
              <a:off x="5181600" y="1905000"/>
              <a:ext cx="3657600" cy="3657600"/>
            </a:xfrm>
            <a:prstGeom prst="rect">
              <a:avLst/>
            </a:prstGeom>
            <a:noFill/>
          </p:spPr>
        </p:pic>
        <p:sp>
          <p:nvSpPr>
            <p:cNvPr id="6" name="Oval 5"/>
            <p:cNvSpPr/>
            <p:nvPr/>
          </p:nvSpPr>
          <p:spPr>
            <a:xfrm>
              <a:off x="4191000" y="1219200"/>
              <a:ext cx="1524000" cy="1905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838200" y="6595646"/>
            <a:ext cx="784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hlinkClick r:id="rId3"/>
              </a:rPr>
              <a:t>Image from http://www.ars.usda.gov/is/ar/archive/oct05/air1005.htm?pf=1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BOX-PCR can differentiate </a:t>
            </a:r>
            <a:r>
              <a:rPr lang="en-US" sz="2000" dirty="0" err="1" smtClean="0"/>
              <a:t>B</a:t>
            </a:r>
            <a:r>
              <a:rPr lang="en-US" sz="2000" i="1" dirty="0" err="1" smtClean="0"/>
              <a:t>urkholderia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cenocepacia</a:t>
            </a:r>
            <a:r>
              <a:rPr lang="en-US" sz="2000" dirty="0" smtClean="0"/>
              <a:t> strains</a:t>
            </a:r>
            <a:endParaRPr lang="en-US" sz="2000" dirty="0"/>
          </a:p>
        </p:txBody>
      </p:sp>
      <p:pic>
        <p:nvPicPr>
          <p:cNvPr id="7170" name="Picture 2" descr="http://thorax.bmj.com/content/59/11/952/F1.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4" y="3505200"/>
            <a:ext cx="7391396" cy="2904589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2105" t="4946" b="38178"/>
          <a:stretch>
            <a:fillRect/>
          </a:stretch>
        </p:blipFill>
        <p:spPr bwMode="auto">
          <a:xfrm>
            <a:off x="990600" y="1371600"/>
            <a:ext cx="70866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3733800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Extra sensitive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Fast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Cheap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600200"/>
            <a:ext cx="3657600" cy="45259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3"/>
              </a:buClr>
              <a:buSzPct val="80000"/>
              <a:buFont typeface="Century Gothic" pitchFamily="34" charset="0"/>
              <a:buChar char="х"/>
            </a:pPr>
            <a:r>
              <a:rPr lang="en-US" sz="2400" dirty="0" smtClean="0"/>
              <a:t>Limited resolution at upper levels of taxonomy</a:t>
            </a:r>
          </a:p>
          <a:p>
            <a:pPr>
              <a:buClr>
                <a:schemeClr val="accent3"/>
              </a:buClr>
              <a:buSzPct val="80000"/>
              <a:buFont typeface="Century Gothic" pitchFamily="34" charset="0"/>
              <a:buChar char="х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0200"/>
            <a:ext cx="3733800" cy="4724400"/>
          </a:xfrm>
        </p:spPr>
        <p:txBody>
          <a:bodyPr/>
          <a:lstStyle/>
          <a:p>
            <a:r>
              <a:rPr lang="en-US" dirty="0" smtClean="0"/>
              <a:t>Microarrays technology using 16S rRNA probes</a:t>
            </a:r>
          </a:p>
          <a:p>
            <a:r>
              <a:rPr lang="en-US" dirty="0" smtClean="0"/>
              <a:t>Detect thousand of genes at the time</a:t>
            </a:r>
          </a:p>
          <a:p>
            <a:pPr marL="742950" lvl="2" indent="-342900">
              <a:buSzPct val="80000"/>
            </a:pPr>
            <a:r>
              <a:rPr lang="en-US" dirty="0" err="1" smtClean="0"/>
              <a:t>Phylochip</a:t>
            </a:r>
            <a:r>
              <a:rPr lang="en-US" dirty="0" smtClean="0"/>
              <a:t> ~8000</a:t>
            </a:r>
          </a:p>
          <a:p>
            <a:r>
              <a:rPr lang="en-US" dirty="0" smtClean="0"/>
              <a:t>High throughput</a:t>
            </a:r>
          </a:p>
          <a:p>
            <a:r>
              <a:rPr lang="en-US" dirty="0" smtClean="0"/>
              <a:t>High specificity</a:t>
            </a:r>
          </a:p>
          <a:p>
            <a:r>
              <a:rPr lang="en-US" dirty="0" smtClean="0"/>
              <a:t>High sensitivity</a:t>
            </a:r>
            <a:endParaRPr lang="en-US" dirty="0"/>
          </a:p>
        </p:txBody>
      </p:sp>
      <p:pic>
        <p:nvPicPr>
          <p:cNvPr id="5124" name="Picture 4" descr="http://www.mobio.com/blog/wp-content/uploads/2011/01/phylochip.jpg"/>
          <p:cNvPicPr>
            <a:picLocks noChangeAspect="1" noChangeArrowheads="1"/>
          </p:cNvPicPr>
          <p:nvPr/>
        </p:nvPicPr>
        <p:blipFill>
          <a:blip r:embed="rId2" cstate="print"/>
          <a:srcRect l="13903" t="52197" r="45458" b="8134"/>
          <a:stretch>
            <a:fillRect/>
          </a:stretch>
        </p:blipFill>
        <p:spPr bwMode="auto">
          <a:xfrm>
            <a:off x="4572000" y="4114800"/>
            <a:ext cx="3657600" cy="18288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65956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Image from http://www.mobio.com/blog/wp-content/uploads/2011/01/phylochip.jpg</a:t>
            </a:r>
            <a:endParaRPr lang="en-US" sz="1600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1" y="1524000"/>
            <a:ext cx="376491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533400"/>
            <a:ext cx="8534400" cy="6096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Phylochip</a:t>
            </a:r>
            <a:r>
              <a:rPr lang="en-US" sz="2400" dirty="0" smtClean="0"/>
              <a:t> was used in the Deepwater Horizon oil spill</a:t>
            </a:r>
            <a:endParaRPr lang="en-US" sz="2400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 l="3158"/>
          <a:stretch>
            <a:fillRect/>
          </a:stretch>
        </p:blipFill>
        <p:spPr bwMode="auto">
          <a:xfrm>
            <a:off x="828380" y="1524000"/>
            <a:ext cx="7401220" cy="432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 descr="File:Deepwater Horizon offshore drilling unit on fire 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0" y="3219450"/>
            <a:ext cx="3022600" cy="22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162800" cy="494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microarrays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3733800" cy="47545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Detect thousand of microorganisms at the time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High specificity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Sensitive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Semiquantitative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447800"/>
            <a:ext cx="3581400" cy="46783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Diversity obtained is limited by probe design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Not good for discovery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Requires specialized equipment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Expensive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Requires large amounts of DNA (micrograms)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Metagenomics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981200"/>
            <a:ext cx="29718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Sequencing and analysis of DNA of microorganisms recovered from an environment, without the need for culturing them</a:t>
            </a:r>
            <a:endParaRPr lang="en-US" dirty="0"/>
          </a:p>
        </p:txBody>
      </p:sp>
      <p:pic>
        <p:nvPicPr>
          <p:cNvPr id="3074" name="Picture 2" descr="http://legacy.camera.calit2.net/images/figure_map.jpg"/>
          <p:cNvPicPr>
            <a:picLocks noChangeAspect="1" noChangeArrowheads="1"/>
          </p:cNvPicPr>
          <p:nvPr/>
        </p:nvPicPr>
        <p:blipFill>
          <a:blip r:embed="rId2" cstate="print"/>
          <a:srcRect l="5333" t="29897" r="8000" b="5155"/>
          <a:stretch>
            <a:fillRect/>
          </a:stretch>
        </p:blipFill>
        <p:spPr bwMode="auto">
          <a:xfrm>
            <a:off x="3733800" y="1219200"/>
            <a:ext cx="5188857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Anaerobic methane 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Consortia of Archaea and sulfate reducing bacteria</a:t>
            </a:r>
          </a:p>
        </p:txBody>
      </p:sp>
      <p:pic>
        <p:nvPicPr>
          <p:cNvPr id="47106" name="Picture 2" descr="http://www.amethox.com/images/ANMEjagers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88737"/>
            <a:ext cx="5486400" cy="416314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488668"/>
            <a:ext cx="665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Image </a:t>
            </a:r>
            <a:r>
              <a:rPr lang="en-US" sz="1600" dirty="0" smtClean="0">
                <a:hlinkClick r:id="rId3"/>
              </a:rPr>
              <a:t>from</a:t>
            </a:r>
            <a:r>
              <a:rPr lang="en-US" dirty="0" smtClean="0">
                <a:hlinkClick r:id="rId3"/>
              </a:rPr>
              <a:t> http://www.amethox.com/</a:t>
            </a:r>
            <a:r>
              <a:rPr lang="en-US" dirty="0" smtClean="0"/>
              <a:t>, © </a:t>
            </a:r>
            <a:r>
              <a:rPr lang="en-US" dirty="0" err="1" smtClean="0"/>
              <a:t>Jagersma</a:t>
            </a:r>
            <a:r>
              <a:rPr lang="en-US" dirty="0" smtClean="0"/>
              <a:t> 2006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239000" cy="4754563"/>
          </a:xfrm>
        </p:spPr>
        <p:txBody>
          <a:bodyPr/>
          <a:lstStyle/>
          <a:p>
            <a:r>
              <a:rPr lang="fr-FR" dirty="0" smtClean="0"/>
              <a:t>Science. 2004 Sep 3;305(5689):1457-62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6362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ea typeface="msgothic" charset="0"/>
                <a:cs typeface="msgothic" charset="0"/>
              </a:rPr>
              <a:t>Taxonomic distribution of SSU rRNA sequences identified in whole-genome shotgun sequencing (n = 114) and </a:t>
            </a:r>
            <a:r>
              <a:rPr lang="en-GB" sz="1800" b="1" dirty="0" err="1" smtClean="0">
                <a:ea typeface="msgothic" charset="0"/>
                <a:cs typeface="msgothic" charset="0"/>
              </a:rPr>
              <a:t>fosmid</a:t>
            </a:r>
            <a:r>
              <a:rPr lang="en-GB" sz="1800" b="1" dirty="0" smtClean="0">
                <a:ea typeface="msgothic" charset="0"/>
                <a:cs typeface="msgothic" charset="0"/>
              </a:rPr>
              <a:t> DNA libraries (n = 18).</a:t>
            </a:r>
            <a:endParaRPr lang="en-US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230938" cy="49457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0" y="1219200"/>
            <a:ext cx="4343400" cy="4953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Factors to be considered in technique selection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37338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Information provided: profile vs. sequence</a:t>
            </a:r>
          </a:p>
          <a:p>
            <a:pPr lvl="1"/>
            <a:r>
              <a:rPr lang="en-US" dirty="0" smtClean="0"/>
              <a:t>Profile: (1/0)+ abundance</a:t>
            </a:r>
          </a:p>
          <a:p>
            <a:pPr lvl="1"/>
            <a:r>
              <a:rPr lang="en-US" dirty="0" smtClean="0"/>
              <a:t>Sequence: For phylogenetics, classification, and OTUs</a:t>
            </a:r>
          </a:p>
          <a:p>
            <a:pPr lvl="1"/>
            <a:r>
              <a:rPr lang="en-US" dirty="0" smtClean="0"/>
              <a:t>OTUs is a species proxy that bypasses species discussion</a:t>
            </a:r>
          </a:p>
          <a:p>
            <a:r>
              <a:rPr lang="en-US" dirty="0" smtClean="0"/>
              <a:t>Coverage: whole community vs. sampling</a:t>
            </a:r>
          </a:p>
          <a:p>
            <a:r>
              <a:rPr lang="en-US" dirty="0" smtClean="0"/>
              <a:t>Costs</a:t>
            </a:r>
          </a:p>
          <a:p>
            <a:r>
              <a:rPr lang="en-US" dirty="0" smtClean="0"/>
              <a:t>PCR  and cloning needs</a:t>
            </a:r>
          </a:p>
          <a:p>
            <a:r>
              <a:rPr lang="en-US" dirty="0" smtClean="0"/>
              <a:t>These techniques are not exclusive for 16S rRNA genes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43400" y="1295400"/>
            <a:ext cx="4604519" cy="4536199"/>
            <a:chOff x="1729130" y="1943988"/>
            <a:chExt cx="5295178" cy="4259367"/>
          </a:xfrm>
        </p:grpSpPr>
        <p:sp>
          <p:nvSpPr>
            <p:cNvPr id="6" name="Rectangle 5"/>
            <p:cNvSpPr/>
            <p:nvPr/>
          </p:nvSpPr>
          <p:spPr>
            <a:xfrm>
              <a:off x="5409577" y="3414139"/>
              <a:ext cx="1599411" cy="49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Sequencing </a:t>
              </a:r>
            </a:p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(sampling) 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29130" y="3432558"/>
              <a:ext cx="2556654" cy="49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Profiling </a:t>
              </a:r>
            </a:p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(whole community)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2711453" y="4057835"/>
              <a:ext cx="3711649" cy="140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>
              <a:off x="2750707" y="3966186"/>
              <a:ext cx="3578476" cy="393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558070" y="1943988"/>
              <a:ext cx="2018413" cy="28899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Expensive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58071" y="5914361"/>
              <a:ext cx="2018413" cy="28899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Cheap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2" y="4687669"/>
              <a:ext cx="1229532" cy="31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 TRFLP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7000" y="2643076"/>
              <a:ext cx="1682010" cy="549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Microarrays X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53747" y="3019513"/>
              <a:ext cx="2070276" cy="31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Clone libraries X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09577" y="4805977"/>
              <a:ext cx="1614731" cy="31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 Pyrotags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4601" y="4114800"/>
              <a:ext cx="2057401" cy="31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X Genotyping</a:t>
              </a:r>
              <a:endParaRPr lang="en-US" sz="16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248400" y="4615190"/>
            <a:ext cx="6110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X</a:t>
            </a:r>
          </a:p>
          <a:p>
            <a:pPr algn="ctr"/>
            <a:r>
              <a:rPr lang="en-US" sz="1100" dirty="0" smtClean="0"/>
              <a:t>DGGE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48600" cy="609600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latin typeface="+mn-lt"/>
                <a:ea typeface="msgothic" charset="0"/>
                <a:cs typeface="msgothic" charset="0"/>
              </a:rPr>
              <a:t>Hypothetical model for reverse methanogenesis in ANME-1.</a:t>
            </a:r>
            <a:endParaRPr lang="en-US" sz="2000" dirty="0">
              <a:latin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688" y="1371600"/>
            <a:ext cx="6579912" cy="5016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Metagenomics balance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71600"/>
            <a:ext cx="37338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Can provide phylogenetic and functional information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Can discover novel genes, genes clusters, and pathways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Can recover partial genomes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0" y="1371600"/>
            <a:ext cx="3733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Century Gothic" pitchFamily="34" charset="0"/>
              <a:buChar char="х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Assembly strongly depends on evenness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Century Gothic" pitchFamily="34" charset="0"/>
              <a:buChar char="х"/>
              <a:tabLst/>
              <a:defRPr/>
            </a:pPr>
            <a:r>
              <a:rPr lang="en-US" sz="2400" noProof="0" dirty="0" smtClean="0"/>
              <a:t>Computationally challenging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Century Gothic" pitchFamily="34" charset="0"/>
              <a:buChar char="х"/>
              <a:tabLst/>
              <a:defRPr/>
            </a:pPr>
            <a:r>
              <a:rPr lang="en-US" sz="2400" dirty="0" smtClean="0"/>
              <a:t>May suffer from cloning bias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Century Gothic" pitchFamily="34" charset="0"/>
              <a:buChar char="х"/>
              <a:tabLst/>
              <a:defRPr/>
            </a:pPr>
            <a:r>
              <a:rPr lang="en-US" sz="2400" noProof="0" dirty="0" smtClean="0"/>
              <a:t>Depends on good gene finders and annotation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Levels of resolution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130033" y="313003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Throughput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838200" y="1447800"/>
            <a:ext cx="7696200" cy="4953000"/>
            <a:chOff x="774333" y="1447800"/>
            <a:chExt cx="7836267" cy="4953000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-533400" y="3657600"/>
              <a:ext cx="411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47800" y="5663625"/>
              <a:ext cx="67056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24000" y="5816025"/>
              <a:ext cx="708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Phyla	Order	Class	Family	Genus	Species	Subspecies</a:t>
              </a:r>
            </a:p>
            <a:p>
              <a:pPr algn="ctr"/>
              <a:r>
                <a:rPr lang="en-US" sz="1600" dirty="0" smtClean="0"/>
                <a:t>Resolution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4333" y="1828800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10000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8200" y="2743200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1000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78413" y="3669268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100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6733" y="4507468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10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58694" y="51932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86400" y="4572000"/>
              <a:ext cx="1524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DGGE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6400" y="3886200"/>
              <a:ext cx="1524000" cy="2286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T-RFLP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28800" y="3581400"/>
              <a:ext cx="50292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Clone libraries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1828800"/>
              <a:ext cx="48006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Phylogenetic arrays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28800" y="2286000"/>
              <a:ext cx="50292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Pyrotags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24600" y="5181600"/>
              <a:ext cx="1905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Fingerprinting</a:t>
              </a:r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1866900" y="5676900"/>
              <a:ext cx="2286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781300" y="5676900"/>
              <a:ext cx="2286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95700" y="5676900"/>
              <a:ext cx="2286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610100" y="5676900"/>
              <a:ext cx="2286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448300" y="5676900"/>
              <a:ext cx="2286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6362700" y="5676900"/>
              <a:ext cx="2286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7277100" y="5676900"/>
              <a:ext cx="2286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828800" y="4267200"/>
              <a:ext cx="51816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DGGE + sequencing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28800" y="1447800"/>
              <a:ext cx="45720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Metagenomes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0037"/>
            <a:ext cx="7315200" cy="4754563"/>
          </a:xfrm>
        </p:spPr>
        <p:txBody>
          <a:bodyPr/>
          <a:lstStyle/>
          <a:p>
            <a:r>
              <a:rPr lang="en-US" dirty="0" smtClean="0"/>
              <a:t>Best method is the one that works for you</a:t>
            </a:r>
          </a:p>
          <a:p>
            <a:r>
              <a:rPr lang="en-US" dirty="0" smtClean="0"/>
              <a:t>For simple systems fingerprinting is good enough</a:t>
            </a:r>
          </a:p>
          <a:p>
            <a:r>
              <a:rPr lang="en-US" dirty="0" smtClean="0"/>
              <a:t>Try one method, change if needed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Length-heterogeneity PCR</a:t>
            </a:r>
          </a:p>
          <a:p>
            <a:pPr lvl="1"/>
            <a:r>
              <a:rPr lang="en-US" dirty="0" smtClean="0"/>
              <a:t>Targets variable regions of 16S rRNA gene</a:t>
            </a:r>
          </a:p>
          <a:p>
            <a:pPr lvl="1"/>
            <a:r>
              <a:rPr lang="en-US" dirty="0" smtClean="0"/>
              <a:t>Uses fluorescent primers</a:t>
            </a:r>
          </a:p>
          <a:p>
            <a:pPr lvl="1"/>
            <a:r>
              <a:rPr lang="en-US" dirty="0" smtClean="0"/>
              <a:t>Detect fluorescent bands of different sizes</a:t>
            </a:r>
          </a:p>
          <a:p>
            <a:pPr lvl="1"/>
            <a:r>
              <a:rPr lang="en-US" dirty="0" smtClean="0"/>
              <a:t>Easy, rapid, reproducible</a:t>
            </a:r>
          </a:p>
          <a:p>
            <a:pPr lvl="1"/>
            <a:r>
              <a:rPr lang="en-US" dirty="0" smtClean="0"/>
              <a:t>Uses databases of known bacteria</a:t>
            </a:r>
          </a:p>
          <a:p>
            <a:endParaRPr lang="en-US" dirty="0" smtClean="0"/>
          </a:p>
          <a:p>
            <a:r>
              <a:rPr lang="en-US" dirty="0" smtClean="0"/>
              <a:t>ARISA</a:t>
            </a:r>
          </a:p>
          <a:p>
            <a:pPr lvl="1"/>
            <a:r>
              <a:rPr lang="en-US" dirty="0" smtClean="0"/>
              <a:t>Amplifies region between 16S and 23S</a:t>
            </a:r>
          </a:p>
          <a:p>
            <a:pPr lvl="1"/>
            <a:r>
              <a:rPr lang="en-US" dirty="0" smtClean="0"/>
              <a:t>Regions vary between 140 and 1500 </a:t>
            </a:r>
            <a:r>
              <a:rPr lang="en-US" dirty="0" err="1" smtClean="0"/>
              <a:t>bp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Denaturing gradient gel electrophoresis  (DGGE)</a:t>
            </a:r>
            <a:endParaRPr lang="en-US" sz="2400" dirty="0"/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>
          <a:xfrm>
            <a:off x="838200" y="4191000"/>
            <a:ext cx="4114800" cy="19351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Different sequences have different denaturing conditions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Region to be amplified  need to have regions susceptible to melting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595255" y="2179983"/>
            <a:ext cx="1295400" cy="1096617"/>
            <a:chOff x="3237752" y="1676401"/>
            <a:chExt cx="1792942" cy="1752599"/>
          </a:xfrm>
        </p:grpSpPr>
        <p:sp>
          <p:nvSpPr>
            <p:cNvPr id="6" name="Rectangle 5"/>
            <p:cNvSpPr/>
            <p:nvPr/>
          </p:nvSpPr>
          <p:spPr>
            <a:xfrm>
              <a:off x="3237753" y="1676401"/>
              <a:ext cx="1791447" cy="1877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7752" y="2013438"/>
              <a:ext cx="1791447" cy="1201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37753" y="2687516"/>
              <a:ext cx="1792941" cy="1348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37752" y="2350476"/>
              <a:ext cx="1791447" cy="1641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37753" y="2990850"/>
              <a:ext cx="1792941" cy="1348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37753" y="3294184"/>
              <a:ext cx="1792941" cy="1348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124200" y="1524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Amplify </a:t>
            </a:r>
          </a:p>
          <a:p>
            <a:r>
              <a:rPr lang="en-US" dirty="0" smtClean="0"/>
              <a:t>    community genes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09600" y="1524000"/>
            <a:ext cx="2286000" cy="1752600"/>
            <a:chOff x="0" y="2133600"/>
            <a:chExt cx="2438400" cy="1752600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3124200"/>
              <a:ext cx="2438400" cy="762000"/>
              <a:chOff x="0" y="1600200"/>
              <a:chExt cx="2225040" cy="1483360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304800" y="1828800"/>
                <a:ext cx="1539240" cy="416560"/>
              </a:xfrm>
              <a:custGeom>
                <a:avLst/>
                <a:gdLst>
                  <a:gd name="connsiteX0" fmla="*/ 5080 w 1955800"/>
                  <a:gd name="connsiteY0" fmla="*/ 81280 h 370840"/>
                  <a:gd name="connsiteX1" fmla="*/ 142240 w 1955800"/>
                  <a:gd name="connsiteY1" fmla="*/ 66040 h 370840"/>
                  <a:gd name="connsiteX2" fmla="*/ 858520 w 1955800"/>
                  <a:gd name="connsiteY2" fmla="*/ 50800 h 370840"/>
                  <a:gd name="connsiteX3" fmla="*/ 1315720 w 1955800"/>
                  <a:gd name="connsiteY3" fmla="*/ 370840 h 370840"/>
                  <a:gd name="connsiteX4" fmla="*/ 1955800 w 1955800"/>
                  <a:gd name="connsiteY4" fmla="*/ 248920 h 370840"/>
                  <a:gd name="connsiteX5" fmla="*/ 1955800 w 1955800"/>
                  <a:gd name="connsiteY5" fmla="*/ 248920 h 370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5800" h="370840">
                    <a:moveTo>
                      <a:pt x="5080" y="81280"/>
                    </a:moveTo>
                    <a:cubicBezTo>
                      <a:pt x="2540" y="76200"/>
                      <a:pt x="0" y="71120"/>
                      <a:pt x="142240" y="66040"/>
                    </a:cubicBezTo>
                    <a:cubicBezTo>
                      <a:pt x="284480" y="60960"/>
                      <a:pt x="662940" y="0"/>
                      <a:pt x="858520" y="50800"/>
                    </a:cubicBezTo>
                    <a:cubicBezTo>
                      <a:pt x="1054100" y="101600"/>
                      <a:pt x="1132840" y="337820"/>
                      <a:pt x="1315720" y="370840"/>
                    </a:cubicBezTo>
                    <a:lnTo>
                      <a:pt x="1955800" y="248920"/>
                    </a:lnTo>
                    <a:lnTo>
                      <a:pt x="1955800" y="248920"/>
                    </a:lnTo>
                  </a:path>
                </a:pathLst>
              </a:cu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228600" y="2209800"/>
                <a:ext cx="1539240" cy="416560"/>
              </a:xfrm>
              <a:custGeom>
                <a:avLst/>
                <a:gdLst>
                  <a:gd name="connsiteX0" fmla="*/ 5080 w 1955800"/>
                  <a:gd name="connsiteY0" fmla="*/ 81280 h 370840"/>
                  <a:gd name="connsiteX1" fmla="*/ 142240 w 1955800"/>
                  <a:gd name="connsiteY1" fmla="*/ 66040 h 370840"/>
                  <a:gd name="connsiteX2" fmla="*/ 858520 w 1955800"/>
                  <a:gd name="connsiteY2" fmla="*/ 50800 h 370840"/>
                  <a:gd name="connsiteX3" fmla="*/ 1315720 w 1955800"/>
                  <a:gd name="connsiteY3" fmla="*/ 370840 h 370840"/>
                  <a:gd name="connsiteX4" fmla="*/ 1955800 w 1955800"/>
                  <a:gd name="connsiteY4" fmla="*/ 248920 h 370840"/>
                  <a:gd name="connsiteX5" fmla="*/ 1955800 w 1955800"/>
                  <a:gd name="connsiteY5" fmla="*/ 248920 h 370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5800" h="370840">
                    <a:moveTo>
                      <a:pt x="5080" y="81280"/>
                    </a:moveTo>
                    <a:cubicBezTo>
                      <a:pt x="2540" y="76200"/>
                      <a:pt x="0" y="71120"/>
                      <a:pt x="142240" y="66040"/>
                    </a:cubicBezTo>
                    <a:cubicBezTo>
                      <a:pt x="284480" y="60960"/>
                      <a:pt x="662940" y="0"/>
                      <a:pt x="858520" y="50800"/>
                    </a:cubicBezTo>
                    <a:cubicBezTo>
                      <a:pt x="1054100" y="101600"/>
                      <a:pt x="1132840" y="337820"/>
                      <a:pt x="1315720" y="370840"/>
                    </a:cubicBezTo>
                    <a:lnTo>
                      <a:pt x="1955800" y="248920"/>
                    </a:lnTo>
                    <a:lnTo>
                      <a:pt x="1955800" y="248920"/>
                    </a:lnTo>
                  </a:path>
                </a:pathLst>
              </a:cu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0" y="2514600"/>
                <a:ext cx="1539240" cy="416560"/>
              </a:xfrm>
              <a:custGeom>
                <a:avLst/>
                <a:gdLst>
                  <a:gd name="connsiteX0" fmla="*/ 5080 w 1955800"/>
                  <a:gd name="connsiteY0" fmla="*/ 81280 h 370840"/>
                  <a:gd name="connsiteX1" fmla="*/ 142240 w 1955800"/>
                  <a:gd name="connsiteY1" fmla="*/ 66040 h 370840"/>
                  <a:gd name="connsiteX2" fmla="*/ 858520 w 1955800"/>
                  <a:gd name="connsiteY2" fmla="*/ 50800 h 370840"/>
                  <a:gd name="connsiteX3" fmla="*/ 1315720 w 1955800"/>
                  <a:gd name="connsiteY3" fmla="*/ 370840 h 370840"/>
                  <a:gd name="connsiteX4" fmla="*/ 1955800 w 1955800"/>
                  <a:gd name="connsiteY4" fmla="*/ 248920 h 370840"/>
                  <a:gd name="connsiteX5" fmla="*/ 1955800 w 1955800"/>
                  <a:gd name="connsiteY5" fmla="*/ 248920 h 370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5800" h="370840">
                    <a:moveTo>
                      <a:pt x="5080" y="81280"/>
                    </a:moveTo>
                    <a:cubicBezTo>
                      <a:pt x="2540" y="76200"/>
                      <a:pt x="0" y="71120"/>
                      <a:pt x="142240" y="66040"/>
                    </a:cubicBezTo>
                    <a:cubicBezTo>
                      <a:pt x="284480" y="60960"/>
                      <a:pt x="662940" y="0"/>
                      <a:pt x="858520" y="50800"/>
                    </a:cubicBezTo>
                    <a:cubicBezTo>
                      <a:pt x="1054100" y="101600"/>
                      <a:pt x="1132840" y="337820"/>
                      <a:pt x="1315720" y="370840"/>
                    </a:cubicBezTo>
                    <a:lnTo>
                      <a:pt x="1955800" y="248920"/>
                    </a:lnTo>
                    <a:lnTo>
                      <a:pt x="1955800" y="248920"/>
                    </a:lnTo>
                  </a:path>
                </a:pathLst>
              </a:cu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85800" y="1600200"/>
                <a:ext cx="1539240" cy="416560"/>
              </a:xfrm>
              <a:custGeom>
                <a:avLst/>
                <a:gdLst>
                  <a:gd name="connsiteX0" fmla="*/ 5080 w 1955800"/>
                  <a:gd name="connsiteY0" fmla="*/ 81280 h 370840"/>
                  <a:gd name="connsiteX1" fmla="*/ 142240 w 1955800"/>
                  <a:gd name="connsiteY1" fmla="*/ 66040 h 370840"/>
                  <a:gd name="connsiteX2" fmla="*/ 858520 w 1955800"/>
                  <a:gd name="connsiteY2" fmla="*/ 50800 h 370840"/>
                  <a:gd name="connsiteX3" fmla="*/ 1315720 w 1955800"/>
                  <a:gd name="connsiteY3" fmla="*/ 370840 h 370840"/>
                  <a:gd name="connsiteX4" fmla="*/ 1955800 w 1955800"/>
                  <a:gd name="connsiteY4" fmla="*/ 248920 h 370840"/>
                  <a:gd name="connsiteX5" fmla="*/ 1955800 w 1955800"/>
                  <a:gd name="connsiteY5" fmla="*/ 248920 h 370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5800" h="370840">
                    <a:moveTo>
                      <a:pt x="5080" y="81280"/>
                    </a:moveTo>
                    <a:cubicBezTo>
                      <a:pt x="2540" y="76200"/>
                      <a:pt x="0" y="71120"/>
                      <a:pt x="142240" y="66040"/>
                    </a:cubicBezTo>
                    <a:cubicBezTo>
                      <a:pt x="284480" y="60960"/>
                      <a:pt x="662940" y="0"/>
                      <a:pt x="858520" y="50800"/>
                    </a:cubicBezTo>
                    <a:cubicBezTo>
                      <a:pt x="1054100" y="101600"/>
                      <a:pt x="1132840" y="337820"/>
                      <a:pt x="1315720" y="370840"/>
                    </a:cubicBezTo>
                    <a:lnTo>
                      <a:pt x="1955800" y="248920"/>
                    </a:lnTo>
                    <a:lnTo>
                      <a:pt x="1955800" y="248920"/>
                    </a:lnTo>
                  </a:path>
                </a:pathLst>
              </a:cu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09600" y="2667000"/>
                <a:ext cx="1539240" cy="416560"/>
              </a:xfrm>
              <a:custGeom>
                <a:avLst/>
                <a:gdLst>
                  <a:gd name="connsiteX0" fmla="*/ 5080 w 1955800"/>
                  <a:gd name="connsiteY0" fmla="*/ 81280 h 370840"/>
                  <a:gd name="connsiteX1" fmla="*/ 142240 w 1955800"/>
                  <a:gd name="connsiteY1" fmla="*/ 66040 h 370840"/>
                  <a:gd name="connsiteX2" fmla="*/ 858520 w 1955800"/>
                  <a:gd name="connsiteY2" fmla="*/ 50800 h 370840"/>
                  <a:gd name="connsiteX3" fmla="*/ 1315720 w 1955800"/>
                  <a:gd name="connsiteY3" fmla="*/ 370840 h 370840"/>
                  <a:gd name="connsiteX4" fmla="*/ 1955800 w 1955800"/>
                  <a:gd name="connsiteY4" fmla="*/ 248920 h 370840"/>
                  <a:gd name="connsiteX5" fmla="*/ 1955800 w 1955800"/>
                  <a:gd name="connsiteY5" fmla="*/ 248920 h 370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5800" h="370840">
                    <a:moveTo>
                      <a:pt x="5080" y="81280"/>
                    </a:moveTo>
                    <a:cubicBezTo>
                      <a:pt x="2540" y="76200"/>
                      <a:pt x="0" y="71120"/>
                      <a:pt x="142240" y="66040"/>
                    </a:cubicBezTo>
                    <a:cubicBezTo>
                      <a:pt x="284480" y="60960"/>
                      <a:pt x="662940" y="0"/>
                      <a:pt x="858520" y="50800"/>
                    </a:cubicBezTo>
                    <a:cubicBezTo>
                      <a:pt x="1054100" y="101600"/>
                      <a:pt x="1132840" y="337820"/>
                      <a:pt x="1315720" y="370840"/>
                    </a:cubicBezTo>
                    <a:lnTo>
                      <a:pt x="1955800" y="248920"/>
                    </a:lnTo>
                    <a:lnTo>
                      <a:pt x="1955800" y="248920"/>
                    </a:lnTo>
                  </a:path>
                </a:pathLst>
              </a:cu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533400" y="2133600"/>
                <a:ext cx="1539240" cy="416560"/>
              </a:xfrm>
              <a:custGeom>
                <a:avLst/>
                <a:gdLst>
                  <a:gd name="connsiteX0" fmla="*/ 5080 w 1955800"/>
                  <a:gd name="connsiteY0" fmla="*/ 81280 h 370840"/>
                  <a:gd name="connsiteX1" fmla="*/ 142240 w 1955800"/>
                  <a:gd name="connsiteY1" fmla="*/ 66040 h 370840"/>
                  <a:gd name="connsiteX2" fmla="*/ 858520 w 1955800"/>
                  <a:gd name="connsiteY2" fmla="*/ 50800 h 370840"/>
                  <a:gd name="connsiteX3" fmla="*/ 1315720 w 1955800"/>
                  <a:gd name="connsiteY3" fmla="*/ 370840 h 370840"/>
                  <a:gd name="connsiteX4" fmla="*/ 1955800 w 1955800"/>
                  <a:gd name="connsiteY4" fmla="*/ 248920 h 370840"/>
                  <a:gd name="connsiteX5" fmla="*/ 1955800 w 1955800"/>
                  <a:gd name="connsiteY5" fmla="*/ 248920 h 370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5800" h="370840">
                    <a:moveTo>
                      <a:pt x="5080" y="81280"/>
                    </a:moveTo>
                    <a:cubicBezTo>
                      <a:pt x="2540" y="76200"/>
                      <a:pt x="0" y="71120"/>
                      <a:pt x="142240" y="66040"/>
                    </a:cubicBezTo>
                    <a:cubicBezTo>
                      <a:pt x="284480" y="60960"/>
                      <a:pt x="662940" y="0"/>
                      <a:pt x="858520" y="50800"/>
                    </a:cubicBezTo>
                    <a:cubicBezTo>
                      <a:pt x="1054100" y="101600"/>
                      <a:pt x="1132840" y="337820"/>
                      <a:pt x="1315720" y="370840"/>
                    </a:cubicBezTo>
                    <a:lnTo>
                      <a:pt x="1955800" y="248920"/>
                    </a:lnTo>
                    <a:lnTo>
                      <a:pt x="1955800" y="248920"/>
                    </a:lnTo>
                  </a:path>
                </a:pathLst>
              </a:custGeom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0" y="2133600"/>
              <a:ext cx="228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1. Extract DNA from      communities</a:t>
              </a:r>
              <a:endParaRPr lang="en-US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867400" y="3156949"/>
            <a:ext cx="2759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Increasing denaturant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867400" y="1563469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3. Denaturing gel        electrophoresis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 rot="16200000">
            <a:off x="6438900" y="2781299"/>
            <a:ext cx="1447802" cy="2895602"/>
            <a:chOff x="5181600" y="3429000"/>
            <a:chExt cx="1295401" cy="2743200"/>
          </a:xfrm>
        </p:grpSpPr>
        <p:sp>
          <p:nvSpPr>
            <p:cNvPr id="39" name="Rectangle 38"/>
            <p:cNvSpPr/>
            <p:nvPr/>
          </p:nvSpPr>
          <p:spPr>
            <a:xfrm>
              <a:off x="5181600" y="3429000"/>
              <a:ext cx="1143000" cy="2743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>
              <a:off x="5142706" y="4837906"/>
              <a:ext cx="2667795" cy="79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410200" y="3810000"/>
              <a:ext cx="572247" cy="762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47553" y="4572000"/>
              <a:ext cx="572247" cy="762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47554" y="5312229"/>
              <a:ext cx="572247" cy="762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 rot="16200000">
            <a:off x="6629400" y="4495800"/>
            <a:ext cx="1142998" cy="2667002"/>
            <a:chOff x="6858000" y="3581399"/>
            <a:chExt cx="1371600" cy="2339163"/>
          </a:xfrm>
        </p:grpSpPr>
        <p:cxnSp>
          <p:nvCxnSpPr>
            <p:cNvPr id="52" name="Straight Connector 51"/>
            <p:cNvCxnSpPr/>
            <p:nvPr/>
          </p:nvCxnSpPr>
          <p:spPr>
            <a:xfrm rot="5400000">
              <a:off x="5688419" y="4750981"/>
              <a:ext cx="2339163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6858000" y="4572000"/>
              <a:ext cx="45720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6858000" y="3810000"/>
              <a:ext cx="137160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6858000" y="5218814"/>
              <a:ext cx="91440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867400" y="2362200"/>
            <a:ext cx="2667000" cy="381000"/>
            <a:chOff x="5638800" y="2362200"/>
            <a:chExt cx="2286000" cy="381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477000" y="2743200"/>
              <a:ext cx="6096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315200" y="2743200"/>
              <a:ext cx="6096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638800" y="2590800"/>
              <a:ext cx="381000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638800" y="2743200"/>
              <a:ext cx="609600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019800" y="2438400"/>
              <a:ext cx="228600" cy="15240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477000" y="2590800"/>
              <a:ext cx="3048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6781800" y="2438400"/>
              <a:ext cx="304800" cy="1524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315200" y="2590800"/>
              <a:ext cx="152400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395029" y="2362200"/>
              <a:ext cx="529771" cy="23948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6477000" y="5329535"/>
            <a:ext cx="1080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Profile</a:t>
            </a:r>
            <a:endParaRPr lang="en-US" b="1" dirty="0"/>
          </a:p>
        </p:txBody>
      </p:sp>
      <p:sp>
        <p:nvSpPr>
          <p:cNvPr id="60" name="Right Arrow 59"/>
          <p:cNvSpPr/>
          <p:nvPr/>
        </p:nvSpPr>
        <p:spPr>
          <a:xfrm>
            <a:off x="3124200" y="23622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5410200" y="23622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57200"/>
            <a:ext cx="9144000" cy="1752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8305800" cy="609600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 r="6584" b="4593"/>
          <a:stretch>
            <a:fillRect/>
          </a:stretch>
        </p:blipFill>
        <p:spPr bwMode="auto">
          <a:xfrm>
            <a:off x="838200" y="457200"/>
            <a:ext cx="7391400" cy="165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2" y="3508932"/>
            <a:ext cx="7238998" cy="289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7391400" cy="792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System that does not rely on </a:t>
            </a:r>
            <a:r>
              <a:rPr lang="en-US" i="1" dirty="0" smtClean="0"/>
              <a:t>Clostridium</a:t>
            </a:r>
            <a:r>
              <a:rPr lang="en-US" dirty="0" smtClean="0"/>
              <a:t>, therefore no heat, acid, or base pretreatment needed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Lactic-acid-producing bacteria dominated the microbial communities</a:t>
            </a:r>
            <a:endParaRPr lang="en-US" sz="2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3999"/>
            <a:ext cx="2667000" cy="4734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 l="1852" r="5556" b="7441"/>
          <a:stretch>
            <a:fillRect/>
          </a:stretch>
        </p:blipFill>
        <p:spPr bwMode="auto">
          <a:xfrm>
            <a:off x="4572000" y="1752600"/>
            <a:ext cx="3685674" cy="420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DGGE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0037"/>
            <a:ext cx="3657600" cy="4602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Whole community profiling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Bands can be excised and sequenced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Cheap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72000" y="1600200"/>
            <a:ext cx="4038600" cy="4449763"/>
          </a:xfrm>
        </p:spPr>
        <p:txBody>
          <a:bodyPr>
            <a:noAutofit/>
          </a:bodyPr>
          <a:lstStyle/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PCR bias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Primer bias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Cannot resolve more than 50 bands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PCR product cannot be too long (&lt;500bp)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Overlapping bands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Technically complicated</a:t>
            </a:r>
          </a:p>
          <a:p>
            <a:pPr>
              <a:buClr>
                <a:schemeClr val="accent3">
                  <a:lumMod val="50000"/>
                </a:schemeClr>
              </a:buClr>
              <a:buFont typeface="Calibri" pitchFamily="34" charset="0"/>
              <a:buChar char="х"/>
            </a:pPr>
            <a:r>
              <a:rPr lang="en-US" sz="2400" dirty="0" smtClean="0"/>
              <a:t>Not good for high GC genes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>
            <a:off x="6629400" y="3200400"/>
            <a:ext cx="1600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9448800" cy="609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Terminal restriction fragment length polymorphisms (TRFLP)</a:t>
            </a:r>
            <a:endParaRPr lang="en-US" sz="22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1676400"/>
            <a:ext cx="2514600" cy="1524000"/>
            <a:chOff x="6096000" y="1447800"/>
            <a:chExt cx="2438400" cy="838200"/>
          </a:xfrm>
        </p:grpSpPr>
        <p:sp>
          <p:nvSpPr>
            <p:cNvPr id="5" name="Rectangle 4"/>
            <p:cNvSpPr/>
            <p:nvPr/>
          </p:nvSpPr>
          <p:spPr>
            <a:xfrm>
              <a:off x="6430682" y="1463919"/>
              <a:ext cx="1243106" cy="73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30682" y="1608992"/>
              <a:ext cx="573741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04424" y="1608992"/>
              <a:ext cx="430306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30682" y="1931377"/>
              <a:ext cx="1434353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096000" y="1447800"/>
              <a:ext cx="286871" cy="80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96000" y="1592873"/>
              <a:ext cx="286871" cy="80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96000" y="1770184"/>
              <a:ext cx="286871" cy="80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096000" y="1915258"/>
              <a:ext cx="286871" cy="80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0" y="2060331"/>
              <a:ext cx="286871" cy="80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96000" y="2205404"/>
              <a:ext cx="286871" cy="805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73788" y="1463919"/>
              <a:ext cx="860612" cy="73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34729" y="1608992"/>
              <a:ext cx="430306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865035" y="1608992"/>
              <a:ext cx="669365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30682" y="1770184"/>
              <a:ext cx="573741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4424" y="1770184"/>
              <a:ext cx="430306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34729" y="1770184"/>
              <a:ext cx="430306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865035" y="1770184"/>
              <a:ext cx="669365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65035" y="1931377"/>
              <a:ext cx="669365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30682" y="2076450"/>
              <a:ext cx="1434353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65035" y="2076450"/>
              <a:ext cx="669365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30682" y="2221523"/>
              <a:ext cx="1434353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65035" y="2221523"/>
              <a:ext cx="669365" cy="644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53200" y="4382869"/>
            <a:ext cx="1752600" cy="1027331"/>
            <a:chOff x="6629400" y="4078069"/>
            <a:chExt cx="1905000" cy="1027331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629400" y="5105400"/>
              <a:ext cx="1905000" cy="0"/>
            </a:xfrm>
            <a:prstGeom prst="line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6564406" y="4573369"/>
              <a:ext cx="990600" cy="0"/>
            </a:xfrm>
            <a:prstGeom prst="line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 flipV="1">
              <a:off x="6980480" y="4895314"/>
              <a:ext cx="346710" cy="0"/>
            </a:xfrm>
            <a:prstGeom prst="line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7641067" y="4771489"/>
              <a:ext cx="594360" cy="0"/>
            </a:xfrm>
            <a:prstGeom prst="line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3429000" y="33528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Amplify community genes with fluorescently-labeled primers</a:t>
            </a:r>
          </a:p>
          <a:p>
            <a:endParaRPr lang="en-US" dirty="0" smtClean="0"/>
          </a:p>
          <a:p>
            <a:r>
              <a:rPr lang="en-US" dirty="0" smtClean="0"/>
              <a:t>3. Digest with restriction enzymes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324600" y="3352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Separation by electrophoresis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400800" y="5486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Detection of fluorescent peaks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914400" y="1752600"/>
            <a:ext cx="1981200" cy="1295400"/>
            <a:chOff x="0" y="1600200"/>
            <a:chExt cx="2225040" cy="1483360"/>
          </a:xfrm>
        </p:grpSpPr>
        <p:sp>
          <p:nvSpPr>
            <p:cNvPr id="75" name="Freeform 74"/>
            <p:cNvSpPr/>
            <p:nvPr/>
          </p:nvSpPr>
          <p:spPr>
            <a:xfrm>
              <a:off x="304800" y="1828800"/>
              <a:ext cx="1539240" cy="416560"/>
            </a:xfrm>
            <a:custGeom>
              <a:avLst/>
              <a:gdLst>
                <a:gd name="connsiteX0" fmla="*/ 5080 w 1955800"/>
                <a:gd name="connsiteY0" fmla="*/ 81280 h 370840"/>
                <a:gd name="connsiteX1" fmla="*/ 142240 w 1955800"/>
                <a:gd name="connsiteY1" fmla="*/ 66040 h 370840"/>
                <a:gd name="connsiteX2" fmla="*/ 858520 w 1955800"/>
                <a:gd name="connsiteY2" fmla="*/ 50800 h 370840"/>
                <a:gd name="connsiteX3" fmla="*/ 1315720 w 1955800"/>
                <a:gd name="connsiteY3" fmla="*/ 370840 h 370840"/>
                <a:gd name="connsiteX4" fmla="*/ 1955800 w 1955800"/>
                <a:gd name="connsiteY4" fmla="*/ 248920 h 370840"/>
                <a:gd name="connsiteX5" fmla="*/ 1955800 w 1955800"/>
                <a:gd name="connsiteY5" fmla="*/ 248920 h 37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5800" h="370840">
                  <a:moveTo>
                    <a:pt x="5080" y="81280"/>
                  </a:moveTo>
                  <a:cubicBezTo>
                    <a:pt x="2540" y="76200"/>
                    <a:pt x="0" y="71120"/>
                    <a:pt x="142240" y="66040"/>
                  </a:cubicBezTo>
                  <a:cubicBezTo>
                    <a:pt x="284480" y="60960"/>
                    <a:pt x="662940" y="0"/>
                    <a:pt x="858520" y="50800"/>
                  </a:cubicBezTo>
                  <a:cubicBezTo>
                    <a:pt x="1054100" y="101600"/>
                    <a:pt x="1132840" y="337820"/>
                    <a:pt x="1315720" y="370840"/>
                  </a:cubicBezTo>
                  <a:lnTo>
                    <a:pt x="1955800" y="248920"/>
                  </a:lnTo>
                  <a:lnTo>
                    <a:pt x="1955800" y="248920"/>
                  </a:lnTo>
                </a:path>
              </a:pathLst>
            </a:cu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228600" y="2209800"/>
              <a:ext cx="1539240" cy="416560"/>
            </a:xfrm>
            <a:custGeom>
              <a:avLst/>
              <a:gdLst>
                <a:gd name="connsiteX0" fmla="*/ 5080 w 1955800"/>
                <a:gd name="connsiteY0" fmla="*/ 81280 h 370840"/>
                <a:gd name="connsiteX1" fmla="*/ 142240 w 1955800"/>
                <a:gd name="connsiteY1" fmla="*/ 66040 h 370840"/>
                <a:gd name="connsiteX2" fmla="*/ 858520 w 1955800"/>
                <a:gd name="connsiteY2" fmla="*/ 50800 h 370840"/>
                <a:gd name="connsiteX3" fmla="*/ 1315720 w 1955800"/>
                <a:gd name="connsiteY3" fmla="*/ 370840 h 370840"/>
                <a:gd name="connsiteX4" fmla="*/ 1955800 w 1955800"/>
                <a:gd name="connsiteY4" fmla="*/ 248920 h 370840"/>
                <a:gd name="connsiteX5" fmla="*/ 1955800 w 1955800"/>
                <a:gd name="connsiteY5" fmla="*/ 248920 h 37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5800" h="370840">
                  <a:moveTo>
                    <a:pt x="5080" y="81280"/>
                  </a:moveTo>
                  <a:cubicBezTo>
                    <a:pt x="2540" y="76200"/>
                    <a:pt x="0" y="71120"/>
                    <a:pt x="142240" y="66040"/>
                  </a:cubicBezTo>
                  <a:cubicBezTo>
                    <a:pt x="284480" y="60960"/>
                    <a:pt x="662940" y="0"/>
                    <a:pt x="858520" y="50800"/>
                  </a:cubicBezTo>
                  <a:cubicBezTo>
                    <a:pt x="1054100" y="101600"/>
                    <a:pt x="1132840" y="337820"/>
                    <a:pt x="1315720" y="370840"/>
                  </a:cubicBezTo>
                  <a:lnTo>
                    <a:pt x="1955800" y="248920"/>
                  </a:lnTo>
                  <a:lnTo>
                    <a:pt x="1955800" y="248920"/>
                  </a:lnTo>
                </a:path>
              </a:pathLst>
            </a:cu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0" y="2514600"/>
              <a:ext cx="1539240" cy="416560"/>
            </a:xfrm>
            <a:custGeom>
              <a:avLst/>
              <a:gdLst>
                <a:gd name="connsiteX0" fmla="*/ 5080 w 1955800"/>
                <a:gd name="connsiteY0" fmla="*/ 81280 h 370840"/>
                <a:gd name="connsiteX1" fmla="*/ 142240 w 1955800"/>
                <a:gd name="connsiteY1" fmla="*/ 66040 h 370840"/>
                <a:gd name="connsiteX2" fmla="*/ 858520 w 1955800"/>
                <a:gd name="connsiteY2" fmla="*/ 50800 h 370840"/>
                <a:gd name="connsiteX3" fmla="*/ 1315720 w 1955800"/>
                <a:gd name="connsiteY3" fmla="*/ 370840 h 370840"/>
                <a:gd name="connsiteX4" fmla="*/ 1955800 w 1955800"/>
                <a:gd name="connsiteY4" fmla="*/ 248920 h 370840"/>
                <a:gd name="connsiteX5" fmla="*/ 1955800 w 1955800"/>
                <a:gd name="connsiteY5" fmla="*/ 248920 h 37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5800" h="370840">
                  <a:moveTo>
                    <a:pt x="5080" y="81280"/>
                  </a:moveTo>
                  <a:cubicBezTo>
                    <a:pt x="2540" y="76200"/>
                    <a:pt x="0" y="71120"/>
                    <a:pt x="142240" y="66040"/>
                  </a:cubicBezTo>
                  <a:cubicBezTo>
                    <a:pt x="284480" y="60960"/>
                    <a:pt x="662940" y="0"/>
                    <a:pt x="858520" y="50800"/>
                  </a:cubicBezTo>
                  <a:cubicBezTo>
                    <a:pt x="1054100" y="101600"/>
                    <a:pt x="1132840" y="337820"/>
                    <a:pt x="1315720" y="370840"/>
                  </a:cubicBezTo>
                  <a:lnTo>
                    <a:pt x="1955800" y="248920"/>
                  </a:lnTo>
                  <a:lnTo>
                    <a:pt x="1955800" y="248920"/>
                  </a:lnTo>
                </a:path>
              </a:pathLst>
            </a:cu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685800" y="1600200"/>
              <a:ext cx="1539240" cy="416560"/>
            </a:xfrm>
            <a:custGeom>
              <a:avLst/>
              <a:gdLst>
                <a:gd name="connsiteX0" fmla="*/ 5080 w 1955800"/>
                <a:gd name="connsiteY0" fmla="*/ 81280 h 370840"/>
                <a:gd name="connsiteX1" fmla="*/ 142240 w 1955800"/>
                <a:gd name="connsiteY1" fmla="*/ 66040 h 370840"/>
                <a:gd name="connsiteX2" fmla="*/ 858520 w 1955800"/>
                <a:gd name="connsiteY2" fmla="*/ 50800 h 370840"/>
                <a:gd name="connsiteX3" fmla="*/ 1315720 w 1955800"/>
                <a:gd name="connsiteY3" fmla="*/ 370840 h 370840"/>
                <a:gd name="connsiteX4" fmla="*/ 1955800 w 1955800"/>
                <a:gd name="connsiteY4" fmla="*/ 248920 h 370840"/>
                <a:gd name="connsiteX5" fmla="*/ 1955800 w 1955800"/>
                <a:gd name="connsiteY5" fmla="*/ 248920 h 37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5800" h="370840">
                  <a:moveTo>
                    <a:pt x="5080" y="81280"/>
                  </a:moveTo>
                  <a:cubicBezTo>
                    <a:pt x="2540" y="76200"/>
                    <a:pt x="0" y="71120"/>
                    <a:pt x="142240" y="66040"/>
                  </a:cubicBezTo>
                  <a:cubicBezTo>
                    <a:pt x="284480" y="60960"/>
                    <a:pt x="662940" y="0"/>
                    <a:pt x="858520" y="50800"/>
                  </a:cubicBezTo>
                  <a:cubicBezTo>
                    <a:pt x="1054100" y="101600"/>
                    <a:pt x="1132840" y="337820"/>
                    <a:pt x="1315720" y="370840"/>
                  </a:cubicBezTo>
                  <a:lnTo>
                    <a:pt x="1955800" y="248920"/>
                  </a:lnTo>
                  <a:lnTo>
                    <a:pt x="1955800" y="248920"/>
                  </a:lnTo>
                </a:path>
              </a:pathLst>
            </a:cu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609600" y="2667000"/>
              <a:ext cx="1539240" cy="416560"/>
            </a:xfrm>
            <a:custGeom>
              <a:avLst/>
              <a:gdLst>
                <a:gd name="connsiteX0" fmla="*/ 5080 w 1955800"/>
                <a:gd name="connsiteY0" fmla="*/ 81280 h 370840"/>
                <a:gd name="connsiteX1" fmla="*/ 142240 w 1955800"/>
                <a:gd name="connsiteY1" fmla="*/ 66040 h 370840"/>
                <a:gd name="connsiteX2" fmla="*/ 858520 w 1955800"/>
                <a:gd name="connsiteY2" fmla="*/ 50800 h 370840"/>
                <a:gd name="connsiteX3" fmla="*/ 1315720 w 1955800"/>
                <a:gd name="connsiteY3" fmla="*/ 370840 h 370840"/>
                <a:gd name="connsiteX4" fmla="*/ 1955800 w 1955800"/>
                <a:gd name="connsiteY4" fmla="*/ 248920 h 370840"/>
                <a:gd name="connsiteX5" fmla="*/ 1955800 w 1955800"/>
                <a:gd name="connsiteY5" fmla="*/ 248920 h 37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5800" h="370840">
                  <a:moveTo>
                    <a:pt x="5080" y="81280"/>
                  </a:moveTo>
                  <a:cubicBezTo>
                    <a:pt x="2540" y="76200"/>
                    <a:pt x="0" y="71120"/>
                    <a:pt x="142240" y="66040"/>
                  </a:cubicBezTo>
                  <a:cubicBezTo>
                    <a:pt x="284480" y="60960"/>
                    <a:pt x="662940" y="0"/>
                    <a:pt x="858520" y="50800"/>
                  </a:cubicBezTo>
                  <a:cubicBezTo>
                    <a:pt x="1054100" y="101600"/>
                    <a:pt x="1132840" y="337820"/>
                    <a:pt x="1315720" y="370840"/>
                  </a:cubicBezTo>
                  <a:lnTo>
                    <a:pt x="1955800" y="248920"/>
                  </a:lnTo>
                  <a:lnTo>
                    <a:pt x="1955800" y="248920"/>
                  </a:lnTo>
                </a:path>
              </a:pathLst>
            </a:cu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33400" y="2133600"/>
              <a:ext cx="1539240" cy="416560"/>
            </a:xfrm>
            <a:custGeom>
              <a:avLst/>
              <a:gdLst>
                <a:gd name="connsiteX0" fmla="*/ 5080 w 1955800"/>
                <a:gd name="connsiteY0" fmla="*/ 81280 h 370840"/>
                <a:gd name="connsiteX1" fmla="*/ 142240 w 1955800"/>
                <a:gd name="connsiteY1" fmla="*/ 66040 h 370840"/>
                <a:gd name="connsiteX2" fmla="*/ 858520 w 1955800"/>
                <a:gd name="connsiteY2" fmla="*/ 50800 h 370840"/>
                <a:gd name="connsiteX3" fmla="*/ 1315720 w 1955800"/>
                <a:gd name="connsiteY3" fmla="*/ 370840 h 370840"/>
                <a:gd name="connsiteX4" fmla="*/ 1955800 w 1955800"/>
                <a:gd name="connsiteY4" fmla="*/ 248920 h 370840"/>
                <a:gd name="connsiteX5" fmla="*/ 1955800 w 1955800"/>
                <a:gd name="connsiteY5" fmla="*/ 248920 h 37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5800" h="370840">
                  <a:moveTo>
                    <a:pt x="5080" y="81280"/>
                  </a:moveTo>
                  <a:cubicBezTo>
                    <a:pt x="2540" y="76200"/>
                    <a:pt x="0" y="71120"/>
                    <a:pt x="142240" y="66040"/>
                  </a:cubicBezTo>
                  <a:cubicBezTo>
                    <a:pt x="284480" y="60960"/>
                    <a:pt x="662940" y="0"/>
                    <a:pt x="858520" y="50800"/>
                  </a:cubicBezTo>
                  <a:cubicBezTo>
                    <a:pt x="1054100" y="101600"/>
                    <a:pt x="1132840" y="337820"/>
                    <a:pt x="1315720" y="370840"/>
                  </a:cubicBezTo>
                  <a:lnTo>
                    <a:pt x="1955800" y="248920"/>
                  </a:lnTo>
                  <a:lnTo>
                    <a:pt x="1955800" y="248920"/>
                  </a:lnTo>
                </a:path>
              </a:pathLst>
            </a:cu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553200" y="1676400"/>
            <a:ext cx="1676400" cy="1447800"/>
            <a:chOff x="6096000" y="1676400"/>
            <a:chExt cx="2057400" cy="1981200"/>
          </a:xfrm>
        </p:grpSpPr>
        <p:sp>
          <p:nvSpPr>
            <p:cNvPr id="33" name="Rectangle 32"/>
            <p:cNvSpPr/>
            <p:nvPr/>
          </p:nvSpPr>
          <p:spPr>
            <a:xfrm>
              <a:off x="7175269" y="3324942"/>
              <a:ext cx="29095" cy="2329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93378" y="3324942"/>
              <a:ext cx="29095" cy="2329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75269" y="2334949"/>
              <a:ext cx="29095" cy="2329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49836" y="2334949"/>
              <a:ext cx="29095" cy="2329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80662" y="1752600"/>
              <a:ext cx="29095" cy="2329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84324" y="1752600"/>
              <a:ext cx="29095" cy="2329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553498" y="2334949"/>
              <a:ext cx="29095" cy="2329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175269" y="2043774"/>
              <a:ext cx="29095" cy="2329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49836" y="2043774"/>
              <a:ext cx="29095" cy="2329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53498" y="2043774"/>
              <a:ext cx="29095" cy="2329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75269" y="3033768"/>
              <a:ext cx="29095" cy="2329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93378" y="3033768"/>
              <a:ext cx="29095" cy="2329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175269" y="2742593"/>
              <a:ext cx="29095" cy="2329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593378" y="2742593"/>
              <a:ext cx="29095" cy="2329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096000" y="1676400"/>
              <a:ext cx="2057400" cy="19812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14400" y="34290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Extract DNA from communities</a:t>
            </a:r>
            <a:endParaRPr lang="en-US" dirty="0"/>
          </a:p>
        </p:txBody>
      </p:sp>
      <p:sp>
        <p:nvSpPr>
          <p:cNvPr id="68" name="Right Arrow 67"/>
          <p:cNvSpPr/>
          <p:nvPr/>
        </p:nvSpPr>
        <p:spPr>
          <a:xfrm>
            <a:off x="6096000" y="2209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2971800" y="2209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5400000">
            <a:off x="7505700" y="4000500"/>
            <a:ext cx="3429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10600" cy="609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diversity and biogeography of soil bacterial communities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52601"/>
            <a:ext cx="3733800" cy="3733799"/>
          </a:xfrm>
        </p:spPr>
        <p:txBody>
          <a:bodyPr>
            <a:noAutofit/>
          </a:bodyPr>
          <a:lstStyle/>
          <a:p>
            <a:r>
              <a:rPr lang="en-US" dirty="0" smtClean="0"/>
              <a:t>Soil  samples (n=89) from North and South America were profiled by TRFLP using 16S rRNA universal primers (8F and 492)</a:t>
            </a:r>
          </a:p>
          <a:p>
            <a:r>
              <a:rPr lang="en-US" dirty="0" smtClean="0"/>
              <a:t>Correlation between soil pH and diversity</a:t>
            </a:r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 l="15398" t="5072" r="16782" b="725"/>
          <a:stretch>
            <a:fillRect/>
          </a:stretch>
        </p:blipFill>
        <p:spPr bwMode="auto">
          <a:xfrm>
            <a:off x="5029200" y="1295400"/>
            <a:ext cx="3733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14400" y="61722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Fierer</a:t>
            </a:r>
            <a:r>
              <a:rPr lang="en-US" dirty="0" smtClean="0"/>
              <a:t> and R. Jackson. 2006.PNAS 103:626-631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eli</Template>
  <TotalTime>4227</TotalTime>
  <Words>915</Words>
  <Application>Microsoft Office PowerPoint</Application>
  <PresentationFormat>On-screen Show (4:3)</PresentationFormat>
  <Paragraphs>199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eli</vt:lpstr>
      <vt:lpstr>Tools for microbial community analysis</vt:lpstr>
      <vt:lpstr>What I am not going to talk</vt:lpstr>
      <vt:lpstr>Factors to be considered in technique selection</vt:lpstr>
      <vt:lpstr>Denaturing gradient gel electrophoresis  (DGGE)</vt:lpstr>
      <vt:lpstr>Slide 5</vt:lpstr>
      <vt:lpstr>Lactic-acid-producing bacteria dominated the microbial communities</vt:lpstr>
      <vt:lpstr>DGGE summary</vt:lpstr>
      <vt:lpstr>Terminal restriction fragment length polymorphisms (TRFLP)</vt:lpstr>
      <vt:lpstr>The diversity and biogeography of soil bacterial communities</vt:lpstr>
      <vt:lpstr>TRFLP summary</vt:lpstr>
      <vt:lpstr>Clone libraries</vt:lpstr>
      <vt:lpstr>Slide 12</vt:lpstr>
      <vt:lpstr>Recovered diversity of ribosomal and dioxygenase genes</vt:lpstr>
      <vt:lpstr>16S rRNA tree          a subunit tree</vt:lpstr>
      <vt:lpstr>Clone libraries summary</vt:lpstr>
      <vt:lpstr>Multiplex pyrosequencing (Pyrotags)</vt:lpstr>
      <vt:lpstr>Pyrotags summary</vt:lpstr>
      <vt:lpstr>Influence of nod2 mutation on microbial gut communities</vt:lpstr>
      <vt:lpstr>Genomic fingerprinting</vt:lpstr>
      <vt:lpstr>BOX-PCR can differentiate Burkholderia cenocepacia strains</vt:lpstr>
      <vt:lpstr>Fingerprinting summary</vt:lpstr>
      <vt:lpstr>Phylogenetic arrays</vt:lpstr>
      <vt:lpstr>Phylochip was used in the Deepwater Horizon oil spill</vt:lpstr>
      <vt:lpstr>Slide 24</vt:lpstr>
      <vt:lpstr>Phylogenetic microarrays</vt:lpstr>
      <vt:lpstr>Metagenomics</vt:lpstr>
      <vt:lpstr>Anaerobic methane oxidation</vt:lpstr>
      <vt:lpstr>Slide 28</vt:lpstr>
      <vt:lpstr>Taxonomic distribution of SSU rRNA sequences identified in whole-genome shotgun sequencing (n = 114) and fosmid DNA libraries (n = 18).</vt:lpstr>
      <vt:lpstr>Hypothetical model for reverse methanogenesis in ANME-1.</vt:lpstr>
      <vt:lpstr>Metagenomics balance</vt:lpstr>
      <vt:lpstr>Levels of resolution</vt:lpstr>
      <vt:lpstr>Summary</vt:lpstr>
      <vt:lpstr>Other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Tecnicas para analisis de comunidades microbianas</dc:title>
  <dc:creator>Erick</dc:creator>
  <cp:lastModifiedBy>Erick Cardenas</cp:lastModifiedBy>
  <cp:revision>108</cp:revision>
  <dcterms:created xsi:type="dcterms:W3CDTF">2006-08-16T00:00:00Z</dcterms:created>
  <dcterms:modified xsi:type="dcterms:W3CDTF">2011-03-25T20:36:40Z</dcterms:modified>
</cp:coreProperties>
</file>