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4"/>
  </p:notesMasterIdLst>
  <p:sldIdLst>
    <p:sldId id="256" r:id="rId2"/>
    <p:sldId id="275" r:id="rId3"/>
    <p:sldId id="278" r:id="rId4"/>
    <p:sldId id="311" r:id="rId5"/>
    <p:sldId id="276" r:id="rId6"/>
    <p:sldId id="281" r:id="rId7"/>
    <p:sldId id="288" r:id="rId8"/>
    <p:sldId id="289" r:id="rId9"/>
    <p:sldId id="291" r:id="rId10"/>
    <p:sldId id="292" r:id="rId11"/>
    <p:sldId id="286" r:id="rId12"/>
    <p:sldId id="282" r:id="rId13"/>
    <p:sldId id="283" r:id="rId14"/>
    <p:sldId id="284" r:id="rId15"/>
    <p:sldId id="308" r:id="rId16"/>
    <p:sldId id="309" r:id="rId17"/>
    <p:sldId id="312" r:id="rId18"/>
    <p:sldId id="262" r:id="rId19"/>
    <p:sldId id="310" r:id="rId20"/>
    <p:sldId id="313" r:id="rId21"/>
    <p:sldId id="261" r:id="rId22"/>
    <p:sldId id="285" r:id="rId23"/>
    <p:sldId id="314" r:id="rId24"/>
    <p:sldId id="306" r:id="rId25"/>
    <p:sldId id="315" r:id="rId26"/>
    <p:sldId id="295" r:id="rId27"/>
    <p:sldId id="263" r:id="rId28"/>
    <p:sldId id="266" r:id="rId29"/>
    <p:sldId id="296" r:id="rId30"/>
    <p:sldId id="298" r:id="rId31"/>
    <p:sldId id="300" r:id="rId32"/>
    <p:sldId id="301" r:id="rId33"/>
    <p:sldId id="299" r:id="rId34"/>
    <p:sldId id="297" r:id="rId35"/>
    <p:sldId id="305" r:id="rId36"/>
    <p:sldId id="316" r:id="rId37"/>
    <p:sldId id="317" r:id="rId38"/>
    <p:sldId id="319" r:id="rId39"/>
    <p:sldId id="321" r:id="rId40"/>
    <p:sldId id="279" r:id="rId41"/>
    <p:sldId id="323" r:id="rId42"/>
    <p:sldId id="32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94737" autoAdjust="0"/>
  </p:normalViewPr>
  <p:slideViewPr>
    <p:cSldViewPr>
      <p:cViewPr>
        <p:scale>
          <a:sx n="60" d="100"/>
          <a:sy n="60" d="100"/>
        </p:scale>
        <p:origin x="-1362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:dmcgarre:Myposters:ClassAccur4Erick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view3D>
      <c:rAngAx val="1"/>
    </c:view3D>
    <c:plotArea>
      <c:layout/>
      <c:bar3DChart>
        <c:barDir val="col"/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50</c:v>
                </c:pt>
              </c:strCache>
            </c:strRef>
          </c:tx>
          <c:dLbls>
            <c:dLbl>
              <c:idx val="0"/>
              <c:layout>
                <c:manualLayout>
                  <c:x val="2.9629629629629593E-3"/>
                  <c:y val="5.00678515127451E-2"/>
                </c:manualLayout>
              </c:layout>
              <c:showVal val="1"/>
            </c:dLbl>
            <c:dLbl>
              <c:idx val="1"/>
              <c:layout>
                <c:manualLayout>
                  <c:x val="1.4814814814814801E-3"/>
                  <c:y val="5.0067851512745162E-2"/>
                </c:manualLayout>
              </c:layout>
              <c:showVal val="1"/>
            </c:dLbl>
            <c:dLbl>
              <c:idx val="2"/>
              <c:layout>
                <c:manualLayout>
                  <c:x val="1.4814814814814801E-3"/>
                  <c:y val="4.78911523581423E-2"/>
                </c:manualLayout>
              </c:layout>
              <c:showVal val="1"/>
            </c:dLbl>
            <c:dLbl>
              <c:idx val="3"/>
              <c:layout>
                <c:manualLayout>
                  <c:x val="1.481481481481543E-3"/>
                  <c:y val="4.7891152358142113E-2"/>
                </c:manualLayout>
              </c:layout>
              <c:showVal val="1"/>
            </c:dLbl>
            <c:dLbl>
              <c:idx val="4"/>
              <c:layout>
                <c:manualLayout>
                  <c:x val="-1.0864072028177206E-16"/>
                  <c:y val="5.0068022919875999E-2"/>
                </c:manualLayout>
              </c:layout>
              <c:showVal val="1"/>
            </c:dLbl>
            <c:delete val="1"/>
          </c:dLbls>
          <c:cat>
            <c:strRef>
              <c:f>Sheet1!$B$1:$F$1</c:f>
              <c:strCache>
                <c:ptCount val="5"/>
                <c:pt idx="0">
                  <c:v>phylum</c:v>
                </c:pt>
                <c:pt idx="1">
                  <c:v>class</c:v>
                </c:pt>
                <c:pt idx="2">
                  <c:v>order</c:v>
                </c:pt>
                <c:pt idx="3">
                  <c:v>family</c:v>
                </c:pt>
                <c:pt idx="4">
                  <c:v>genus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94.1</c:v>
                </c:pt>
                <c:pt idx="1">
                  <c:v>89.7</c:v>
                </c:pt>
                <c:pt idx="2" formatCode="0.0">
                  <c:v>81.5</c:v>
                </c:pt>
                <c:pt idx="3">
                  <c:v>65.099999999999994</c:v>
                </c:pt>
                <c:pt idx="4">
                  <c:v>51.5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100</c:v>
                </c:pt>
              </c:strCache>
            </c:strRef>
          </c:tx>
          <c:dLbls>
            <c:dLbl>
              <c:idx val="0"/>
              <c:layout>
                <c:manualLayout>
                  <c:x val="1.4814814814814801E-3"/>
                  <c:y val="4.78911523581423E-2"/>
                </c:manualLayout>
              </c:layout>
              <c:showVal val="1"/>
            </c:dLbl>
            <c:dLbl>
              <c:idx val="1"/>
              <c:layout>
                <c:manualLayout>
                  <c:x val="0"/>
                  <c:y val="4.78911523581423E-2"/>
                </c:manualLayout>
              </c:layout>
              <c:showVal val="1"/>
            </c:dLbl>
            <c:dLbl>
              <c:idx val="2"/>
              <c:layout>
                <c:manualLayout>
                  <c:x val="-5.4320360140886068E-17"/>
                  <c:y val="5.2244893481609503E-2"/>
                </c:manualLayout>
              </c:layout>
              <c:showVal val="1"/>
            </c:dLbl>
            <c:dLbl>
              <c:idx val="3"/>
              <c:layout>
                <c:manualLayout>
                  <c:x val="1.4814814814814801E-3"/>
                  <c:y val="5.0068022919875999E-2"/>
                </c:manualLayout>
              </c:layout>
              <c:showVal val="1"/>
            </c:dLbl>
            <c:dLbl>
              <c:idx val="4"/>
              <c:layout>
                <c:manualLayout>
                  <c:x val="2.9629629629629672E-3"/>
                  <c:y val="4.78911523581423E-2"/>
                </c:manualLayout>
              </c:layout>
              <c:showVal val="1"/>
            </c:dLbl>
            <c:delete val="1"/>
          </c:dLbls>
          <c:cat>
            <c:strRef>
              <c:f>Sheet1!$B$1:$F$1</c:f>
              <c:strCache>
                <c:ptCount val="5"/>
                <c:pt idx="0">
                  <c:v>phylum</c:v>
                </c:pt>
                <c:pt idx="1">
                  <c:v>class</c:v>
                </c:pt>
                <c:pt idx="2">
                  <c:v>order</c:v>
                </c:pt>
                <c:pt idx="3">
                  <c:v>family</c:v>
                </c:pt>
                <c:pt idx="4">
                  <c:v>genus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98.7</c:v>
                </c:pt>
                <c:pt idx="1">
                  <c:v>97.3</c:v>
                </c:pt>
                <c:pt idx="2" formatCode="0.0">
                  <c:v>93.4</c:v>
                </c:pt>
                <c:pt idx="3">
                  <c:v>83.5</c:v>
                </c:pt>
                <c:pt idx="4">
                  <c:v>71.099999999999994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200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4.3537239827543976E-2"/>
                </c:manualLayout>
              </c:layout>
              <c:showVal val="1"/>
            </c:dLbl>
            <c:dLbl>
              <c:idx val="1"/>
              <c:layout>
                <c:manualLayout>
                  <c:x val="0"/>
                  <c:y val="4.78911523581423E-2"/>
                </c:manualLayout>
              </c:layout>
              <c:showVal val="1"/>
            </c:dLbl>
            <c:dLbl>
              <c:idx val="2"/>
              <c:layout>
                <c:manualLayout>
                  <c:x val="-1.0864072028177206E-16"/>
                  <c:y val="5.0068022919875999E-2"/>
                </c:manualLayout>
              </c:layout>
              <c:showVal val="1"/>
            </c:dLbl>
            <c:dLbl>
              <c:idx val="3"/>
              <c:layout>
                <c:manualLayout>
                  <c:x val="0"/>
                  <c:y val="4.78911523581423E-2"/>
                </c:manualLayout>
              </c:layout>
              <c:showVal val="1"/>
            </c:dLbl>
            <c:dLbl>
              <c:idx val="4"/>
              <c:layout>
                <c:manualLayout>
                  <c:x val="0"/>
                  <c:y val="5.0068022919875999E-2"/>
                </c:manualLayout>
              </c:layout>
              <c:showVal val="1"/>
            </c:dLbl>
            <c:delete val="1"/>
          </c:dLbls>
          <c:cat>
            <c:strRef>
              <c:f>Sheet1!$B$1:$F$1</c:f>
              <c:strCache>
                <c:ptCount val="5"/>
                <c:pt idx="0">
                  <c:v>phylum</c:v>
                </c:pt>
                <c:pt idx="1">
                  <c:v>class</c:v>
                </c:pt>
                <c:pt idx="2">
                  <c:v>order</c:v>
                </c:pt>
                <c:pt idx="3">
                  <c:v>family</c:v>
                </c:pt>
                <c:pt idx="4">
                  <c:v>genus</c:v>
                </c:pt>
              </c:strCache>
            </c:strRef>
          </c:cat>
          <c:val>
            <c:numRef>
              <c:f>Sheet1!$B$4:$F$4</c:f>
              <c:numCache>
                <c:formatCode>0.0</c:formatCode>
                <c:ptCount val="5"/>
                <c:pt idx="0" formatCode="General">
                  <c:v>99.5</c:v>
                </c:pt>
                <c:pt idx="1">
                  <c:v>98.7</c:v>
                </c:pt>
                <c:pt idx="2">
                  <c:v>96.8</c:v>
                </c:pt>
                <c:pt idx="3" formatCode="General">
                  <c:v>92.1</c:v>
                </c:pt>
                <c:pt idx="4" formatCode="General">
                  <c:v>83.2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400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4.3537411234674812E-2"/>
                </c:manualLayout>
              </c:layout>
              <c:showVal val="1"/>
            </c:dLbl>
            <c:dLbl>
              <c:idx val="1"/>
              <c:layout>
                <c:manualLayout>
                  <c:x val="2.9629629629629672E-3"/>
                  <c:y val="4.3537411234674812E-2"/>
                </c:manualLayout>
              </c:layout>
              <c:showVal val="1"/>
            </c:dLbl>
            <c:dLbl>
              <c:idx val="2"/>
              <c:layout>
                <c:manualLayout>
                  <c:x val="1.4814814814814322E-3"/>
                  <c:y val="4.3537239827543976E-2"/>
                </c:manualLayout>
              </c:layout>
              <c:showVal val="1"/>
            </c:dLbl>
            <c:dLbl>
              <c:idx val="3"/>
              <c:layout>
                <c:manualLayout>
                  <c:x val="0"/>
                  <c:y val="4.3537411234674812E-2"/>
                </c:manualLayout>
              </c:layout>
              <c:showVal val="1"/>
            </c:dLbl>
            <c:dLbl>
              <c:idx val="4"/>
              <c:layout>
                <c:manualLayout>
                  <c:x val="1.4814814814814801E-3"/>
                  <c:y val="4.3537411234674812E-2"/>
                </c:manualLayout>
              </c:layout>
              <c:showVal val="1"/>
            </c:dLbl>
            <c:delete val="1"/>
          </c:dLbls>
          <c:cat>
            <c:strRef>
              <c:f>Sheet1!$B$1:$F$1</c:f>
              <c:strCache>
                <c:ptCount val="5"/>
                <c:pt idx="0">
                  <c:v>phylum</c:v>
                </c:pt>
                <c:pt idx="1">
                  <c:v>class</c:v>
                </c:pt>
                <c:pt idx="2">
                  <c:v>order</c:v>
                </c:pt>
                <c:pt idx="3">
                  <c:v>family</c:v>
                </c:pt>
                <c:pt idx="4">
                  <c:v>genus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99.8</c:v>
                </c:pt>
                <c:pt idx="1">
                  <c:v>99.2</c:v>
                </c:pt>
                <c:pt idx="2">
                  <c:v>97.7</c:v>
                </c:pt>
                <c:pt idx="3">
                  <c:v>94.6</c:v>
                </c:pt>
                <c:pt idx="4">
                  <c:v>88.7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full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3.7006799549473605E-2"/>
                </c:manualLayout>
              </c:layout>
              <c:showVal val="1"/>
            </c:dLbl>
            <c:dLbl>
              <c:idx val="1"/>
              <c:layout>
                <c:manualLayout>
                  <c:x val="0"/>
                  <c:y val="3.7006799549473605E-2"/>
                </c:manualLayout>
              </c:layout>
              <c:showVal val="1"/>
            </c:dLbl>
            <c:dLbl>
              <c:idx val="2"/>
              <c:layout>
                <c:manualLayout>
                  <c:x val="2.9629629629629672E-3"/>
                  <c:y val="3.7006799549473605E-2"/>
                </c:manualLayout>
              </c:layout>
              <c:showVal val="1"/>
            </c:dLbl>
            <c:dLbl>
              <c:idx val="3"/>
              <c:layout>
                <c:manualLayout>
                  <c:x val="0"/>
                  <c:y val="3.9183498704076454E-2"/>
                </c:manualLayout>
              </c:layout>
              <c:showVal val="1"/>
            </c:dLbl>
            <c:dLbl>
              <c:idx val="4"/>
              <c:layout>
                <c:manualLayout>
                  <c:x val="1.4814814814814801E-3"/>
                  <c:y val="4.1360540672941017E-2"/>
                </c:manualLayout>
              </c:layout>
              <c:showVal val="1"/>
            </c:dLbl>
            <c:delete val="1"/>
          </c:dLbls>
          <c:cat>
            <c:strRef>
              <c:f>Sheet1!$B$1:$F$1</c:f>
              <c:strCache>
                <c:ptCount val="5"/>
                <c:pt idx="0">
                  <c:v>phylum</c:v>
                </c:pt>
                <c:pt idx="1">
                  <c:v>class</c:v>
                </c:pt>
                <c:pt idx="2">
                  <c:v>order</c:v>
                </c:pt>
                <c:pt idx="3">
                  <c:v>family</c:v>
                </c:pt>
                <c:pt idx="4">
                  <c:v>genus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99.8</c:v>
                </c:pt>
                <c:pt idx="1">
                  <c:v>99.1</c:v>
                </c:pt>
                <c:pt idx="2">
                  <c:v>97.9</c:v>
                </c:pt>
                <c:pt idx="3">
                  <c:v>95.1</c:v>
                </c:pt>
                <c:pt idx="4" formatCode="0.0">
                  <c:v>91.4</c:v>
                </c:pt>
              </c:numCache>
            </c:numRef>
          </c:val>
        </c:ser>
        <c:shape val="box"/>
        <c:axId val="96586752"/>
        <c:axId val="96412416"/>
        <c:axId val="96001088"/>
      </c:bar3DChart>
      <c:catAx>
        <c:axId val="96586752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>
                <a:latin typeface="Arial"/>
              </a:defRPr>
            </a:pPr>
            <a:endParaRPr lang="en-US"/>
          </a:p>
        </c:txPr>
        <c:crossAx val="96412416"/>
        <c:crosses val="autoZero"/>
        <c:auto val="1"/>
        <c:lblAlgn val="ctr"/>
        <c:lblOffset val="100"/>
      </c:catAx>
      <c:valAx>
        <c:axId val="964124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400">
                <a:latin typeface="Arial"/>
              </a:defRPr>
            </a:pPr>
            <a:endParaRPr lang="en-US"/>
          </a:p>
        </c:txPr>
        <c:crossAx val="96586752"/>
        <c:crosses val="autoZero"/>
        <c:crossBetween val="between"/>
      </c:valAx>
      <c:serAx>
        <c:axId val="96001088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>
                <a:latin typeface="Arial"/>
              </a:defRPr>
            </a:pPr>
            <a:endParaRPr lang="en-US"/>
          </a:p>
        </c:txPr>
        <c:crossAx val="96412416"/>
        <c:crosses val="autoZero"/>
      </c:serAx>
    </c:plotArea>
    <c:legend>
      <c:legendPos val="r"/>
      <c:layout>
        <c:manualLayout>
          <c:xMode val="edge"/>
          <c:yMode val="edge"/>
          <c:x val="0.8586224555263936"/>
          <c:y val="0.280796762050735"/>
          <c:w val="6.4340507436570424E-2"/>
          <c:h val="0.2337804716884273"/>
        </c:manualLayout>
      </c:layout>
      <c:txPr>
        <a:bodyPr/>
        <a:lstStyle/>
        <a:p>
          <a:pPr>
            <a:defRPr sz="1400">
              <a:latin typeface="Arial"/>
            </a:defRPr>
          </a:pPr>
          <a:endParaRPr lang="en-US"/>
        </a:p>
      </c:txPr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CFF871-BC27-4EF3-907A-EDF5A230A379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A2055871-4CDA-4FF1-9EC0-0FE87E6F348E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3F20D01E-665C-4302-B30B-90F2A775590A}" type="parTrans" cxnId="{BACD8CD8-A168-40C8-90C1-176053A237CF}">
      <dgm:prSet/>
      <dgm:spPr/>
      <dgm:t>
        <a:bodyPr/>
        <a:lstStyle/>
        <a:p>
          <a:endParaRPr lang="en-US"/>
        </a:p>
      </dgm:t>
    </dgm:pt>
    <dgm:pt modelId="{7FBD10C4-AC6E-4136-B22D-F448AC2775A7}" type="sibTrans" cxnId="{BACD8CD8-A168-40C8-90C1-176053A237CF}">
      <dgm:prSet/>
      <dgm:spPr/>
      <dgm:t>
        <a:bodyPr/>
        <a:lstStyle/>
        <a:p>
          <a:endParaRPr lang="en-US"/>
        </a:p>
      </dgm:t>
    </dgm:pt>
    <dgm:pt modelId="{8ED60F01-4620-48F9-9E26-F654D2D19968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EDEA4410-0067-4EA6-984C-BA848DEAB17D}" type="parTrans" cxnId="{539102B8-BB72-457D-88CD-4B10663B35DA}">
      <dgm:prSet/>
      <dgm:spPr/>
      <dgm:t>
        <a:bodyPr/>
        <a:lstStyle/>
        <a:p>
          <a:endParaRPr lang="en-US"/>
        </a:p>
      </dgm:t>
    </dgm:pt>
    <dgm:pt modelId="{C6BBAE96-E06A-43A8-92B6-542C86A64467}" type="sibTrans" cxnId="{539102B8-BB72-457D-88CD-4B10663B35DA}">
      <dgm:prSet/>
      <dgm:spPr/>
      <dgm:t>
        <a:bodyPr/>
        <a:lstStyle/>
        <a:p>
          <a:endParaRPr lang="en-US"/>
        </a:p>
      </dgm:t>
    </dgm:pt>
    <dgm:pt modelId="{57ED5DB1-BBC3-4389-90CB-C4D4C97AFE8F}" type="pres">
      <dgm:prSet presAssocID="{1ECFF871-BC27-4EF3-907A-EDF5A230A379}" presName="compositeShape" presStyleCnt="0">
        <dgm:presLayoutVars>
          <dgm:chMax val="7"/>
          <dgm:dir/>
          <dgm:resizeHandles val="exact"/>
        </dgm:presLayoutVars>
      </dgm:prSet>
      <dgm:spPr/>
    </dgm:pt>
    <dgm:pt modelId="{9611A200-3879-4303-A985-7DC9C4EC4357}" type="pres">
      <dgm:prSet presAssocID="{A2055871-4CDA-4FF1-9EC0-0FE87E6F348E}" presName="circ1" presStyleLbl="vennNode1" presStyleIdx="0" presStyleCnt="2"/>
      <dgm:spPr/>
      <dgm:t>
        <a:bodyPr/>
        <a:lstStyle/>
        <a:p>
          <a:endParaRPr lang="en-US"/>
        </a:p>
      </dgm:t>
    </dgm:pt>
    <dgm:pt modelId="{2B93E6E5-8AF7-4DB0-A6D5-E96C1786A9CD}" type="pres">
      <dgm:prSet presAssocID="{A2055871-4CDA-4FF1-9EC0-0FE87E6F348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DA7296-2058-4C5F-B323-9BC3CC8D59B3}" type="pres">
      <dgm:prSet presAssocID="{8ED60F01-4620-48F9-9E26-F654D2D19968}" presName="circ2" presStyleLbl="vennNode1" presStyleIdx="1" presStyleCnt="2" custLinFactNeighborX="705" custLinFactNeighborY="-3588"/>
      <dgm:spPr/>
      <dgm:t>
        <a:bodyPr/>
        <a:lstStyle/>
        <a:p>
          <a:endParaRPr lang="en-US"/>
        </a:p>
      </dgm:t>
    </dgm:pt>
    <dgm:pt modelId="{3D7379F2-9A60-4803-8EA5-035FB02CE94B}" type="pres">
      <dgm:prSet presAssocID="{8ED60F01-4620-48F9-9E26-F654D2D1996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CD8CD8-A168-40C8-90C1-176053A237CF}" srcId="{1ECFF871-BC27-4EF3-907A-EDF5A230A379}" destId="{A2055871-4CDA-4FF1-9EC0-0FE87E6F348E}" srcOrd="0" destOrd="0" parTransId="{3F20D01E-665C-4302-B30B-90F2A775590A}" sibTransId="{7FBD10C4-AC6E-4136-B22D-F448AC2775A7}"/>
    <dgm:cxn modelId="{004538CD-42D9-46AD-9667-ABD518AB5056}" type="presOf" srcId="{A2055871-4CDA-4FF1-9EC0-0FE87E6F348E}" destId="{9611A200-3879-4303-A985-7DC9C4EC4357}" srcOrd="0" destOrd="0" presId="urn:microsoft.com/office/officeart/2005/8/layout/venn1"/>
    <dgm:cxn modelId="{0F6EF091-65DD-4747-88F0-5EB7C90B945C}" type="presOf" srcId="{8ED60F01-4620-48F9-9E26-F654D2D19968}" destId="{F0DA7296-2058-4C5F-B323-9BC3CC8D59B3}" srcOrd="0" destOrd="0" presId="urn:microsoft.com/office/officeart/2005/8/layout/venn1"/>
    <dgm:cxn modelId="{7861F242-3485-424C-B0E7-DA48B70A0397}" type="presOf" srcId="{A2055871-4CDA-4FF1-9EC0-0FE87E6F348E}" destId="{2B93E6E5-8AF7-4DB0-A6D5-E96C1786A9CD}" srcOrd="1" destOrd="0" presId="urn:microsoft.com/office/officeart/2005/8/layout/venn1"/>
    <dgm:cxn modelId="{539102B8-BB72-457D-88CD-4B10663B35DA}" srcId="{1ECFF871-BC27-4EF3-907A-EDF5A230A379}" destId="{8ED60F01-4620-48F9-9E26-F654D2D19968}" srcOrd="1" destOrd="0" parTransId="{EDEA4410-0067-4EA6-984C-BA848DEAB17D}" sibTransId="{C6BBAE96-E06A-43A8-92B6-542C86A64467}"/>
    <dgm:cxn modelId="{F68CB986-6A62-4A36-B8CA-4CCAF3CBC22E}" type="presOf" srcId="{1ECFF871-BC27-4EF3-907A-EDF5A230A379}" destId="{57ED5DB1-BBC3-4389-90CB-C4D4C97AFE8F}" srcOrd="0" destOrd="0" presId="urn:microsoft.com/office/officeart/2005/8/layout/venn1"/>
    <dgm:cxn modelId="{694A350C-F63F-490A-A0A8-BAEE4F5465C1}" type="presOf" srcId="{8ED60F01-4620-48F9-9E26-F654D2D19968}" destId="{3D7379F2-9A60-4803-8EA5-035FB02CE94B}" srcOrd="1" destOrd="0" presId="urn:microsoft.com/office/officeart/2005/8/layout/venn1"/>
    <dgm:cxn modelId="{AE48945B-EE7E-4755-9D3A-AD8913189BB5}" type="presParOf" srcId="{57ED5DB1-BBC3-4389-90CB-C4D4C97AFE8F}" destId="{9611A200-3879-4303-A985-7DC9C4EC4357}" srcOrd="0" destOrd="0" presId="urn:microsoft.com/office/officeart/2005/8/layout/venn1"/>
    <dgm:cxn modelId="{B95E6F50-F304-4BF3-9B1B-B6CA2C5C3D32}" type="presParOf" srcId="{57ED5DB1-BBC3-4389-90CB-C4D4C97AFE8F}" destId="{2B93E6E5-8AF7-4DB0-A6D5-E96C1786A9CD}" srcOrd="1" destOrd="0" presId="urn:microsoft.com/office/officeart/2005/8/layout/venn1"/>
    <dgm:cxn modelId="{AF593DC0-20A6-4C3D-B307-D7E40CC681D2}" type="presParOf" srcId="{57ED5DB1-BBC3-4389-90CB-C4D4C97AFE8F}" destId="{F0DA7296-2058-4C5F-B323-9BC3CC8D59B3}" srcOrd="2" destOrd="0" presId="urn:microsoft.com/office/officeart/2005/8/layout/venn1"/>
    <dgm:cxn modelId="{6A7CF94B-C031-4BDE-835C-103FCEE5E768}" type="presParOf" srcId="{57ED5DB1-BBC3-4389-90CB-C4D4C97AFE8F}" destId="{3D7379F2-9A60-4803-8EA5-035FB02CE94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11A200-3879-4303-A985-7DC9C4EC4357}">
      <dsp:nvSpPr>
        <dsp:cNvPr id="0" name=""/>
        <dsp:cNvSpPr/>
      </dsp:nvSpPr>
      <dsp:spPr>
        <a:xfrm>
          <a:off x="78867" y="30607"/>
          <a:ext cx="1945385" cy="194538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</a:t>
          </a:r>
          <a:endParaRPr lang="en-US" sz="6500" kern="1200" dirty="0"/>
        </a:p>
      </dsp:txBody>
      <dsp:txXfrm>
        <a:off x="350519" y="260009"/>
        <a:ext cx="1121664" cy="1486580"/>
      </dsp:txXfrm>
    </dsp:sp>
    <dsp:sp modelId="{F0DA7296-2058-4C5F-B323-9BC3CC8D59B3}">
      <dsp:nvSpPr>
        <dsp:cNvPr id="0" name=""/>
        <dsp:cNvSpPr/>
      </dsp:nvSpPr>
      <dsp:spPr>
        <a:xfrm>
          <a:off x="1494661" y="0"/>
          <a:ext cx="1945385" cy="1945385"/>
        </a:xfrm>
        <a:prstGeom prst="ellipse">
          <a:avLst/>
        </a:prstGeom>
        <a:solidFill>
          <a:schemeClr val="accent2">
            <a:alpha val="50000"/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</a:t>
          </a:r>
          <a:endParaRPr lang="en-US" sz="6500" kern="1200" dirty="0"/>
        </a:p>
      </dsp:txBody>
      <dsp:txXfrm>
        <a:off x="2046730" y="229402"/>
        <a:ext cx="1121664" cy="1486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383BE-7F19-4272-A904-885654B05667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8F64-460D-421A-874D-A13882E84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F64-460D-421A-874D-A13882E84A7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429000"/>
            <a:ext cx="3733800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429000"/>
            <a:ext cx="37338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886200"/>
            <a:ext cx="3733800" cy="1470025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EL TITULO DEL CURSO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0" y="3886200"/>
            <a:ext cx="38100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ERICK CARDENAS, Ph.D.</a:t>
            </a:r>
          </a:p>
          <a:p>
            <a:r>
              <a:rPr lang="en-US" dirty="0" smtClean="0"/>
              <a:t>Michigan State University</a:t>
            </a:r>
          </a:p>
          <a:p>
            <a:r>
              <a:rPr lang="en-US" dirty="0" err="1" smtClean="0"/>
              <a:t>Fecha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2286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64770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57200" y="533400"/>
            <a:ext cx="82296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33400"/>
            <a:ext cx="7848600" cy="609600"/>
          </a:xfrm>
        </p:spPr>
        <p:txBody>
          <a:bodyPr>
            <a:normAutofit/>
          </a:bodyPr>
          <a:lstStyle>
            <a:lvl1pPr algn="l">
              <a:defRPr sz="3200" b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848600" cy="4754563"/>
          </a:xfrm>
        </p:spPr>
        <p:txBody>
          <a:bodyPr/>
          <a:lstStyle>
            <a:lvl1pPr>
              <a:buClr>
                <a:schemeClr val="accent3"/>
              </a:buClr>
              <a:buSzPct val="80000"/>
              <a:buFont typeface="Wingdings" pitchFamily="2" charset="2"/>
              <a:buChar char="q"/>
              <a:defRPr sz="2400"/>
            </a:lvl1pPr>
            <a:lvl2pPr>
              <a:buClr>
                <a:schemeClr val="accent3"/>
              </a:buClr>
              <a:buSzPct val="70000"/>
              <a:buFont typeface="Wingdings" pitchFamily="2" charset="2"/>
              <a:buChar char="q"/>
              <a:defRPr sz="2000"/>
            </a:lvl2pPr>
            <a:lvl3pPr>
              <a:buClr>
                <a:schemeClr val="accent3"/>
              </a:buClr>
              <a:buSzPct val="70000"/>
              <a:buFont typeface="Wingdings" pitchFamily="2" charset="2"/>
              <a:buChar char="q"/>
              <a:defRPr sz="2000"/>
            </a:lvl3pPr>
            <a:lvl4pPr>
              <a:buClr>
                <a:schemeClr val="accent3"/>
              </a:buClr>
              <a:buSzPct val="70000"/>
              <a:buFont typeface="Wingdings" pitchFamily="2" charset="2"/>
              <a:buChar char="q"/>
              <a:defRPr sz="2000"/>
            </a:lvl4pPr>
            <a:lvl5pPr>
              <a:buClr>
                <a:schemeClr val="accent3"/>
              </a:buClr>
              <a:buSzPct val="70000"/>
              <a:buFont typeface="Wingdings" pitchFamily="2" charset="2"/>
              <a:buChar char="q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14400" y="2286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14400" y="64770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3657600"/>
            <a:ext cx="7543800" cy="266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514600"/>
            <a:ext cx="83820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90801"/>
            <a:ext cx="7620000" cy="762000"/>
          </a:xfrm>
        </p:spPr>
        <p:txBody>
          <a:bodyPr anchor="t"/>
          <a:lstStyle>
            <a:lvl1pPr algn="l">
              <a:defRPr sz="40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Outline o </a:t>
            </a:r>
            <a:r>
              <a:rPr lang="en-US" dirty="0" err="1" smtClean="0"/>
              <a:t>resumen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9200" y="4114800"/>
            <a:ext cx="7239000" cy="1500187"/>
          </a:xfrm>
        </p:spPr>
        <p:txBody>
          <a:bodyPr anchor="b"/>
          <a:lstStyle>
            <a:lvl1pPr marL="0" indent="0" algn="just">
              <a:buClr>
                <a:schemeClr val="accent3"/>
              </a:buClr>
              <a:buSzPct val="80000"/>
              <a:buFont typeface="Wingdings" pitchFamily="2" charset="2"/>
              <a:buChar char="q"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Ideas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914400" y="2286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rdp.cme.msu.edu/misc/presentations/RDP-HTPweb.html" TargetMode="External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Erick\Desktop\Dropbox\Dropbox\DazzoRumenMicroflora2.jpg"/>
          <p:cNvPicPr>
            <a:picLocks noChangeAspect="1" noChangeArrowheads="1"/>
          </p:cNvPicPr>
          <p:nvPr/>
        </p:nvPicPr>
        <p:blipFill>
          <a:blip r:embed="rId2" cstate="print"/>
          <a:srcRect l="29412"/>
          <a:stretch>
            <a:fillRect/>
          </a:stretch>
        </p:blipFill>
        <p:spPr bwMode="auto">
          <a:xfrm>
            <a:off x="533400" y="0"/>
            <a:ext cx="3657600" cy="3462415"/>
          </a:xfrm>
          <a:prstGeom prst="rect">
            <a:avLst/>
          </a:prstGeom>
          <a:noFill/>
        </p:spPr>
      </p:pic>
      <p:pic>
        <p:nvPicPr>
          <p:cNvPr id="8" name="Picture 2" descr="http://rna.ucsc.edu/rnacenter/images/figs/ecoli_16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388428" cy="6858000"/>
          </a:xfrm>
          <a:prstGeom prst="rect">
            <a:avLst/>
          </a:prstGeom>
          <a:noFill/>
        </p:spPr>
      </p:pic>
      <p:sp>
        <p:nvSpPr>
          <p:cNvPr id="11" name="Oval 10"/>
          <p:cNvSpPr/>
          <p:nvPr/>
        </p:nvSpPr>
        <p:spPr>
          <a:xfrm>
            <a:off x="5943600" y="228600"/>
            <a:ext cx="2971800" cy="2819400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24200" y="4343400"/>
            <a:ext cx="24384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49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Microbial community analysis by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16S rRNA gene sequencing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95600" y="5791200"/>
            <a:ext cx="29718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 naïve classifier assumes independence of frequencies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7848600" cy="2590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P= ____________</a:t>
            </a:r>
            <a:r>
              <a:rPr lang="en-US" u="sng" dirty="0" smtClean="0"/>
              <a:t>p1 . p2. p3…</a:t>
            </a:r>
            <a:r>
              <a:rPr lang="en-US" u="sng" dirty="0" err="1" smtClean="0"/>
              <a:t>pn</a:t>
            </a:r>
            <a:r>
              <a:rPr lang="en-US" dirty="0" smtClean="0"/>
              <a:t>________</a:t>
            </a:r>
          </a:p>
          <a:p>
            <a:pPr>
              <a:buNone/>
            </a:pPr>
            <a:r>
              <a:rPr lang="en-US" dirty="0" smtClean="0"/>
              <a:t>	 p1p2p3…</a:t>
            </a:r>
            <a:r>
              <a:rPr lang="en-US" dirty="0" err="1" smtClean="0"/>
              <a:t>pn</a:t>
            </a:r>
            <a:r>
              <a:rPr lang="en-US" dirty="0" smtClean="0"/>
              <a:t>  +(1-p1)(1-p2) (1-p3)…(1-pn)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Uses naïve assumption that probabilities for each word is independent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2954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/>
              <a:t>3.Combine probabilities for each individual word to classify email as spam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838200" y="3322637"/>
            <a:ext cx="7391400" cy="3154363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Assigns sequences into </a:t>
            </a:r>
            <a:r>
              <a:rPr lang="en-US" sz="2400" dirty="0" err="1" smtClean="0"/>
              <a:t>taxa</a:t>
            </a:r>
            <a:r>
              <a:rPr lang="en-US" sz="2400" dirty="0" smtClean="0"/>
              <a:t> according to the frequency of 8-mer words</a:t>
            </a:r>
          </a:p>
          <a:p>
            <a:r>
              <a:rPr lang="en-US" sz="2400" dirty="0" smtClean="0"/>
              <a:t>Naive assumptions that all word frequencies are independent</a:t>
            </a:r>
          </a:p>
          <a:p>
            <a:r>
              <a:rPr lang="en-US" sz="2400" dirty="0" smtClean="0"/>
              <a:t>Assumes that all genera are equally probable</a:t>
            </a:r>
          </a:p>
          <a:p>
            <a:r>
              <a:rPr lang="en-US" sz="2400" dirty="0" smtClean="0"/>
              <a:t>Calculates probability that a sequence belong to a given genus using all 8-mer words.  Reports genus with highest probability</a:t>
            </a:r>
          </a:p>
          <a:p>
            <a:r>
              <a:rPr lang="en-US" sz="2400" dirty="0" smtClean="0"/>
              <a:t>Repeats process with a subset (1/8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)of words and gives bootstrap confidence values</a:t>
            </a:r>
          </a:p>
          <a:p>
            <a:r>
              <a:rPr lang="en-US" sz="2400" dirty="0" smtClean="0"/>
              <a:t>Fast, accurate</a:t>
            </a:r>
          </a:p>
          <a:p>
            <a:endParaRPr lang="en-US" sz="24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8991600" cy="266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 t="85602"/>
          <a:stretch>
            <a:fillRect/>
          </a:stretch>
        </p:blipFill>
        <p:spPr bwMode="auto">
          <a:xfrm>
            <a:off x="1447801" y="5410200"/>
            <a:ext cx="5943599" cy="82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Wang Q, </a:t>
            </a:r>
            <a:r>
              <a:rPr lang="en-US" dirty="0" err="1" smtClean="0"/>
              <a:t>Garrity</a:t>
            </a:r>
            <a:r>
              <a:rPr lang="en-US" dirty="0" smtClean="0"/>
              <a:t> GM, Tiedje JM, Cole JR.</a:t>
            </a:r>
          </a:p>
          <a:p>
            <a:r>
              <a:rPr lang="en-US" dirty="0" err="1" smtClean="0"/>
              <a:t>Appl</a:t>
            </a:r>
            <a:r>
              <a:rPr lang="en-US" dirty="0" smtClean="0"/>
              <a:t> Environ </a:t>
            </a:r>
            <a:r>
              <a:rPr lang="en-US" dirty="0" err="1" smtClean="0"/>
              <a:t>Microbiol</a:t>
            </a:r>
            <a:r>
              <a:rPr lang="en-US" dirty="0" smtClean="0"/>
              <a:t>. 2007 Aug;73(16):5261-7. </a:t>
            </a:r>
            <a:r>
              <a:rPr lang="en-US" dirty="0" err="1" smtClean="0"/>
              <a:t>Epub</a:t>
            </a:r>
            <a:r>
              <a:rPr lang="en-US" dirty="0" smtClean="0"/>
              <a:t> 2007 Jun 22.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533400" y="1219200"/>
          <a:ext cx="8153400" cy="4269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Accuracy depends on sequence’s size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 l="7500" r="6667" b="12520"/>
          <a:stretch>
            <a:fillRect/>
          </a:stretch>
        </p:blipFill>
        <p:spPr bwMode="auto">
          <a:xfrm>
            <a:off x="1018823" y="1143000"/>
            <a:ext cx="7210777" cy="378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85860"/>
          <a:stretch>
            <a:fillRect/>
          </a:stretch>
        </p:blipFill>
        <p:spPr bwMode="auto">
          <a:xfrm>
            <a:off x="0" y="4897496"/>
            <a:ext cx="9144000" cy="6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57544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Wang Q, </a:t>
            </a:r>
            <a:r>
              <a:rPr lang="en-US" dirty="0" err="1" smtClean="0"/>
              <a:t>Garrity</a:t>
            </a:r>
            <a:r>
              <a:rPr lang="en-US" dirty="0" smtClean="0"/>
              <a:t> GM, Tiedje JM, Cole JR.</a:t>
            </a:r>
          </a:p>
          <a:p>
            <a:r>
              <a:rPr lang="en-US" dirty="0" err="1" smtClean="0"/>
              <a:t>Appl</a:t>
            </a:r>
            <a:r>
              <a:rPr lang="en-US" dirty="0" smtClean="0"/>
              <a:t> Environ </a:t>
            </a:r>
            <a:r>
              <a:rPr lang="en-US" dirty="0" err="1" smtClean="0"/>
              <a:t>Microbiol</a:t>
            </a:r>
            <a:r>
              <a:rPr lang="en-US" dirty="0" smtClean="0"/>
              <a:t>. 2007 Aug;73(16):5261-7. </a:t>
            </a:r>
            <a:r>
              <a:rPr lang="en-US" dirty="0" err="1" smtClean="0"/>
              <a:t>Epub</a:t>
            </a:r>
            <a:r>
              <a:rPr lang="en-US" dirty="0" smtClean="0"/>
              <a:t> 2007 Jun 22.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Accuracy depends on region targeted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 descr="An external file that holds a picture, illustration, etc.&#10;Object name is gkq873f3.jpg Object name is gkq873f3.jpg"/>
          <p:cNvPicPr>
            <a:picLocks noChangeAspect="1" noChangeArrowheads="1"/>
          </p:cNvPicPr>
          <p:nvPr/>
        </p:nvPicPr>
        <p:blipFill>
          <a:blip r:embed="rId2" cstate="print"/>
          <a:srcRect b="49495"/>
          <a:stretch>
            <a:fillRect/>
          </a:stretch>
        </p:blipFill>
        <p:spPr bwMode="auto">
          <a:xfrm>
            <a:off x="609600" y="1709159"/>
            <a:ext cx="7875814" cy="309144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0" y="6096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Claesson, 2010. Nucleic Acids Res. Dec 1;38(22):e200. Epub 2010 Sep 29.</a:t>
            </a:r>
            <a:endParaRPr lang="en-US" dirty="0"/>
          </a:p>
        </p:txBody>
      </p:sp>
      <p:pic>
        <p:nvPicPr>
          <p:cNvPr id="8" name="Picture 4" descr="An external file that holds a picture, illustration, etc.&#10;Object name is gkq873f3.jpg Object name is gkq873f3.jpg"/>
          <p:cNvPicPr>
            <a:picLocks noChangeAspect="1" noChangeArrowheads="1"/>
          </p:cNvPicPr>
          <p:nvPr/>
        </p:nvPicPr>
        <p:blipFill>
          <a:blip r:embed="rId2" cstate="print"/>
          <a:srcRect t="58923" r="68224" b="37469"/>
          <a:stretch>
            <a:fillRect/>
          </a:stretch>
        </p:blipFill>
        <p:spPr bwMode="auto">
          <a:xfrm>
            <a:off x="-76200" y="5550417"/>
            <a:ext cx="2590800" cy="228600"/>
          </a:xfrm>
          <a:prstGeom prst="rect">
            <a:avLst/>
          </a:prstGeom>
          <a:noFill/>
        </p:spPr>
      </p:pic>
      <p:pic>
        <p:nvPicPr>
          <p:cNvPr id="9" name="Picture 4" descr="An external file that holds a picture, illustration, etc.&#10;Object name is gkq873f3.jpg Object name is gkq873f3.jpg"/>
          <p:cNvPicPr>
            <a:picLocks noChangeAspect="1" noChangeArrowheads="1"/>
          </p:cNvPicPr>
          <p:nvPr/>
        </p:nvPicPr>
        <p:blipFill>
          <a:blip r:embed="rId2" cstate="print"/>
          <a:srcRect t="67340" r="70093" b="24242"/>
          <a:stretch>
            <a:fillRect/>
          </a:stretch>
        </p:blipFill>
        <p:spPr bwMode="auto">
          <a:xfrm>
            <a:off x="2209800" y="5321817"/>
            <a:ext cx="2438400" cy="533400"/>
          </a:xfrm>
          <a:prstGeom prst="rect">
            <a:avLst/>
          </a:prstGeom>
          <a:noFill/>
        </p:spPr>
      </p:pic>
      <p:pic>
        <p:nvPicPr>
          <p:cNvPr id="10" name="Picture 4" descr="An external file that holds a picture, illustration, etc.&#10;Object name is gkq873f3.jpg Object name is gkq873f3.jpg"/>
          <p:cNvPicPr>
            <a:picLocks noChangeAspect="1" noChangeArrowheads="1"/>
          </p:cNvPicPr>
          <p:nvPr/>
        </p:nvPicPr>
        <p:blipFill>
          <a:blip r:embed="rId2" cstate="print"/>
          <a:srcRect t="79365" r="71028" b="12217"/>
          <a:stretch>
            <a:fillRect/>
          </a:stretch>
        </p:blipFill>
        <p:spPr bwMode="auto">
          <a:xfrm>
            <a:off x="4572000" y="5398017"/>
            <a:ext cx="2362200" cy="533400"/>
          </a:xfrm>
          <a:prstGeom prst="rect">
            <a:avLst/>
          </a:prstGeom>
          <a:noFill/>
        </p:spPr>
      </p:pic>
      <p:pic>
        <p:nvPicPr>
          <p:cNvPr id="11" name="Picture 4" descr="An external file that holds a picture, illustration, etc.&#10;Object name is gkq873f3.jpg Object name is gkq873f3.jpg"/>
          <p:cNvPicPr>
            <a:picLocks noChangeAspect="1" noChangeArrowheads="1"/>
          </p:cNvPicPr>
          <p:nvPr/>
        </p:nvPicPr>
        <p:blipFill>
          <a:blip r:embed="rId2" cstate="print"/>
          <a:srcRect t="88985" r="70093"/>
          <a:stretch>
            <a:fillRect/>
          </a:stretch>
        </p:blipFill>
        <p:spPr bwMode="auto">
          <a:xfrm>
            <a:off x="6705600" y="5321817"/>
            <a:ext cx="2438400" cy="69798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 rot="16200000">
            <a:off x="-1213367" y="2993023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Classification accuracy </a:t>
            </a:r>
            <a:endParaRPr lang="en-US" sz="16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rates varies with platform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3750" t="10000" r="16875" b="18000"/>
          <a:stretch>
            <a:fillRect/>
          </a:stretch>
        </p:blipFill>
        <p:spPr bwMode="auto">
          <a:xfrm>
            <a:off x="914400" y="1524000"/>
            <a:ext cx="7315200" cy="4744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533400"/>
            <a:ext cx="8305800" cy="609600"/>
          </a:xfrm>
        </p:spPr>
        <p:txBody>
          <a:bodyPr>
            <a:noAutofit/>
          </a:bodyPr>
          <a:lstStyle/>
          <a:p>
            <a:r>
              <a:rPr lang="en-US" dirty="0" smtClean="0"/>
              <a:t>Classifier output – Hierarchy based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4375" t="38000" r="16250" b="20000"/>
          <a:stretch>
            <a:fillRect/>
          </a:stretch>
        </p:blipFill>
        <p:spPr bwMode="auto">
          <a:xfrm>
            <a:off x="457200" y="1371600"/>
            <a:ext cx="7696200" cy="291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15000" t="13000" r="17500" b="57667"/>
          <a:stretch>
            <a:fillRect/>
          </a:stretch>
        </p:blipFill>
        <p:spPr bwMode="auto">
          <a:xfrm>
            <a:off x="1981200" y="4343400"/>
            <a:ext cx="6172200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Down Arrow 6"/>
          <p:cNvSpPr/>
          <p:nvPr/>
        </p:nvSpPr>
        <p:spPr>
          <a:xfrm rot="19548438">
            <a:off x="4164588" y="2474981"/>
            <a:ext cx="457200" cy="1944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– Sequence centric result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RDP Classifier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315200" cy="4754563"/>
          </a:xfrm>
        </p:spPr>
        <p:txBody>
          <a:bodyPr/>
          <a:lstStyle/>
          <a:p>
            <a:r>
              <a:rPr lang="en-US" dirty="0" smtClean="0"/>
              <a:t>Source code is freely available (Java)</a:t>
            </a:r>
          </a:p>
          <a:p>
            <a:r>
              <a:rPr lang="en-US" dirty="0" smtClean="0"/>
              <a:t>Can be run locally in command line to classify multiple libraries at the time</a:t>
            </a:r>
          </a:p>
          <a:p>
            <a:r>
              <a:rPr lang="en-US" dirty="0" smtClean="0"/>
              <a:t>Can use different taxonomies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Library Compare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Classifies two samples into the taxonomy</a:t>
            </a:r>
          </a:p>
          <a:p>
            <a:r>
              <a:rPr lang="en-US" dirty="0" smtClean="0"/>
              <a:t>Makes statistical test for significance at each taxonomy level </a:t>
            </a:r>
          </a:p>
          <a:p>
            <a:r>
              <a:rPr lang="en-US" dirty="0" smtClean="0"/>
              <a:t>Fast way to tell where significant differences are located</a:t>
            </a:r>
          </a:p>
          <a:p>
            <a:r>
              <a:rPr lang="en-US" dirty="0" smtClean="0"/>
              <a:t>Can only compare two libraries at the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20000" t="10000" r="21250" b="16000"/>
          <a:stretch>
            <a:fillRect/>
          </a:stretch>
        </p:blipFill>
        <p:spPr bwMode="auto">
          <a:xfrm>
            <a:off x="1371600" y="1295400"/>
            <a:ext cx="6400800" cy="503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Library Compare hierarchy-based results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rRNA background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39624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Essential function in ribosomes</a:t>
            </a:r>
          </a:p>
          <a:p>
            <a:r>
              <a:rPr lang="en-US" dirty="0" smtClean="0"/>
              <a:t>Highly conserved at sequence and secondary structure level</a:t>
            </a:r>
          </a:p>
          <a:p>
            <a:r>
              <a:rPr lang="en-US" dirty="0" smtClean="0"/>
              <a:t>Not laterally transferred (few exceptions)</a:t>
            </a:r>
          </a:p>
          <a:p>
            <a:r>
              <a:rPr lang="en-US" dirty="0" smtClean="0"/>
              <a:t>Preferred phylogenetic marker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5968425"/>
            <a:ext cx="358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Cannone</a:t>
            </a:r>
            <a:r>
              <a:rPr lang="en-US" sz="1600" dirty="0" smtClean="0"/>
              <a:t> ,2002. BMC Bioinformatics. 3:2</a:t>
            </a:r>
            <a:endParaRPr lang="en-US" sz="1600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 l="3438" t="4338" r="1433" b="5206"/>
          <a:stretch>
            <a:fillRect/>
          </a:stretch>
        </p:blipFill>
        <p:spPr bwMode="auto">
          <a:xfrm>
            <a:off x="4836599" y="1219200"/>
            <a:ext cx="430740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0000" t="11000" r="21875" b="16000"/>
          <a:stretch>
            <a:fillRect/>
          </a:stretch>
        </p:blipFill>
        <p:spPr bwMode="auto">
          <a:xfrm>
            <a:off x="1371600" y="1447800"/>
            <a:ext cx="6324600" cy="496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Compare summary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How represented in my sequence in database?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71601"/>
            <a:ext cx="7848600" cy="4191000"/>
          </a:xfrm>
        </p:spPr>
        <p:txBody>
          <a:bodyPr/>
          <a:lstStyle/>
          <a:p>
            <a:r>
              <a:rPr lang="en-US" dirty="0" err="1" smtClean="0"/>
              <a:t>Seqmatch</a:t>
            </a:r>
            <a:endParaRPr lang="en-US" dirty="0" smtClean="0"/>
          </a:p>
          <a:p>
            <a:r>
              <a:rPr lang="en-US" dirty="0" smtClean="0"/>
              <a:t>Transforms query into 7-bases words</a:t>
            </a:r>
          </a:p>
          <a:p>
            <a:r>
              <a:rPr lang="en-US" dirty="0" smtClean="0"/>
              <a:t>Ranks matches according to </a:t>
            </a:r>
            <a:r>
              <a:rPr lang="en-US" dirty="0" err="1" smtClean="0"/>
              <a:t>SeqMatch</a:t>
            </a:r>
            <a:r>
              <a:rPr lang="en-US" dirty="0" smtClean="0"/>
              <a:t> score</a:t>
            </a:r>
          </a:p>
          <a:p>
            <a:r>
              <a:rPr lang="en-US" dirty="0" smtClean="0"/>
              <a:t>Best N matches “vote” for classification of query (n:1-20). If no unanimous vote is reached vote goes to upper </a:t>
            </a:r>
            <a:r>
              <a:rPr lang="en-US" dirty="0" err="1" smtClean="0"/>
              <a:t>taxon</a:t>
            </a:r>
            <a:r>
              <a:rPr lang="en-US" dirty="0" smtClean="0"/>
              <a:t> level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2743200" y="3810000"/>
          <a:ext cx="3505200" cy="200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91000" y="4191000"/>
            <a:ext cx="381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c</a:t>
            </a:r>
            <a:endParaRPr lang="en-US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41148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Unique words in query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41148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Unique words in reference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59436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Sab</a:t>
            </a:r>
            <a:r>
              <a:rPr lang="en-US" sz="2400" dirty="0" smtClean="0"/>
              <a:t> = c/ min(</a:t>
            </a:r>
            <a:r>
              <a:rPr lang="en-US" sz="2400" dirty="0" err="1" smtClean="0"/>
              <a:t>a+c</a:t>
            </a:r>
            <a:r>
              <a:rPr lang="en-US" sz="2400" dirty="0" smtClean="0"/>
              <a:t> , </a:t>
            </a:r>
            <a:r>
              <a:rPr lang="en-US" sz="2400" dirty="0" err="1" smtClean="0"/>
              <a:t>c+b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6096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SeqMatch</a:t>
            </a:r>
            <a:r>
              <a:rPr lang="en-US" sz="2400" dirty="0" smtClean="0"/>
              <a:t> is better in finding close relatives than BLAST</a:t>
            </a:r>
            <a:endParaRPr lang="en-US" sz="2400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31179" y="1524000"/>
            <a:ext cx="6250671" cy="362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5399782"/>
            <a:ext cx="7391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Table from :Cole </a:t>
            </a:r>
            <a:r>
              <a:rPr lang="en-US" sz="1600" i="1" dirty="0" smtClean="0"/>
              <a:t>et al.</a:t>
            </a:r>
            <a:r>
              <a:rPr lang="en-US" sz="1600" dirty="0" smtClean="0"/>
              <a:t> 2005. Nucleic Acids Res. Jan 1;33(Database issue):D294-6.</a:t>
            </a:r>
          </a:p>
          <a:p>
            <a:r>
              <a:rPr lang="en-US" sz="1600" dirty="0" smtClean="0"/>
              <a:t>See </a:t>
            </a:r>
            <a:r>
              <a:rPr lang="en-US" sz="1600" dirty="0" smtClean="0"/>
              <a:t>also: </a:t>
            </a:r>
            <a:r>
              <a:rPr lang="en-US" sz="1600" dirty="0" err="1" smtClean="0"/>
              <a:t>Koski</a:t>
            </a:r>
            <a:r>
              <a:rPr lang="en-US" sz="1600" dirty="0" smtClean="0"/>
              <a:t> </a:t>
            </a:r>
            <a:r>
              <a:rPr lang="en-US" sz="1600" dirty="0" smtClean="0"/>
              <a:t>2001 The Closest BLAST Hit Is Often Not the Nearest Neighbor. </a:t>
            </a:r>
            <a:r>
              <a:rPr lang="nl-NL" sz="1600" dirty="0" smtClean="0"/>
              <a:t>J Mol Evol (2001) 52:540–542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3750" t="11000" r="16250" b="10000"/>
          <a:stretch>
            <a:fillRect/>
          </a:stretch>
        </p:blipFill>
        <p:spPr bwMode="auto">
          <a:xfrm>
            <a:off x="990600" y="1263423"/>
            <a:ext cx="7175339" cy="506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05400" y="5410200"/>
            <a:ext cx="3657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Choose dataset to compare and number of relatives (KNN)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2743200"/>
            <a:ext cx="19812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Classification is based on consensus of relatives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4724400" y="3200400"/>
            <a:ext cx="838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SeqMatch</a:t>
            </a:r>
            <a:r>
              <a:rPr lang="en-US" dirty="0" smtClean="0"/>
              <a:t> result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4191000" y="5638800"/>
            <a:ext cx="838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i="1" dirty="0" err="1" smtClean="0"/>
              <a:t>my</a:t>
            </a:r>
            <a:r>
              <a:rPr lang="en-US" sz="3600" dirty="0" err="1" smtClean="0"/>
              <a:t>RDP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37338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RDP Private working space </a:t>
            </a:r>
          </a:p>
          <a:p>
            <a:r>
              <a:rPr lang="en-US" sz="2000" dirty="0" smtClean="0"/>
              <a:t>Do not need to upload sequences to public databases</a:t>
            </a:r>
          </a:p>
          <a:p>
            <a:r>
              <a:rPr lang="en-US" sz="2000" dirty="0" smtClean="0"/>
              <a:t>Sequences will be aligned with RDP model</a:t>
            </a:r>
          </a:p>
          <a:p>
            <a:r>
              <a:rPr lang="en-US" sz="2000" dirty="0" err="1" smtClean="0"/>
              <a:t>SeqMatch</a:t>
            </a:r>
            <a:r>
              <a:rPr lang="en-US" sz="2000" dirty="0" smtClean="0"/>
              <a:t> will report also sequence similarity</a:t>
            </a:r>
          </a:p>
          <a:p>
            <a:r>
              <a:rPr lang="en-US" sz="2000" dirty="0" smtClean="0"/>
              <a:t>Sequences can be used for phylogenetic trees (</a:t>
            </a:r>
            <a:r>
              <a:rPr lang="en-US" sz="2000" dirty="0" err="1" smtClean="0"/>
              <a:t>TreeMaker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Distance matrices can be created and exported</a:t>
            </a:r>
          </a:p>
          <a:p>
            <a:r>
              <a:rPr lang="en-US" sz="2000" dirty="0" smtClean="0"/>
              <a:t>Sequences can be shared with collaborators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1250" t="10000" r="21875" b="10000"/>
          <a:stretch>
            <a:fillRect/>
          </a:stretch>
        </p:blipFill>
        <p:spPr bwMode="auto">
          <a:xfrm>
            <a:off x="4495800" y="1600200"/>
            <a:ext cx="407384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3750" t="9000" r="13750" b="11000"/>
          <a:stretch>
            <a:fillRect/>
          </a:stretch>
        </p:blipFill>
        <p:spPr bwMode="auto">
          <a:xfrm>
            <a:off x="990600" y="1329559"/>
            <a:ext cx="7269480" cy="501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myRDP</a:t>
            </a:r>
            <a:r>
              <a:rPr lang="en-US" dirty="0" smtClean="0"/>
              <a:t> sequences can be used for trees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OTU-based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Since we do not know what species the sequence corresponds we assign it to a operational taxonomy unit based on its similarity</a:t>
            </a:r>
          </a:p>
          <a:p>
            <a:r>
              <a:rPr lang="en-US" sz="2400" dirty="0" smtClean="0"/>
              <a:t>Commonly used threshold for species =97% similarity for </a:t>
            </a:r>
            <a:r>
              <a:rPr lang="en-US" sz="2400" u="sng" dirty="0" smtClean="0"/>
              <a:t>whole gene</a:t>
            </a:r>
          </a:p>
          <a:p>
            <a:endParaRPr lang="en-US" sz="2400" u="sng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838200" y="3886200"/>
            <a:ext cx="7543800" cy="2278797"/>
            <a:chOff x="609600" y="4038600"/>
            <a:chExt cx="7772400" cy="2278797"/>
          </a:xfrm>
        </p:grpSpPr>
        <p:sp>
          <p:nvSpPr>
            <p:cNvPr id="5" name="TextBox 4"/>
            <p:cNvSpPr txBox="1"/>
            <p:nvPr/>
          </p:nvSpPr>
          <p:spPr>
            <a:xfrm>
              <a:off x="609600" y="4287798"/>
              <a:ext cx="137160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Sequences</a:t>
              </a:r>
              <a:endParaRPr 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43200" y="4199930"/>
              <a:ext cx="1371600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Aligned sequences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00600" y="4163199"/>
              <a:ext cx="1371600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Distance matrix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34200" y="4038600"/>
              <a:ext cx="1371600" cy="83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Complete linkage clustering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0400" y="5486400"/>
              <a:ext cx="1371600" cy="83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Sites by species table</a:t>
              </a:r>
              <a:endParaRPr lang="en-US" sz="16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133600" y="4199930"/>
              <a:ext cx="457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4267200" y="4199930"/>
              <a:ext cx="457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7467600" y="5038130"/>
              <a:ext cx="457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6324600" y="4199930"/>
              <a:ext cx="457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RDP aligner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3733800" cy="4602163"/>
          </a:xfrm>
        </p:spPr>
        <p:txBody>
          <a:bodyPr>
            <a:noAutofit/>
          </a:bodyPr>
          <a:lstStyle/>
          <a:p>
            <a:r>
              <a:rPr lang="en-US" dirty="0" smtClean="0"/>
              <a:t>Uses infernal aligner 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Builds consensus RNA profiles</a:t>
            </a:r>
          </a:p>
          <a:p>
            <a:r>
              <a:rPr lang="en-US" dirty="0" smtClean="0"/>
              <a:t>Incorporates secondary structure information</a:t>
            </a:r>
          </a:p>
          <a:p>
            <a:r>
              <a:rPr lang="en-US" dirty="0" smtClean="0"/>
              <a:t>As it fits sequences into model they get aligned</a:t>
            </a:r>
          </a:p>
          <a:p>
            <a:r>
              <a:rPr lang="en-US" dirty="0" smtClean="0"/>
              <a:t>Fast, does not require all </a:t>
            </a:r>
            <a:r>
              <a:rPr lang="en-US" dirty="0" err="1" smtClean="0"/>
              <a:t>pairwise</a:t>
            </a:r>
            <a:r>
              <a:rPr lang="en-US" dirty="0" smtClean="0"/>
              <a:t> comparisons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Nawrocki</a:t>
            </a:r>
            <a:r>
              <a:rPr lang="en-US" dirty="0" smtClean="0"/>
              <a:t> et al 2009. Bioinformatics. May 15;25(10):1335-7. </a:t>
            </a:r>
            <a:r>
              <a:rPr lang="en-US" dirty="0" err="1" smtClean="0"/>
              <a:t>Epub</a:t>
            </a:r>
            <a:r>
              <a:rPr lang="en-US" dirty="0" smtClean="0"/>
              <a:t> 2009 Mar 23.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 cstate="print"/>
          <a:srcRect l="1852" t="4370" b="4504"/>
          <a:stretch>
            <a:fillRect/>
          </a:stretch>
        </p:blipFill>
        <p:spPr bwMode="auto">
          <a:xfrm>
            <a:off x="4953000" y="1371600"/>
            <a:ext cx="3886200" cy="476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Aligned sequences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Distance matrix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Complete linkage clustering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16002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Aligned sequences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Distance matrix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Complete linkage clustering</a:t>
            </a:r>
            <a:endParaRPr lang="en-US" sz="1600" dirty="0"/>
          </a:p>
        </p:txBody>
      </p:sp>
      <p:sp>
        <p:nvSpPr>
          <p:cNvPr id="25" name="Right Arrow 24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Genbank</a:t>
            </a:r>
            <a:r>
              <a:rPr lang="en-US" sz="3200" dirty="0" smtClean="0"/>
              <a:t>                RNA Databases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3657600" cy="4754563"/>
          </a:xfrm>
        </p:spPr>
        <p:txBody>
          <a:bodyPr/>
          <a:lstStyle/>
          <a:p>
            <a:r>
              <a:rPr lang="en-US" sz="2000" dirty="0" smtClean="0"/>
              <a:t>All genes</a:t>
            </a:r>
          </a:p>
          <a:p>
            <a:r>
              <a:rPr lang="en-US" sz="2000" dirty="0" smtClean="0"/>
              <a:t>Not all 16S rRNA are placed in taxonomy (&gt;50%)</a:t>
            </a:r>
          </a:p>
          <a:p>
            <a:r>
              <a:rPr lang="en-US" sz="2000" dirty="0" smtClean="0"/>
              <a:t>Unaligned</a:t>
            </a:r>
          </a:p>
          <a:p>
            <a:r>
              <a:rPr lang="en-US" sz="2000" dirty="0" smtClean="0"/>
              <a:t>Contains </a:t>
            </a:r>
            <a:r>
              <a:rPr lang="en-US" sz="2000" dirty="0" err="1" smtClean="0"/>
              <a:t>chimeric</a:t>
            </a:r>
            <a:r>
              <a:rPr lang="en-US" sz="2000" dirty="0" smtClean="0"/>
              <a:t> sequences</a:t>
            </a:r>
          </a:p>
          <a:p>
            <a:r>
              <a:rPr lang="en-US" sz="2000" dirty="0" smtClean="0"/>
              <a:t>General tools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495800" y="1570038"/>
            <a:ext cx="3657600" cy="45259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dirty="0" smtClean="0"/>
              <a:t>Only 16S rRNA (some 23S)</a:t>
            </a:r>
          </a:p>
          <a:p>
            <a:pPr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dirty="0" smtClean="0"/>
              <a:t>Secondary structure based aligner</a:t>
            </a:r>
          </a:p>
          <a:p>
            <a:pPr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dirty="0" err="1" smtClean="0"/>
              <a:t>Curated</a:t>
            </a:r>
            <a:r>
              <a:rPr lang="en-US" sz="2000" dirty="0" smtClean="0"/>
              <a:t> for chimeras</a:t>
            </a:r>
          </a:p>
          <a:p>
            <a:pPr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dirty="0" smtClean="0"/>
              <a:t>Specialized analysis tools</a:t>
            </a:r>
          </a:p>
          <a:p>
            <a:pPr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dirty="0" err="1" smtClean="0"/>
              <a:t>Explorable</a:t>
            </a:r>
            <a:r>
              <a:rPr lang="en-US" sz="2000" dirty="0" smtClean="0"/>
              <a:t> taxonomy</a:t>
            </a: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057" t="11000" r="82469" b="72888"/>
          <a:stretch>
            <a:fillRect/>
          </a:stretch>
        </p:blipFill>
        <p:spPr bwMode="auto">
          <a:xfrm>
            <a:off x="4572000" y="5181600"/>
            <a:ext cx="1981200" cy="121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l="19228" t="15000" r="65331" b="75294"/>
          <a:stretch>
            <a:fillRect/>
          </a:stretch>
        </p:blipFill>
        <p:spPr bwMode="auto">
          <a:xfrm>
            <a:off x="6705600" y="5257800"/>
            <a:ext cx="23275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 l="16250" t="10000" r="43750" b="82000"/>
          <a:stretch>
            <a:fillRect/>
          </a:stretch>
        </p:blipFill>
        <p:spPr bwMode="auto">
          <a:xfrm>
            <a:off x="4572000" y="4495800"/>
            <a:ext cx="4495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NCBI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5099536"/>
            <a:ext cx="2438400" cy="844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124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2438400" y="2133600"/>
            <a:ext cx="914400" cy="91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16002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Aligned sequences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Distance matrix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Complete linkage clustering</a:t>
            </a:r>
            <a:endParaRPr lang="en-US" sz="1600" dirty="0"/>
          </a:p>
        </p:txBody>
      </p:sp>
      <p:sp>
        <p:nvSpPr>
          <p:cNvPr id="24" name="Right Arrow 23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124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96000" y="236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2438400" y="2209800"/>
            <a:ext cx="388620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2438400" y="2133600"/>
            <a:ext cx="914400" cy="91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16002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Aligned sequences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Distance matrix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Complete linkage clustering</a:t>
            </a:r>
            <a:endParaRPr lang="en-US" sz="1600" dirty="0"/>
          </a:p>
        </p:txBody>
      </p:sp>
      <p:sp>
        <p:nvSpPr>
          <p:cNvPr id="30" name="Right Arrow 29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124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96000" y="236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2438400" y="2209800"/>
            <a:ext cx="388620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2438400" y="2133600"/>
            <a:ext cx="914400" cy="91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16002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410200" y="17526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Aligned sequences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Distance matrix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Complete linkage clustering</a:t>
            </a:r>
            <a:endParaRPr lang="en-US" sz="1600" dirty="0"/>
          </a:p>
        </p:txBody>
      </p:sp>
      <p:sp>
        <p:nvSpPr>
          <p:cNvPr id="30" name="Right Arrow 29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64770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242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86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96000" y="236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48000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2438400" y="2209800"/>
            <a:ext cx="388620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438400" y="2133600"/>
            <a:ext cx="8382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6134100" y="2781300"/>
            <a:ext cx="76200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2438400" y="2133600"/>
            <a:ext cx="914400" cy="91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81200" y="16002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410200" y="1752600"/>
            <a:ext cx="1981200" cy="1981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14600" y="2209800"/>
            <a:ext cx="4114800" cy="1143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Aligned sequences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Distance matrix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Complete linkage clustering</a:t>
            </a:r>
            <a:endParaRPr lang="en-US" sz="1600" dirty="0"/>
          </a:p>
        </p:txBody>
      </p:sp>
      <p:sp>
        <p:nvSpPr>
          <p:cNvPr id="32" name="Right Arrow 31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590800" y="1600200"/>
            <a:ext cx="3886200" cy="2590800"/>
            <a:chOff x="1981200" y="1600200"/>
            <a:chExt cx="6858000" cy="4876800"/>
          </a:xfrm>
        </p:grpSpPr>
        <p:sp>
          <p:nvSpPr>
            <p:cNvPr id="40" name="Oval 39"/>
            <p:cNvSpPr/>
            <p:nvPr/>
          </p:nvSpPr>
          <p:spPr>
            <a:xfrm>
              <a:off x="6477000" y="3124200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2819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096000" y="1887071"/>
              <a:ext cx="457200" cy="45720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048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1600200"/>
              <a:ext cx="1981200" cy="19812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410200" y="1752600"/>
              <a:ext cx="1981200" cy="19812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8600" y="3733800"/>
              <a:ext cx="1981200" cy="19812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858000" y="3429000"/>
              <a:ext cx="1981200" cy="1981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09800" y="4495800"/>
              <a:ext cx="1981200" cy="19812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351690" y="5425068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048000" y="56388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581400" y="49530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91000" y="47244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91959" y="4098073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360024" y="3895165"/>
              <a:ext cx="457200" cy="4572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8200" y="4661118"/>
            <a:ext cx="739140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200" dirty="0" smtClean="0"/>
              <a:t>Guarantees intra-cluster distance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200" dirty="0" smtClean="0"/>
              <a:t>Can have artifacts</a:t>
            </a:r>
          </a:p>
          <a:p>
            <a:pPr marL="342900" lvl="1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200" dirty="0" smtClean="0"/>
              <a:t>Number of OTUs will depend on number of sequences compared</a:t>
            </a:r>
          </a:p>
          <a:p>
            <a:pPr marL="342900" lvl="1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200" dirty="0" smtClean="0"/>
              <a:t>Many singletons can have closely related relatives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Aligned sequences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Distance matrix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Complete linkage clustering</a:t>
            </a:r>
            <a:endParaRPr lang="en-US" sz="1600" dirty="0"/>
          </a:p>
        </p:txBody>
      </p:sp>
      <p:sp>
        <p:nvSpPr>
          <p:cNvPr id="41" name="Right Arrow 40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85800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Species x sites table  or     OTU x Samples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371600"/>
          <a:ext cx="6477000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500"/>
                <a:gridCol w="1079500"/>
                <a:gridCol w="1079500"/>
                <a:gridCol w="1079500"/>
                <a:gridCol w="1079500"/>
                <a:gridCol w="1079500"/>
              </a:tblGrid>
              <a:tr h="27214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OTU1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OTU2</a:t>
                      </a:r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OTU3</a:t>
                      </a:r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OTU4</a:t>
                      </a:r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OTU5</a:t>
                      </a:r>
                    </a:p>
                  </a:txBody>
                  <a:tcPr marL="140572" marR="140572" anchor="ctr"/>
                </a:tc>
              </a:tr>
              <a:tr h="4082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Sample1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</a:tr>
              <a:tr h="4082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Sample2</a:t>
                      </a:r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</a:tr>
              <a:tr h="4082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Sample3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</a:tr>
              <a:tr h="4082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Sample4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40572" marR="140572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85800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Species x sites table  or     OTU x Samples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371600"/>
          <a:ext cx="6477000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500"/>
                <a:gridCol w="1079500"/>
                <a:gridCol w="1079500"/>
                <a:gridCol w="1079500"/>
                <a:gridCol w="1079500"/>
                <a:gridCol w="1079500"/>
              </a:tblGrid>
              <a:tr h="27214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OTU1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OTU2</a:t>
                      </a:r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OTU3</a:t>
                      </a:r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OTU4</a:t>
                      </a:r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OTU5</a:t>
                      </a:r>
                    </a:p>
                  </a:txBody>
                  <a:tcPr marL="140572" marR="140572" anchor="ctr"/>
                </a:tc>
              </a:tr>
              <a:tr h="4082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Sample1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</a:tr>
              <a:tr h="4082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Sample2</a:t>
                      </a:r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</a:tr>
              <a:tr h="4082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Sample3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</a:tr>
              <a:tr h="4082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Sample4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40572" marR="140572" anchor="ctr"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7620000" y="1371599"/>
          <a:ext cx="1295400" cy="2667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42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Shannon</a:t>
                      </a:r>
                    </a:p>
                  </a:txBody>
                  <a:tcPr anchor="ctr"/>
                </a:tc>
              </a:tr>
              <a:tr h="581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0.518666</a:t>
                      </a:r>
                    </a:p>
                  </a:txBody>
                  <a:tcPr marL="9525" marR="9525" marT="9525" marB="0" anchor="ctr"/>
                </a:tc>
              </a:tr>
              <a:tr h="581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0.57982</a:t>
                      </a:r>
                    </a:p>
                  </a:txBody>
                  <a:tcPr marL="9525" marR="9525" marT="9525" marB="0" anchor="ctr"/>
                </a:tc>
              </a:tr>
              <a:tr h="581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0.147877</a:t>
                      </a:r>
                    </a:p>
                  </a:txBody>
                  <a:tcPr marL="9525" marR="9525" marT="9525" marB="0" anchor="ctr"/>
                </a:tc>
              </a:tr>
              <a:tr h="581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0.153431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62000" y="4267200"/>
            <a:ext cx="3657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dirty="0" smtClean="0"/>
              <a:t>Alpha diversity components</a:t>
            </a:r>
          </a:p>
          <a:p>
            <a:pPr marL="800100"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dirty="0" smtClean="0"/>
              <a:t>Richness</a:t>
            </a:r>
          </a:p>
          <a:p>
            <a:pPr marL="800100"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dirty="0" err="1" smtClean="0"/>
              <a:t>Eveness</a:t>
            </a:r>
            <a:endParaRPr lang="en-US" sz="2000" dirty="0" smtClean="0"/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dirty="0" smtClean="0"/>
              <a:t>Estimators of coverage</a:t>
            </a:r>
          </a:p>
          <a:p>
            <a:pPr marL="800100"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dirty="0" smtClean="0"/>
              <a:t>Rarefaction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9600" y="4283095"/>
            <a:ext cx="3657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dirty="0" smtClean="0"/>
              <a:t>Alpha diversity estimators</a:t>
            </a:r>
          </a:p>
          <a:p>
            <a:pPr marL="800100"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b="1" dirty="0" smtClean="0"/>
              <a:t>Chao1</a:t>
            </a:r>
          </a:p>
          <a:p>
            <a:pPr marL="800100"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b="1" dirty="0" smtClean="0"/>
              <a:t>Shannon</a:t>
            </a:r>
          </a:p>
          <a:p>
            <a:pPr marL="800100"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dirty="0" smtClean="0"/>
              <a:t>Simpson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85800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Species x sites table  or     OTU x Samples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371600"/>
          <a:ext cx="6477000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500"/>
                <a:gridCol w="1079500"/>
                <a:gridCol w="1079500"/>
                <a:gridCol w="1079500"/>
                <a:gridCol w="1079500"/>
                <a:gridCol w="1079500"/>
              </a:tblGrid>
              <a:tr h="27214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OTU1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OTU2</a:t>
                      </a:r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OTU3</a:t>
                      </a:r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OTU4</a:t>
                      </a:r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OTU5</a:t>
                      </a:r>
                    </a:p>
                  </a:txBody>
                  <a:tcPr marL="140572" marR="140572" anchor="ctr"/>
                </a:tc>
              </a:tr>
              <a:tr h="4082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Sample1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</a:tr>
              <a:tr h="4082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Sample2</a:t>
                      </a:r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</a:tr>
              <a:tr h="4082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Sample3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</a:tr>
              <a:tr h="4082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Sample4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40572" marR="140572" anchor="ctr"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7467600" y="1351236"/>
          <a:ext cx="1295400" cy="2687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4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Richness</a:t>
                      </a:r>
                    </a:p>
                  </a:txBody>
                  <a:tcPr anchor="ctr"/>
                </a:tc>
              </a:tr>
              <a:tr h="5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5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5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</a:tr>
              <a:tr h="585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85800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Species x sites table  or     OTU x Samples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371600"/>
          <a:ext cx="6477000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500"/>
                <a:gridCol w="1079500"/>
                <a:gridCol w="1079500"/>
                <a:gridCol w="1079500"/>
                <a:gridCol w="1079500"/>
                <a:gridCol w="1079500"/>
              </a:tblGrid>
              <a:tr h="27214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OTU1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OTU2</a:t>
                      </a:r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OTU3</a:t>
                      </a:r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OTU4</a:t>
                      </a:r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OTU5</a:t>
                      </a:r>
                    </a:p>
                  </a:txBody>
                  <a:tcPr marL="140572" marR="140572" anchor="ctr"/>
                </a:tc>
              </a:tr>
              <a:tr h="4082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Sample1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</a:tr>
              <a:tr h="4082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Sample2</a:t>
                      </a:r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</a:tr>
              <a:tr h="4082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Sample3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</a:tr>
              <a:tr h="4082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Sample4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40572" marR="140572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" y="4341674"/>
            <a:ext cx="26426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spcBef>
                <a:spcPct val="20000"/>
              </a:spcBef>
              <a:buClr>
                <a:schemeClr val="accent3"/>
              </a:buClr>
              <a:buSzPct val="80000"/>
            </a:pPr>
            <a:r>
              <a:rPr lang="en-US" sz="2000" dirty="0" smtClean="0"/>
              <a:t>Beta diversity</a:t>
            </a:r>
          </a:p>
          <a:p>
            <a:pPr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dirty="0" err="1" smtClean="0"/>
              <a:t>Jaccard</a:t>
            </a:r>
            <a:r>
              <a:rPr lang="en-US" sz="2000" dirty="0" smtClean="0"/>
              <a:t> distance</a:t>
            </a:r>
          </a:p>
          <a:p>
            <a:pPr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dirty="0" err="1" smtClean="0"/>
              <a:t>Sorensen distance</a:t>
            </a:r>
          </a:p>
        </p:txBody>
      </p:sp>
      <p:sp>
        <p:nvSpPr>
          <p:cNvPr id="7" name="Down Arrow 6"/>
          <p:cNvSpPr/>
          <p:nvPr/>
        </p:nvSpPr>
        <p:spPr>
          <a:xfrm rot="16200000" flipH="1">
            <a:off x="5548919" y="5094697"/>
            <a:ext cx="710184" cy="682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4960203"/>
            <a:ext cx="243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 Sample1    Sample2  Sample3 </a:t>
            </a:r>
          </a:p>
          <a:p>
            <a:r>
              <a:rPr lang="en-US" sz="1200" dirty="0" smtClean="0"/>
              <a:t>Sample2  0.00                    </a:t>
            </a:r>
          </a:p>
          <a:p>
            <a:r>
              <a:rPr lang="en-US" sz="1200" dirty="0" smtClean="0"/>
              <a:t>Sample3  0.73 0.50          </a:t>
            </a:r>
          </a:p>
          <a:p>
            <a:r>
              <a:rPr lang="en-US" sz="1200" dirty="0" smtClean="0"/>
              <a:t>Sample4  0.32 0.35 0.94</a:t>
            </a:r>
            <a:endParaRPr lang="en-US" sz="1200" dirty="0"/>
          </a:p>
        </p:txBody>
      </p:sp>
      <p:grpSp>
        <p:nvGrpSpPr>
          <p:cNvPr id="10" name="Group 9"/>
          <p:cNvGrpSpPr/>
          <p:nvPr/>
        </p:nvGrpSpPr>
        <p:grpSpPr>
          <a:xfrm rot="5400000">
            <a:off x="6664307" y="3768707"/>
            <a:ext cx="2044735" cy="2762250"/>
            <a:chOff x="6376988" y="990600"/>
            <a:chExt cx="3100335" cy="2762250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6376988" y="990600"/>
              <a:ext cx="2767012" cy="276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 rot="16200000">
              <a:off x="6517534" y="1975811"/>
              <a:ext cx="756617" cy="326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Sample3 </a:t>
              </a:r>
              <a:endPara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 rot="16200000">
              <a:off x="7192221" y="2661611"/>
              <a:ext cx="756617" cy="326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Sample4 </a:t>
              </a:r>
              <a:endPara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 rot="16200000">
              <a:off x="7868496" y="3195011"/>
              <a:ext cx="756617" cy="326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Sample1 </a:t>
              </a:r>
              <a:endPara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 rot="16200000">
              <a:off x="8532862" y="3143657"/>
              <a:ext cx="706925" cy="326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Sample2</a:t>
              </a:r>
              <a:endPara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8194675" y="2719388"/>
              <a:ext cx="674687" cy="1270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0"/>
                </a:cxn>
                <a:cxn ang="0">
                  <a:pos x="138" y="0"/>
                </a:cxn>
                <a:cxn ang="0">
                  <a:pos x="138" y="26"/>
                </a:cxn>
              </a:cxnLst>
              <a:rect l="0" t="0" r="r" b="b"/>
              <a:pathLst>
                <a:path w="138" h="26">
                  <a:moveTo>
                    <a:pt x="0" y="26"/>
                  </a:moveTo>
                  <a:lnTo>
                    <a:pt x="0" y="0"/>
                  </a:lnTo>
                  <a:lnTo>
                    <a:pt x="138" y="0"/>
                  </a:lnTo>
                  <a:lnTo>
                    <a:pt x="138" y="26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7518400" y="2132013"/>
              <a:ext cx="1012825" cy="58737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0"/>
                </a:cxn>
                <a:cxn ang="0">
                  <a:pos x="207" y="0"/>
                </a:cxn>
                <a:cxn ang="0">
                  <a:pos x="207" y="120"/>
                </a:cxn>
              </a:cxnLst>
              <a:rect l="0" t="0" r="r" b="b"/>
              <a:pathLst>
                <a:path w="207" h="120">
                  <a:moveTo>
                    <a:pt x="0" y="26"/>
                  </a:moveTo>
                  <a:lnTo>
                    <a:pt x="0" y="0"/>
                  </a:lnTo>
                  <a:lnTo>
                    <a:pt x="207" y="0"/>
                  </a:lnTo>
                  <a:lnTo>
                    <a:pt x="207" y="120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6842125" y="1446213"/>
              <a:ext cx="1181100" cy="6858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0"/>
                </a:cxn>
                <a:cxn ang="0">
                  <a:pos x="241" y="0"/>
                </a:cxn>
                <a:cxn ang="0">
                  <a:pos x="241" y="140"/>
                </a:cxn>
              </a:cxnLst>
              <a:rect l="0" t="0" r="r" b="b"/>
              <a:pathLst>
                <a:path w="241" h="140">
                  <a:moveTo>
                    <a:pt x="0" y="26"/>
                  </a:moveTo>
                  <a:lnTo>
                    <a:pt x="0" y="0"/>
                  </a:lnTo>
                  <a:lnTo>
                    <a:pt x="241" y="0"/>
                  </a:lnTo>
                  <a:lnTo>
                    <a:pt x="241" y="140"/>
                  </a:lnTo>
                </a:path>
              </a:pathLst>
            </a:cu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V="1">
              <a:off x="6759575" y="1373188"/>
              <a:ext cx="1587" cy="1346200"/>
            </a:xfrm>
            <a:prstGeom prst="line">
              <a:avLst/>
            </a:pr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 flipH="1">
              <a:off x="6715125" y="2719388"/>
              <a:ext cx="44450" cy="1588"/>
            </a:xfrm>
            <a:prstGeom prst="line">
              <a:avLst/>
            </a:pr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H="1">
              <a:off x="6715125" y="2371725"/>
              <a:ext cx="44450" cy="1588"/>
            </a:xfrm>
            <a:prstGeom prst="line">
              <a:avLst/>
            </a:pr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 flipH="1">
              <a:off x="6715125" y="2019300"/>
              <a:ext cx="44450" cy="1588"/>
            </a:xfrm>
            <a:prstGeom prst="line">
              <a:avLst/>
            </a:pr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flipH="1">
              <a:off x="6715125" y="1671638"/>
              <a:ext cx="44450" cy="1588"/>
            </a:xfrm>
            <a:prstGeom prst="line">
              <a:avLst/>
            </a:prstGeom>
            <a:noFill/>
            <a:ln w="3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 rot="16200000">
              <a:off x="6566027" y="2572109"/>
              <a:ext cx="248466" cy="326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</a:t>
              </a:r>
              <a:endParaRPr kumimoji="0" lang="en-US" sz="4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 rot="16200000">
              <a:off x="6566027" y="2224446"/>
              <a:ext cx="248466" cy="326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0.2</a:t>
              </a:r>
              <a:endParaRPr kumimoji="0" lang="en-US" sz="4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 rot="16200000">
              <a:off x="6566027" y="1872021"/>
              <a:ext cx="248466" cy="326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</a:t>
              </a:r>
              <a:endParaRPr kumimoji="0" lang="en-US" sz="4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 rot="16200000">
              <a:off x="6566027" y="1524359"/>
              <a:ext cx="248466" cy="326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0.6</a:t>
              </a:r>
              <a:endParaRPr kumimoji="0" lang="en-US" sz="4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 rot="16200000">
              <a:off x="8299199" y="2460749"/>
              <a:ext cx="1982915" cy="373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Cluster </a:t>
              </a: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Dendrogram</a:t>
              </a:r>
              <a:endPara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Down Arrow 28"/>
          <p:cNvSpPr/>
          <p:nvPr/>
        </p:nvSpPr>
        <p:spPr>
          <a:xfrm flipH="1">
            <a:off x="4014216" y="4193978"/>
            <a:ext cx="710184" cy="682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85800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Species x sites table  or     OTU x Samples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371600"/>
          <a:ext cx="6477000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500"/>
                <a:gridCol w="1079500"/>
                <a:gridCol w="1079500"/>
                <a:gridCol w="1079500"/>
                <a:gridCol w="1079500"/>
                <a:gridCol w="1079500"/>
              </a:tblGrid>
              <a:tr h="27214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OTU1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OTU2</a:t>
                      </a:r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OTU3</a:t>
                      </a:r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OTU4</a:t>
                      </a:r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OTU5</a:t>
                      </a:r>
                    </a:p>
                  </a:txBody>
                  <a:tcPr marL="140572" marR="140572" anchor="ctr"/>
                </a:tc>
              </a:tr>
              <a:tr h="4082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Sample1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</a:tr>
              <a:tr h="4082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Sample2</a:t>
                      </a:r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</a:tr>
              <a:tr h="4082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Sample3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</a:tr>
              <a:tr h="4082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Sample4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140572" marR="1405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40572" marR="140572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05000" y="4419600"/>
            <a:ext cx="6172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dirty="0" smtClean="0"/>
              <a:t>Third </a:t>
            </a:r>
            <a:r>
              <a:rPr lang="en-US" sz="2000" dirty="0" smtClean="0"/>
              <a:t>party outputs</a:t>
            </a:r>
          </a:p>
          <a:p>
            <a:pPr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dirty="0" smtClean="0"/>
              <a:t>Spade format</a:t>
            </a:r>
          </a:p>
          <a:p>
            <a:pPr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dirty="0" err="1" smtClean="0"/>
              <a:t>Mothur</a:t>
            </a:r>
            <a:r>
              <a:rPr lang="en-US" sz="2000" dirty="0" smtClean="0"/>
              <a:t> format</a:t>
            </a:r>
          </a:p>
          <a:p>
            <a:pPr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000" dirty="0" smtClean="0"/>
              <a:t>Distance matrix with </a:t>
            </a:r>
            <a:r>
              <a:rPr lang="en-US" sz="2000" dirty="0" smtClean="0"/>
              <a:t>option </a:t>
            </a:r>
            <a:r>
              <a:rPr lang="en-US" sz="2000" dirty="0" smtClean="0"/>
              <a:t>of Jukes-Cantor correction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1219200" y="4114800"/>
            <a:ext cx="533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0000" t="11000" r="21250" b="17000"/>
          <a:stretch>
            <a:fillRect/>
          </a:stretch>
        </p:blipFill>
        <p:spPr bwMode="auto">
          <a:xfrm>
            <a:off x="1143000" y="1295400"/>
            <a:ext cx="6781800" cy="519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Weapon of choice: RDP (rdp.cme.msu.edu)</a:t>
            </a:r>
            <a:endParaRPr 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rdp.cme.msu.edu/misc/presentations/RDP-HTPweb_files/Slide0006.gif"/>
          <p:cNvPicPr>
            <a:picLocks noChangeAspect="1" noChangeArrowheads="1"/>
          </p:cNvPicPr>
          <p:nvPr/>
        </p:nvPicPr>
        <p:blipFill>
          <a:blip r:embed="rId2" cstate="print"/>
          <a:srcRect l="16667" t="22222" r="15686" b="5882"/>
          <a:stretch>
            <a:fillRect/>
          </a:stretch>
        </p:blipFill>
        <p:spPr bwMode="auto">
          <a:xfrm>
            <a:off x="0" y="0"/>
            <a:ext cx="5257800" cy="4191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6248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Modified from ASM 2009 presentation, available at : </a:t>
            </a:r>
            <a:r>
              <a:rPr lang="en-US" dirty="0" smtClean="0">
                <a:hlinkClick r:id="rId3"/>
              </a:rPr>
              <a:t>http://rdp.cme.msu.edu/misc/presentations/RDP-HTPweb.html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67400" y="228600"/>
            <a:ext cx="358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OTU diversity</a:t>
            </a:r>
          </a:p>
          <a:p>
            <a:endParaRPr lang="en-US" dirty="0" smtClean="0"/>
          </a:p>
          <a:p>
            <a:r>
              <a:rPr lang="en-US" dirty="0" smtClean="0"/>
              <a:t>OTU distribution among samples</a:t>
            </a:r>
          </a:p>
          <a:p>
            <a:endParaRPr lang="en-US" dirty="0" smtClean="0"/>
          </a:p>
          <a:p>
            <a:r>
              <a:rPr lang="en-US" dirty="0" smtClean="0"/>
              <a:t>Similarity of samples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09800" y="5144869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 smtClean="0">
                <a:solidFill>
                  <a:prstClr val="black"/>
                </a:solidFill>
              </a:rPr>
              <a:t>How do my sequences fit in the taxonomy?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3697069"/>
            <a:ext cx="3375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prstClr val="black"/>
                </a:solidFill>
              </a:rPr>
              <a:t>How represented are my sequences in the database?</a:t>
            </a:r>
          </a:p>
        </p:txBody>
      </p:sp>
      <p:cxnSp>
        <p:nvCxnSpPr>
          <p:cNvPr id="16" name="Elbow Connector 15"/>
          <p:cNvCxnSpPr/>
          <p:nvPr/>
        </p:nvCxnSpPr>
        <p:spPr>
          <a:xfrm>
            <a:off x="3886200" y="3429000"/>
            <a:ext cx="20574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257300" y="4076700"/>
            <a:ext cx="20581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82394" y="914400"/>
            <a:ext cx="60880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RDP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Probe Match: Finds coverage of probes or primers to the sequences in the database</a:t>
            </a:r>
          </a:p>
          <a:p>
            <a:r>
              <a:rPr lang="en-US" dirty="0" smtClean="0"/>
              <a:t>RDP pipeline: Specialized tools for analysis of clone libraries</a:t>
            </a:r>
          </a:p>
          <a:p>
            <a:r>
              <a:rPr lang="en-US" dirty="0" smtClean="0"/>
              <a:t>RDP </a:t>
            </a:r>
            <a:r>
              <a:rPr lang="en-US" dirty="0" err="1" smtClean="0"/>
              <a:t>Pyro</a:t>
            </a:r>
            <a:r>
              <a:rPr lang="en-US" dirty="0" smtClean="0"/>
              <a:t> Pipeline: Tools for analysis of pyrosequencing data of rRNA</a:t>
            </a:r>
          </a:p>
          <a:p>
            <a:r>
              <a:rPr lang="en-US" dirty="0" err="1" smtClean="0"/>
              <a:t>Taxomatic</a:t>
            </a:r>
            <a:r>
              <a:rPr lang="en-US" dirty="0" smtClean="0"/>
              <a:t>: </a:t>
            </a:r>
            <a:r>
              <a:rPr lang="en-US" dirty="0" err="1" smtClean="0"/>
              <a:t>Heatmap</a:t>
            </a:r>
            <a:r>
              <a:rPr lang="en-US" dirty="0" smtClean="0"/>
              <a:t> of distance matrix. Visualize clustering groups and anomalies </a:t>
            </a:r>
            <a:r>
              <a:rPr lang="en-US" smtClean="0"/>
              <a:t>in taxonomy.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Phylogenetic and community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Who is there?</a:t>
            </a:r>
          </a:p>
          <a:p>
            <a:pPr lvl="1"/>
            <a:r>
              <a:rPr lang="en-US" dirty="0" smtClean="0"/>
              <a:t>How do my sequences fit in the taxonomy?</a:t>
            </a:r>
          </a:p>
          <a:p>
            <a:pPr lvl="1"/>
            <a:r>
              <a:rPr lang="en-US" dirty="0" smtClean="0"/>
              <a:t>How represented are my sequences in the database?</a:t>
            </a:r>
          </a:p>
          <a:p>
            <a:pPr lvl="1"/>
            <a:r>
              <a:rPr lang="en-US" dirty="0" smtClean="0"/>
              <a:t>Can we reconstruct the evolutionary history of the sequences?</a:t>
            </a:r>
          </a:p>
          <a:p>
            <a:r>
              <a:rPr lang="en-US" dirty="0" smtClean="0"/>
              <a:t>How is the community formed?</a:t>
            </a:r>
          </a:p>
          <a:p>
            <a:pPr lvl="1"/>
            <a:r>
              <a:rPr lang="en-US" dirty="0" smtClean="0"/>
              <a:t>Richness</a:t>
            </a:r>
          </a:p>
          <a:p>
            <a:pPr lvl="1"/>
            <a:r>
              <a:rPr lang="en-US" dirty="0" smtClean="0"/>
              <a:t>Evenness</a:t>
            </a:r>
          </a:p>
          <a:p>
            <a:r>
              <a:rPr lang="en-US" dirty="0" smtClean="0"/>
              <a:t>How similar are the communities among samples?</a:t>
            </a:r>
          </a:p>
          <a:p>
            <a:r>
              <a:rPr lang="en-US" dirty="0" smtClean="0"/>
              <a:t>How are specific groups distributed among samples?</a:t>
            </a:r>
          </a:p>
          <a:p>
            <a:endParaRPr lang="en-US" dirty="0" smtClean="0"/>
          </a:p>
          <a:p>
            <a:r>
              <a:rPr lang="en-US" dirty="0" smtClean="0"/>
              <a:t>What is the coverage of my 16S rRNA primers/probes?</a:t>
            </a:r>
          </a:p>
          <a:p>
            <a:r>
              <a:rPr lang="en-US" dirty="0" smtClean="0"/>
              <a:t>What is the known 16S diversity for a given group?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Who is there?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19400"/>
            <a:ext cx="3733800" cy="30480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200" dirty="0" smtClean="0"/>
              <a:t>Phylogenetic reconstruction</a:t>
            </a:r>
          </a:p>
          <a:p>
            <a:pPr algn="ctr">
              <a:lnSpc>
                <a:spcPct val="90000"/>
              </a:lnSpc>
              <a:buNone/>
            </a:pP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Needs alignment and reference sequences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Limited number of queries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Slow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5105400" y="2819400"/>
            <a:ext cx="36576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buClr>
                <a:schemeClr val="accent3"/>
              </a:buClr>
            </a:pPr>
            <a:r>
              <a:rPr lang="en-US" sz="2200" dirty="0" smtClean="0"/>
              <a:t>Classification</a:t>
            </a:r>
          </a:p>
          <a:p>
            <a:pPr marL="342900" lvl="0" indent="-342900" algn="ctr">
              <a:spcBef>
                <a:spcPct val="20000"/>
              </a:spcBef>
              <a:buClr>
                <a:schemeClr val="accent3"/>
              </a:buClr>
            </a:pPr>
            <a:endParaRPr lang="en-US" sz="2200" dirty="0" smtClean="0"/>
          </a:p>
          <a:p>
            <a:pPr marL="800100" lvl="1" indent="-34290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r>
              <a:rPr lang="en-US" sz="2200" dirty="0" smtClean="0"/>
              <a:t>Need taxonomy</a:t>
            </a:r>
          </a:p>
          <a:p>
            <a:pPr marL="800100" lvl="1" indent="-34290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r>
              <a:rPr lang="en-US" sz="2200" dirty="0" smtClean="0"/>
              <a:t>Alignment-independent</a:t>
            </a:r>
          </a:p>
          <a:p>
            <a:pPr marL="800100" lvl="1" indent="-342900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q"/>
            </a:pPr>
            <a:r>
              <a:rPr lang="en-US" sz="2200" dirty="0" smtClean="0"/>
              <a:t>Fast</a:t>
            </a:r>
          </a:p>
          <a:p>
            <a:pPr marL="800100" lvl="1" indent="-342900">
              <a:spcBef>
                <a:spcPct val="20000"/>
              </a:spcBef>
              <a:buClr>
                <a:schemeClr val="accent3"/>
              </a:buClr>
            </a:pPr>
            <a:endParaRPr lang="en-US" sz="22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38400" y="2027237"/>
            <a:ext cx="449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2019300" y="2446337"/>
            <a:ext cx="838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6553200" y="2408237"/>
            <a:ext cx="76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4191000" y="1676400"/>
            <a:ext cx="76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RDP uses a naïve Bayesian classifier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1"/>
            <a:ext cx="7848600" cy="1219200"/>
          </a:xfrm>
        </p:spPr>
        <p:txBody>
          <a:bodyPr>
            <a:noAutofit/>
          </a:bodyPr>
          <a:lstStyle/>
          <a:p>
            <a:r>
              <a:rPr lang="en-US" dirty="0" smtClean="0"/>
              <a:t>Bayesian theory i</a:t>
            </a:r>
            <a:r>
              <a:rPr lang="en-US" sz="2400" dirty="0" smtClean="0"/>
              <a:t>ncorporates a</a:t>
            </a:r>
            <a:r>
              <a:rPr lang="en-US" sz="2400" i="1" dirty="0" smtClean="0"/>
              <a:t> priori</a:t>
            </a:r>
            <a:r>
              <a:rPr lang="en-US" sz="2400" dirty="0" smtClean="0"/>
              <a:t> probability to calculate that after seeing the evidence E the a priori hypothesis H is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3745468"/>
            <a:ext cx="34788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P(H|E) = </a:t>
            </a:r>
            <a:r>
              <a:rPr lang="en-US" sz="3200" u="sng" dirty="0" smtClean="0"/>
              <a:t>P(E|H)P(H)</a:t>
            </a:r>
          </a:p>
          <a:p>
            <a:r>
              <a:rPr lang="en-US" sz="3200" dirty="0" smtClean="0"/>
              <a:t>                   P(E)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5334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priori probability  of observing 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7432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Priori probability  inferred before evidence was observed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3962400" y="4724400"/>
            <a:ext cx="609600" cy="60960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7" idx="2"/>
          </p:cNvCxnSpPr>
          <p:nvPr/>
        </p:nvCxnSpPr>
        <p:spPr>
          <a:xfrm rot="5400000">
            <a:off x="6062365" y="3242965"/>
            <a:ext cx="372070" cy="1219200"/>
          </a:xfrm>
          <a:prstGeom prst="bentConnector2">
            <a:avLst/>
          </a:prstGeom>
          <a:ln w="571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2819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Likehood</a:t>
            </a:r>
            <a:r>
              <a:rPr lang="en-US" dirty="0" smtClean="0"/>
              <a:t> evidence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rot="5400000">
            <a:off x="3003275" y="3461267"/>
            <a:ext cx="545861" cy="79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Bayesian theory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1"/>
            <a:ext cx="7848600" cy="1981199"/>
          </a:xfrm>
        </p:spPr>
        <p:txBody>
          <a:bodyPr>
            <a:noAutofit/>
          </a:bodyPr>
          <a:lstStyle/>
          <a:p>
            <a:r>
              <a:rPr lang="en-US" sz="1800" dirty="0" smtClean="0"/>
              <a:t>E.g. MMG faculty, 25% women, 75% men. On rainy days, women use umbrellas 100% of time, men use umbrellas 50% of time.</a:t>
            </a:r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None/>
            </a:pPr>
            <a:r>
              <a:rPr lang="en-US" sz="1800" dirty="0" smtClean="0"/>
              <a:t>	 If you see a person wearing a umbrella, what are the chances it is a men? (Clue: it is not 37.5%)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P(E|H): man wears an umbrella  on rainy days = 0.5</a:t>
            </a:r>
          </a:p>
          <a:p>
            <a:r>
              <a:rPr lang="en-US" sz="1800" dirty="0" smtClean="0"/>
              <a:t>P (H) : person is a men = 0.75</a:t>
            </a:r>
          </a:p>
          <a:p>
            <a:r>
              <a:rPr lang="en-US" sz="1800" dirty="0" smtClean="0"/>
              <a:t>P (E) random person using umbrella = (0.75*50)+(0.25x100) =0.625</a:t>
            </a:r>
          </a:p>
          <a:p>
            <a:endParaRPr lang="en-US" sz="1800" dirty="0" smtClean="0"/>
          </a:p>
          <a:p>
            <a:r>
              <a:rPr lang="en-US" sz="1800" dirty="0" smtClean="0"/>
              <a:t>P(H|E)= (0.5 x 0.75 )/ 0.625 = 0.6</a:t>
            </a: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743200" y="3283803"/>
            <a:ext cx="31454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P(H|E) = </a:t>
            </a:r>
            <a:r>
              <a:rPr lang="en-US" sz="2400" u="sng" dirty="0" smtClean="0"/>
              <a:t>P(E|H)P(H)</a:t>
            </a:r>
          </a:p>
          <a:p>
            <a:r>
              <a:rPr lang="en-US" sz="2400" dirty="0" smtClean="0"/>
              <a:t>                   P(E)</a:t>
            </a:r>
          </a:p>
        </p:txBody>
      </p:sp>
      <p:pic>
        <p:nvPicPr>
          <p:cNvPr id="40962" name="Picture 2" descr="http://theworldsbestever.com/blog/wp-content/uploads/2008/11/banksy-nola-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2609" y="2737944"/>
            <a:ext cx="1558365" cy="21388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Bayesian spam filters, a Bayesian naïve classifier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1"/>
            <a:ext cx="7848600" cy="23622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For each word train system to tell if word is part of spam or not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Calculate probability that a email containing a given word is spam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Combine probabilities for each individual word to classify email as spam.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1</a:t>
            </a:r>
            <a:r>
              <a:rPr lang="en-US" sz="1800" dirty="0" smtClean="0"/>
              <a:t>: </a:t>
            </a:r>
            <a:r>
              <a:rPr lang="en-US" sz="1800" b="1" dirty="0" smtClean="0"/>
              <a:t>V</a:t>
            </a:r>
            <a:r>
              <a:rPr lang="en-US" sz="1800" dirty="0" smtClean="0"/>
              <a:t>iagra = Frequency in </a:t>
            </a:r>
            <a:r>
              <a:rPr lang="en-US" sz="1800" b="1" dirty="0" smtClean="0"/>
              <a:t>S</a:t>
            </a:r>
            <a:r>
              <a:rPr lang="en-US" sz="1800" dirty="0" smtClean="0"/>
              <a:t>pam 90%. Frequency in </a:t>
            </a:r>
            <a:r>
              <a:rPr lang="en-US" sz="1800" b="1" dirty="0" smtClean="0"/>
              <a:t>N</a:t>
            </a:r>
            <a:r>
              <a:rPr lang="en-US" sz="1800" dirty="0" smtClean="0"/>
              <a:t>ormal email 1%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886200"/>
            <a:ext cx="762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2.		 P(S|V) =    </a:t>
            </a:r>
            <a:r>
              <a:rPr lang="en-US" sz="2000" u="sng" dirty="0" smtClean="0"/>
              <a:t>          P(V/S)P(S)             </a:t>
            </a:r>
            <a:r>
              <a:rPr lang="en-US" sz="2000" dirty="0" smtClean="0"/>
              <a:t>             (1)</a:t>
            </a:r>
            <a:endParaRPr lang="en-US" sz="2000" u="sng" dirty="0" smtClean="0"/>
          </a:p>
          <a:p>
            <a:r>
              <a:rPr lang="en-US" sz="2000" dirty="0" smtClean="0"/>
              <a:t>                   		       P(V/S).P(S)+P(V/N).P(N)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00" y="4876800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P(S|V) =       </a:t>
            </a:r>
            <a:r>
              <a:rPr lang="en-US" sz="2000" u="sng" dirty="0" smtClean="0"/>
              <a:t>       P(V/S)         </a:t>
            </a:r>
            <a:r>
              <a:rPr lang="en-US" sz="2000" dirty="0" smtClean="0"/>
              <a:t>                       (2)</a:t>
            </a:r>
            <a:r>
              <a:rPr lang="en-US" sz="2000" u="sng" dirty="0" smtClean="0"/>
              <a:t>                      </a:t>
            </a:r>
          </a:p>
          <a:p>
            <a:r>
              <a:rPr lang="en-US" sz="2000" dirty="0" smtClean="0"/>
              <a:t>                       P(V/S) +P(V/N)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5000" y="5867400"/>
            <a:ext cx="762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	P(S|V) =       </a:t>
            </a:r>
            <a:r>
              <a:rPr lang="en-US" sz="2000" u="sng" dirty="0" smtClean="0"/>
              <a:t>      0.9     </a:t>
            </a:r>
            <a:r>
              <a:rPr lang="en-US" sz="2000" dirty="0" smtClean="0"/>
              <a:t>=  0.989</a:t>
            </a:r>
            <a:r>
              <a:rPr lang="en-US" sz="2000" u="sng" dirty="0" smtClean="0"/>
              <a:t>    </a:t>
            </a:r>
          </a:p>
          <a:p>
            <a:r>
              <a:rPr lang="en-US" sz="2000" dirty="0" smtClean="0"/>
              <a:t>             		          0.9+0.01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eli</Template>
  <TotalTime>6983</TotalTime>
  <Words>1345</Words>
  <Application>Microsoft Office PowerPoint</Application>
  <PresentationFormat>On-screen Show (4:3)</PresentationFormat>
  <Paragraphs>409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eli</vt:lpstr>
      <vt:lpstr>Slide 1</vt:lpstr>
      <vt:lpstr>rRNA background</vt:lpstr>
      <vt:lpstr>Genbank                RNA Databases</vt:lpstr>
      <vt:lpstr>Weapon of choice: RDP (rdp.cme.msu.edu)</vt:lpstr>
      <vt:lpstr>Phylogenetic and community analysis</vt:lpstr>
      <vt:lpstr>Who is there?</vt:lpstr>
      <vt:lpstr>RDP uses a naïve Bayesian classifier </vt:lpstr>
      <vt:lpstr>Bayesian theory</vt:lpstr>
      <vt:lpstr>Bayesian spam filters, a Bayesian naïve classifier</vt:lpstr>
      <vt:lpstr>A naïve classifier assumes independence of frequencies</vt:lpstr>
      <vt:lpstr>Slide 11</vt:lpstr>
      <vt:lpstr>Accuracy depends on sequence’s size</vt:lpstr>
      <vt:lpstr>Accuracy depends on region targeted</vt:lpstr>
      <vt:lpstr>Error rates varies with platform</vt:lpstr>
      <vt:lpstr>Classifier output – Hierarchy based</vt:lpstr>
      <vt:lpstr>Classifier – Sequence centric result</vt:lpstr>
      <vt:lpstr>Other RDP Classifier tricks</vt:lpstr>
      <vt:lpstr>Library Compare</vt:lpstr>
      <vt:lpstr>Library Compare hierarchy-based results</vt:lpstr>
      <vt:lpstr>Library Compare summary</vt:lpstr>
      <vt:lpstr>How represented in my sequence in database?</vt:lpstr>
      <vt:lpstr>SeqMatch is better in finding close relatives than BLAST</vt:lpstr>
      <vt:lpstr>SeqMatch result</vt:lpstr>
      <vt:lpstr>myRDP</vt:lpstr>
      <vt:lpstr>myRDP sequences can be used for trees</vt:lpstr>
      <vt:lpstr>OTU-based analysis</vt:lpstr>
      <vt:lpstr>RDP aligner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Species x sites table  or     OTU x Samples </vt:lpstr>
      <vt:lpstr>Species x sites table  or     OTU x Samples </vt:lpstr>
      <vt:lpstr>Species x sites table  or     OTU x Samples </vt:lpstr>
      <vt:lpstr>Species x sites table  or     OTU x Samples </vt:lpstr>
      <vt:lpstr>Species x sites table  or     OTU x Samples </vt:lpstr>
      <vt:lpstr>Slide 40</vt:lpstr>
      <vt:lpstr>Other RDP tools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Ribosomal database project</dc:title>
  <dc:creator>Erick</dc:creator>
  <cp:lastModifiedBy>Erick Cardenas</cp:lastModifiedBy>
  <cp:revision>263</cp:revision>
  <dcterms:created xsi:type="dcterms:W3CDTF">2006-08-16T00:00:00Z</dcterms:created>
  <dcterms:modified xsi:type="dcterms:W3CDTF">2011-03-28T05:32:02Z</dcterms:modified>
</cp:coreProperties>
</file>