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3" r:id="rId3"/>
    <p:sldId id="280" r:id="rId4"/>
    <p:sldId id="278" r:id="rId5"/>
    <p:sldId id="284" r:id="rId6"/>
    <p:sldId id="281" r:id="rId7"/>
    <p:sldId id="265" r:id="rId8"/>
    <p:sldId id="274" r:id="rId9"/>
    <p:sldId id="258" r:id="rId10"/>
    <p:sldId id="268" r:id="rId11"/>
    <p:sldId id="260" r:id="rId12"/>
    <p:sldId id="283" r:id="rId13"/>
    <p:sldId id="259" r:id="rId14"/>
    <p:sldId id="272" r:id="rId15"/>
    <p:sldId id="285" r:id="rId16"/>
    <p:sldId id="271" r:id="rId17"/>
    <p:sldId id="261" r:id="rId18"/>
    <p:sldId id="269" r:id="rId19"/>
    <p:sldId id="262" r:id="rId20"/>
    <p:sldId id="270" r:id="rId21"/>
    <p:sldId id="286" r:id="rId22"/>
    <p:sldId id="299" r:id="rId23"/>
    <p:sldId id="29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CF8A-C2BF-48A4-BD42-1FC26A93607D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2111-D9EF-4013-9CE3-39674E6FC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Fasta</a:t>
            </a:r>
            <a:r>
              <a:rPr lang="en-US" dirty="0" smtClean="0"/>
              <a:t>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2111-D9EF-4013-9CE3-39674E6FCE6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429000"/>
            <a:ext cx="37338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429000"/>
            <a:ext cx="37338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86200"/>
            <a:ext cx="3733800" cy="1470025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EL TITULO DEL CURSO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886200"/>
            <a:ext cx="3810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ERICK CARDENAS, Ph.D.</a:t>
            </a:r>
          </a:p>
          <a:p>
            <a:r>
              <a:rPr lang="en-US" dirty="0" smtClean="0"/>
              <a:t>Michigan State University</a:t>
            </a:r>
          </a:p>
          <a:p>
            <a:r>
              <a:rPr lang="en-US" dirty="0" err="1" smtClean="0"/>
              <a:t>Fecha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533400"/>
            <a:ext cx="8229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33400"/>
            <a:ext cx="7848600" cy="609600"/>
          </a:xfrm>
        </p:spPr>
        <p:txBody>
          <a:bodyPr>
            <a:normAutofit/>
          </a:bodyPr>
          <a:lstStyle>
            <a:lvl1pPr algn="l">
              <a:defRPr sz="32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754563"/>
          </a:xfrm>
        </p:spPr>
        <p:txBody>
          <a:bodyPr/>
          <a:lstStyle>
            <a:lvl1pPr>
              <a:buClr>
                <a:schemeClr val="accent3"/>
              </a:buClr>
              <a:buSzPct val="80000"/>
              <a:buFont typeface="Wingdings" pitchFamily="2" charset="2"/>
              <a:buChar char="q"/>
              <a:defRPr sz="2400"/>
            </a:lvl1pPr>
            <a:lvl2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2pPr>
            <a:lvl3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3pPr>
            <a:lvl4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4pPr>
            <a:lvl5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3657600"/>
            <a:ext cx="75438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8382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90801"/>
            <a:ext cx="7620000" cy="762000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Outline o </a:t>
            </a:r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9200" y="4114800"/>
            <a:ext cx="7239000" cy="1500187"/>
          </a:xfrm>
        </p:spPr>
        <p:txBody>
          <a:bodyPr anchor="b"/>
          <a:lstStyle>
            <a:lvl1pPr marL="0" indent="0" algn="just">
              <a:buClr>
                <a:schemeClr val="accent3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Ideas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ro.cme.msu.edu/pyro/help.j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dp.cme.msu.edu/misc/presentations/RDP-HTPweb.html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3962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RDP pyrosequencing pipeline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429000"/>
            <a:ext cx="3810000" cy="2667000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Erick Cardenas Ph. D.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75" t="13000" r="32500" b="10000"/>
          <a:stretch>
            <a:fillRect/>
          </a:stretch>
        </p:blipFill>
        <p:spPr bwMode="auto">
          <a:xfrm>
            <a:off x="952005" y="1219200"/>
            <a:ext cx="689659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81800" y="2743200"/>
            <a:ext cx="1752600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ATGCTG	FUSION26</a:t>
            </a:r>
          </a:p>
          <a:p>
            <a:r>
              <a:rPr lang="en-US" sz="800" dirty="0" smtClean="0"/>
              <a:t>AGAGAG	FUSION27</a:t>
            </a:r>
          </a:p>
          <a:p>
            <a:r>
              <a:rPr lang="en-US" sz="800" dirty="0" smtClean="0"/>
              <a:t>AGATGC	FUSION28</a:t>
            </a:r>
          </a:p>
          <a:p>
            <a:r>
              <a:rPr lang="en-US" sz="800" dirty="0" smtClean="0"/>
              <a:t>AGCATG	FUSION29</a:t>
            </a:r>
            <a:endParaRPr lang="en-US" sz="800" dirty="0"/>
          </a:p>
        </p:txBody>
      </p:sp>
      <p:cxnSp>
        <p:nvCxnSpPr>
          <p:cNvPr id="9" name="Elbow Connector 8"/>
          <p:cNvCxnSpPr>
            <a:stCxn id="7" idx="1"/>
          </p:cNvCxnSpPr>
          <p:nvPr/>
        </p:nvCxnSpPr>
        <p:spPr>
          <a:xfrm rot="10800000" flipV="1">
            <a:off x="5105400" y="3035588"/>
            <a:ext cx="1676400" cy="77440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4462046"/>
            <a:ext cx="3886200" cy="33855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ADAPTOR</a:t>
            </a:r>
            <a:r>
              <a:rPr lang="en-US" sz="1600" b="1" dirty="0" smtClean="0">
                <a:solidFill>
                  <a:schemeClr val="accent2"/>
                </a:solidFill>
              </a:rPr>
              <a:t>BARCODE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PRIMER</a:t>
            </a:r>
            <a:r>
              <a:rPr lang="en-US" sz="1600" b="1" dirty="0" smtClean="0"/>
              <a:t>SEQUENCE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 for pre-processing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4008437"/>
            <a:ext cx="7315200" cy="2392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Length filter can get rid of primer </a:t>
            </a:r>
            <a:r>
              <a:rPr lang="en-US" sz="2000" dirty="0" err="1" smtClean="0"/>
              <a:t>dimers</a:t>
            </a:r>
            <a:endParaRPr lang="en-US" sz="2000" dirty="0" smtClean="0"/>
          </a:p>
          <a:p>
            <a:r>
              <a:rPr lang="en-US" sz="2000" dirty="0" smtClean="0"/>
              <a:t>Empirical evidence suggest that if sequences have too many error in primer regions, read is bad</a:t>
            </a:r>
          </a:p>
          <a:p>
            <a:r>
              <a:rPr lang="en-US" sz="2000" dirty="0" smtClean="0"/>
              <a:t>Since primers are degenerate is recommended to remove them before analysis</a:t>
            </a:r>
          </a:p>
          <a:p>
            <a:r>
              <a:rPr lang="en-US" sz="2000" dirty="0" smtClean="0"/>
              <a:t>If sequence turns too small for alignment keep primers</a:t>
            </a:r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5131" t="36861" r="14510" b="29483"/>
          <a:stretch>
            <a:fillRect/>
          </a:stretch>
        </p:blipFill>
        <p:spPr bwMode="auto">
          <a:xfrm>
            <a:off x="838200" y="1295400"/>
            <a:ext cx="7391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Alignment-independent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0037"/>
            <a:ext cx="3657600" cy="4754563"/>
          </a:xfrm>
        </p:spPr>
        <p:txBody>
          <a:bodyPr/>
          <a:lstStyle/>
          <a:p>
            <a:r>
              <a:rPr lang="en-US" dirty="0" smtClean="0"/>
              <a:t>Classifier works fine</a:t>
            </a:r>
          </a:p>
          <a:p>
            <a:r>
              <a:rPr lang="en-US" dirty="0" smtClean="0"/>
              <a:t>Library compare works fine</a:t>
            </a:r>
          </a:p>
          <a:p>
            <a:r>
              <a:rPr lang="en-US" dirty="0" err="1" smtClean="0"/>
              <a:t>SeqMatch</a:t>
            </a:r>
            <a:r>
              <a:rPr lang="en-US" dirty="0" smtClean="0"/>
              <a:t> is slower but can be done</a:t>
            </a:r>
          </a:p>
          <a:p>
            <a:pPr lvl="1"/>
            <a:r>
              <a:rPr lang="en-US" dirty="0" smtClean="0"/>
              <a:t>Recommended to run on representative sequences</a:t>
            </a:r>
          </a:p>
          <a:p>
            <a:endParaRPr lang="en-US" dirty="0"/>
          </a:p>
        </p:txBody>
      </p:sp>
      <p:pic>
        <p:nvPicPr>
          <p:cNvPr id="4" name="Picture 2" descr="http://rdp.cme.msu.edu/misc/presentations/RDP-HTPweb_files/Slide0006.gif"/>
          <p:cNvPicPr>
            <a:picLocks noChangeAspect="1" noChangeArrowheads="1"/>
          </p:cNvPicPr>
          <p:nvPr/>
        </p:nvPicPr>
        <p:blipFill>
          <a:blip r:embed="rId2" cstate="print"/>
          <a:srcRect l="33389" t="22222" r="15686" b="5882"/>
          <a:stretch>
            <a:fillRect/>
          </a:stretch>
        </p:blipFill>
        <p:spPr bwMode="auto">
          <a:xfrm>
            <a:off x="4800600" y="1600200"/>
            <a:ext cx="3886200" cy="4114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257800" y="4114800"/>
            <a:ext cx="3276600" cy="167640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570037"/>
            <a:ext cx="3657600" cy="4754563"/>
          </a:xfrm>
        </p:spPr>
        <p:txBody>
          <a:bodyPr/>
          <a:lstStyle/>
          <a:p>
            <a:r>
              <a:rPr lang="en-US" dirty="0" smtClean="0"/>
              <a:t>Infernal aligner</a:t>
            </a:r>
          </a:p>
          <a:p>
            <a:r>
              <a:rPr lang="en-US" dirty="0" smtClean="0"/>
              <a:t>Model aligner that incorporates secondary structure</a:t>
            </a:r>
          </a:p>
          <a:p>
            <a:r>
              <a:rPr lang="en-US" dirty="0" smtClean="0"/>
              <a:t>Faster than any </a:t>
            </a:r>
            <a:r>
              <a:rPr lang="en-US" dirty="0" err="1" smtClean="0"/>
              <a:t>pairwise</a:t>
            </a:r>
            <a:r>
              <a:rPr lang="en-US" dirty="0" smtClean="0"/>
              <a:t> aligner (fewer comparison)</a:t>
            </a:r>
          </a:p>
          <a:p>
            <a:r>
              <a:rPr lang="en-US" dirty="0" smtClean="0"/>
              <a:t>Better than NAST or any local neighbor aligner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OTU analysis requires aligners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600200"/>
            <a:ext cx="3657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Sequences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Aligned sequences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Cluster file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err="1" smtClean="0"/>
              <a:t>Dereplication</a:t>
            </a:r>
            <a:endParaRPr lang="en-US" sz="2400" dirty="0" smtClean="0"/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Format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 l="23125" t="11000" r="10625" b="15000"/>
          <a:stretch>
            <a:fillRect/>
          </a:stretch>
        </p:blipFill>
        <p:spPr bwMode="auto">
          <a:xfrm>
            <a:off x="914400" y="1219200"/>
            <a:ext cx="7315200" cy="51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files to aligner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5791200" y="44958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4876800"/>
            <a:ext cx="2133600" cy="95410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2. Compressed files can be submitted. They can contain multiple libraries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3909536"/>
            <a:ext cx="2133600" cy="7386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1. </a:t>
            </a:r>
            <a:r>
              <a:rPr lang="en-US" sz="1400" dirty="0" err="1" smtClean="0"/>
              <a:t>Archaeal</a:t>
            </a:r>
            <a:r>
              <a:rPr lang="en-US" sz="1400" dirty="0" smtClean="0"/>
              <a:t> and Bacteria</a:t>
            </a:r>
            <a:r>
              <a:rPr lang="en-US" sz="1400" i="1" dirty="0" smtClean="0"/>
              <a:t> </a:t>
            </a:r>
            <a:r>
              <a:rPr lang="en-US" sz="1400" dirty="0" smtClean="0"/>
              <a:t>aligners can be selected</a:t>
            </a:r>
            <a:endParaRPr lang="en-US" sz="1400" dirty="0"/>
          </a:p>
        </p:txBody>
      </p:sp>
      <p:sp>
        <p:nvSpPr>
          <p:cNvPr id="8" name="Left Arrow 7"/>
          <p:cNvSpPr/>
          <p:nvPr/>
        </p:nvSpPr>
        <p:spPr>
          <a:xfrm>
            <a:off x="5791200" y="48006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1250" b="54857"/>
          <a:stretch>
            <a:fillRect/>
          </a:stretch>
        </p:blipFill>
        <p:spPr bwMode="auto">
          <a:xfrm>
            <a:off x="838200" y="1295400"/>
            <a:ext cx="7467602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914400" y="3581400"/>
            <a:ext cx="7315200" cy="2667000"/>
            <a:chOff x="2133600" y="3058477"/>
            <a:chExt cx="4800600" cy="158972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b="69524"/>
            <a:stretch>
              <a:fillRect/>
            </a:stretch>
          </p:blipFill>
          <p:spPr bwMode="auto">
            <a:xfrm>
              <a:off x="2133600" y="3058477"/>
              <a:ext cx="48006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63492" b="14000"/>
            <a:stretch>
              <a:fillRect/>
            </a:stretch>
          </p:blipFill>
          <p:spPr bwMode="auto">
            <a:xfrm>
              <a:off x="2133600" y="3972877"/>
              <a:ext cx="4800600" cy="67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Clustering file (</a:t>
            </a:r>
            <a:r>
              <a:rPr lang="en-US" sz="2400" dirty="0" err="1" smtClean="0"/>
              <a:t>cluster.clust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20980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600" dirty="0" smtClean="0">
                <a:solidFill>
                  <a:prstClr val="black"/>
                </a:solidFill>
              </a:rPr>
              <a:t>OTU1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12420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600" dirty="0" smtClean="0">
                <a:solidFill>
                  <a:prstClr val="black"/>
                </a:solidFill>
              </a:rPr>
              <a:t>OTU2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762000" y="2133600"/>
            <a:ext cx="76200" cy="838200"/>
          </a:xfrm>
          <a:prstGeom prst="leftBracke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762000" y="2971800"/>
            <a:ext cx="152400" cy="685800"/>
          </a:xfrm>
          <a:prstGeom prst="leftBracke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762000" y="3657600"/>
            <a:ext cx="76200" cy="685800"/>
          </a:xfrm>
          <a:prstGeom prst="leftBracke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762000" y="4419600"/>
            <a:ext cx="152400" cy="533400"/>
          </a:xfrm>
          <a:prstGeom prst="leftBracke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0000" r="29375" b="30000"/>
          <a:stretch>
            <a:fillRect/>
          </a:stretch>
        </p:blipFill>
        <p:spPr bwMode="auto">
          <a:xfrm>
            <a:off x="914400" y="1600200"/>
            <a:ext cx="7543800" cy="333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0" y="373380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600" dirty="0" smtClean="0">
                <a:solidFill>
                  <a:prstClr val="black"/>
                </a:solidFill>
              </a:rPr>
              <a:t>OTU2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3600" y="5486400"/>
            <a:ext cx="933269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600" dirty="0" smtClean="0">
                <a:solidFill>
                  <a:prstClr val="black"/>
                </a:solidFill>
              </a:rPr>
              <a:t>Sample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600" dirty="0" smtClean="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0" y="5757446"/>
            <a:ext cx="251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600" dirty="0" smtClean="0">
                <a:solidFill>
                  <a:prstClr val="black"/>
                </a:solidFill>
              </a:rPr>
              <a:t># </a:t>
            </a:r>
            <a:r>
              <a:rPr lang="en-US" sz="1600" dirty="0" err="1" smtClean="0">
                <a:solidFill>
                  <a:prstClr val="black"/>
                </a:solidFill>
              </a:rPr>
              <a:t>Seqs</a:t>
            </a:r>
            <a:r>
              <a:rPr lang="en-US" sz="1600" dirty="0" smtClean="0">
                <a:solidFill>
                  <a:prstClr val="black"/>
                </a:solidFill>
              </a:rPr>
              <a:t>. in this </a:t>
            </a:r>
            <a:r>
              <a:rPr lang="en-US" sz="1600" dirty="0" err="1" smtClean="0">
                <a:solidFill>
                  <a:prstClr val="black"/>
                </a:solidFill>
              </a:rPr>
              <a:t>otu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5224046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600" dirty="0" smtClean="0">
                <a:solidFill>
                  <a:prstClr val="black"/>
                </a:solidFill>
              </a:rPr>
              <a:t>List of all sequences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3162300" y="5448300"/>
            <a:ext cx="685800" cy="158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</p:cNvCxnSpPr>
          <p:nvPr/>
        </p:nvCxnSpPr>
        <p:spPr>
          <a:xfrm rot="16200000" flipV="1">
            <a:off x="2367712" y="5253876"/>
            <a:ext cx="457200" cy="7847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ket 22"/>
          <p:cNvSpPr/>
          <p:nvPr/>
        </p:nvSpPr>
        <p:spPr>
          <a:xfrm rot="5400000">
            <a:off x="5905500" y="2705100"/>
            <a:ext cx="228600" cy="4724400"/>
          </a:xfrm>
          <a:prstGeom prst="rightBracket">
            <a:avLst>
              <a:gd name="adj" fmla="val 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4400" y="6214646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600" b="1" dirty="0" smtClean="0">
                <a:solidFill>
                  <a:prstClr val="black"/>
                </a:solidFill>
              </a:rPr>
              <a:t>!!! One file can contain information for multiple </a:t>
            </a:r>
            <a:r>
              <a:rPr lang="en-US" sz="1600" b="1" dirty="0" err="1" smtClean="0">
                <a:solidFill>
                  <a:prstClr val="black"/>
                </a:solidFill>
              </a:rPr>
              <a:t>tresholds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selection of sequences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Great when studying specific groups</a:t>
            </a:r>
          </a:p>
          <a:p>
            <a:r>
              <a:rPr lang="en-US" dirty="0" smtClean="0"/>
              <a:t>Inputs: List of ids and </a:t>
            </a:r>
            <a:r>
              <a:rPr lang="en-US" dirty="0" err="1" smtClean="0"/>
              <a:t>fasta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Fasta</a:t>
            </a:r>
            <a:r>
              <a:rPr lang="en-US" dirty="0" smtClean="0"/>
              <a:t> file with selected sequences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34000" y="1676400"/>
            <a:ext cx="2514600" cy="3886200"/>
            <a:chOff x="5562600" y="1600200"/>
            <a:chExt cx="2514600" cy="3886200"/>
          </a:xfrm>
        </p:grpSpPr>
        <p:sp>
          <p:nvSpPr>
            <p:cNvPr id="4" name="Oval 3"/>
            <p:cNvSpPr/>
            <p:nvPr/>
          </p:nvSpPr>
          <p:spPr>
            <a:xfrm>
              <a:off x="5638800" y="2743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629400" y="2133600"/>
              <a:ext cx="381000" cy="381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19800" y="2057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400800" y="2590800"/>
              <a:ext cx="381000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62600" y="2209800"/>
              <a:ext cx="381000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0" y="3048000"/>
              <a:ext cx="381000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3048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15200" y="2209800"/>
              <a:ext cx="381000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05600" y="1676400"/>
              <a:ext cx="381000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467600" y="1676400"/>
              <a:ext cx="381000" cy="381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2514600"/>
              <a:ext cx="381000" cy="381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96200" y="2743200"/>
              <a:ext cx="381000" cy="381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29400" y="2971800"/>
              <a:ext cx="381000" cy="381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1600200"/>
              <a:ext cx="381000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7000" y="5105400"/>
              <a:ext cx="381000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315200" y="5105400"/>
              <a:ext cx="381000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34200" y="4572000"/>
              <a:ext cx="381000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248400" y="4572000"/>
              <a:ext cx="381000" cy="381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6553200" y="3657600"/>
              <a:ext cx="533400" cy="838200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 l="23125" t="11000" r="12653" b="15449"/>
          <a:stretch>
            <a:fillRect/>
          </a:stretch>
        </p:blipFill>
        <p:spPr bwMode="auto">
          <a:xfrm>
            <a:off x="990600" y="1295400"/>
            <a:ext cx="7239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representative sequences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71600"/>
            <a:ext cx="3733800" cy="4754563"/>
          </a:xfrm>
        </p:spPr>
        <p:txBody>
          <a:bodyPr>
            <a:no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dereplication</a:t>
            </a:r>
            <a:endParaRPr lang="en-US" dirty="0" smtClean="0"/>
          </a:p>
          <a:p>
            <a:r>
              <a:rPr lang="en-US" dirty="0" smtClean="0"/>
              <a:t>The representative minimizes the sum of square distances to all members of the cluster</a:t>
            </a:r>
          </a:p>
          <a:p>
            <a:r>
              <a:rPr lang="en-US" dirty="0" smtClean="0"/>
              <a:t>Do computer-intensive analysis with representatives 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Phylogenetic trees, </a:t>
            </a:r>
            <a:r>
              <a:rPr lang="en-US" dirty="0" err="1" smtClean="0"/>
              <a:t>SeqMatch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5181600" y="1981200"/>
            <a:ext cx="2895600" cy="2514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48400" y="23622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28194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600" y="37338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7000" y="31242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10400" y="25908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5486400" y="2971800"/>
            <a:ext cx="1295400" cy="381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6172200" y="2743200"/>
            <a:ext cx="838200" cy="381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86500" y="3543300"/>
            <a:ext cx="685800" cy="152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05600" y="2743200"/>
            <a:ext cx="609600" cy="533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848600" cy="6096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3733800" cy="4754563"/>
          </a:xfrm>
        </p:spPr>
        <p:txBody>
          <a:bodyPr/>
          <a:lstStyle/>
          <a:p>
            <a:r>
              <a:rPr lang="en-US" dirty="0" smtClean="0"/>
              <a:t>Ribosomal RNA  is the most common phylogenetic marker for bacteria</a:t>
            </a:r>
          </a:p>
          <a:p>
            <a:r>
              <a:rPr lang="en-US" dirty="0" smtClean="0"/>
              <a:t>Sequencing information is desirable for classification and phylogenetic reconstructions</a:t>
            </a:r>
            <a:endParaRPr lang="en-US" dirty="0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l="3922" t="5013" b="4453"/>
          <a:stretch>
            <a:fillRect/>
          </a:stretch>
        </p:blipFill>
        <p:spPr bwMode="auto">
          <a:xfrm>
            <a:off x="4572000" y="1600200"/>
            <a:ext cx="373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 l="23125" t="11000" r="13125" b="26000"/>
          <a:stretch>
            <a:fillRect/>
          </a:stretch>
        </p:blipFill>
        <p:spPr bwMode="auto">
          <a:xfrm>
            <a:off x="990600" y="1371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Dereplication</a:t>
            </a:r>
            <a:r>
              <a:rPr lang="en-US" smtClean="0"/>
              <a:t> request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Dereplication</a:t>
            </a:r>
            <a:r>
              <a:rPr lang="en-US" dirty="0" smtClean="0"/>
              <a:t>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500" t="24000" r="52500" b="46000"/>
          <a:stretch>
            <a:fillRect/>
          </a:stretch>
        </p:blipFill>
        <p:spPr bwMode="auto">
          <a:xfrm>
            <a:off x="990600" y="2133600"/>
            <a:ext cx="658368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151233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15123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</a:t>
            </a:r>
            <a:r>
              <a:rPr lang="en-US" dirty="0" err="1" smtClean="0"/>
              <a:t>Seqs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51233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Representative 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1524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Representative Sequence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747873"/>
            <a:ext cx="7924800" cy="164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dirty="0" smtClean="0"/>
              <a:t>Sequence only contain model positions (those used for rRNA trees)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dirty="0" smtClean="0"/>
              <a:t>For running </a:t>
            </a:r>
            <a:r>
              <a:rPr lang="en-US" dirty="0" err="1" smtClean="0"/>
              <a:t>Seqmatch</a:t>
            </a:r>
            <a:r>
              <a:rPr lang="en-US" dirty="0" smtClean="0"/>
              <a:t>, save IDS and used </a:t>
            </a:r>
            <a:r>
              <a:rPr lang="en-US" dirty="0" err="1" smtClean="0"/>
              <a:t>Fasta</a:t>
            </a:r>
            <a:r>
              <a:rPr lang="en-US" dirty="0" smtClean="0"/>
              <a:t> selection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204760" y="1974572"/>
            <a:ext cx="316468" cy="158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290360" y="1974572"/>
            <a:ext cx="316468" cy="158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119160" y="1974572"/>
            <a:ext cx="316468" cy="158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328960" y="1974572"/>
            <a:ext cx="316468" cy="158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5200" y="5117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maximum distance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2600" y="4800600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minimum sum of squares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848497" y="4990703"/>
            <a:ext cx="381000" cy="79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</p:cNvCxnSpPr>
          <p:nvPr/>
        </p:nvCxnSpPr>
        <p:spPr>
          <a:xfrm rot="10800000">
            <a:off x="5029200" y="4876800"/>
            <a:ext cx="533400" cy="10846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3657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Distance matrix</a:t>
            </a:r>
          </a:p>
          <a:p>
            <a:pPr lvl="1"/>
            <a:r>
              <a:rPr lang="en-US" dirty="0" smtClean="0"/>
              <a:t>Used as input in program MOTHUR</a:t>
            </a:r>
          </a:p>
          <a:p>
            <a:pPr lvl="1"/>
            <a:r>
              <a:rPr lang="en-US" dirty="0" smtClean="0"/>
              <a:t>Can include Jukes-Cantor correction</a:t>
            </a:r>
          </a:p>
          <a:p>
            <a:endParaRPr lang="en-US" dirty="0" smtClean="0"/>
          </a:p>
          <a:p>
            <a:r>
              <a:rPr lang="en-US" dirty="0" err="1" smtClean="0"/>
              <a:t>EstimateS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Easily converted to a sample x sites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2667000"/>
            <a:ext cx="3429000" cy="1606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NAME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#OTU	#SAMPLES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S1.O1	S2.O1	…	SX.O1</a:t>
            </a:r>
          </a:p>
          <a:p>
            <a:pPr marL="34290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S1.O2	S2.O2	…	SX.O2</a:t>
            </a:r>
          </a:p>
          <a:p>
            <a:pPr marL="34290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S1.O3	S2.O3	…	SX.O3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…		…	…	…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S1.OY	S2.OY	…	SX.OY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600200"/>
            <a:ext cx="38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2000" dirty="0" err="1" smtClean="0">
                <a:solidFill>
                  <a:prstClr val="black"/>
                </a:solidFill>
              </a:rPr>
              <a:t>EstimateS</a:t>
            </a:r>
            <a:r>
              <a:rPr lang="en-US" sz="2000" dirty="0" smtClean="0">
                <a:solidFill>
                  <a:prstClr val="black"/>
                </a:solidFill>
              </a:rPr>
              <a:t> Output for cluster of X samples with Y OTUs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5085005"/>
            <a:ext cx="3429000" cy="1163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S1.O1	S2.O1	…	SX.O1</a:t>
            </a:r>
          </a:p>
          <a:p>
            <a:pPr marL="34290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S1.O2	S2.O2	…	SX.O2</a:t>
            </a:r>
          </a:p>
          <a:p>
            <a:pPr marL="34290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S1.O3	S2.O3	…	SX.O3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…		…	…	…</a:t>
            </a:r>
          </a:p>
          <a:p>
            <a:pPr marL="342900" lvl="0" indent="-342900">
              <a:spcBef>
                <a:spcPct val="20000"/>
              </a:spcBef>
              <a:buClr>
                <a:srgbClr val="9BBB59"/>
              </a:buClr>
              <a:buSzPct val="80000"/>
            </a:pPr>
            <a:r>
              <a:rPr lang="en-US" sz="1200" dirty="0" smtClean="0">
                <a:solidFill>
                  <a:prstClr val="black"/>
                </a:solidFill>
              </a:rPr>
              <a:t>S1.OY	S2.OY	…	SX.OY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400800" y="44196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comments, </a:t>
            </a:r>
            <a:r>
              <a:rPr lang="en-US" dirty="0" smtClean="0"/>
              <a:t>complaints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Newer technologies provide cheaper and bigger throughput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371600"/>
            <a:ext cx="3733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371600"/>
            <a:ext cx="3733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600198"/>
          <a:ext cx="7315200" cy="4572001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76691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Clone libraries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454 whole plate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Pyrotag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8111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Output per samples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196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1000000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6250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456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(sequence)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11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Read length (bp)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456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Output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(Mb)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0.196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2.5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456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Total cost $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980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14000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87.5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456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Cost per Mb $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5000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35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Multiplex pyrosequencing provide a good compromise between price and coverage</a:t>
            </a:r>
            <a:endParaRPr lang="en-US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7908" r="1120" b="67602"/>
          <a:stretch>
            <a:fillRect/>
          </a:stretch>
        </p:blipFill>
        <p:spPr bwMode="auto">
          <a:xfrm>
            <a:off x="1066800" y="1242491"/>
            <a:ext cx="6934200" cy="249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488668"/>
            <a:ext cx="9260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Image modified from Ribosomal Database Project poster from Michigan-ASM 2008 meeting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886200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400,000 - 500 000 sequences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80 samples mixed in equal proportions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4086796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5000-6250 seq./ sample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038600" y="4191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Multiplex primers require special configuration</a:t>
            </a:r>
            <a:endParaRPr lang="en-US" sz="24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371600"/>
            <a:ext cx="7848600" cy="453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Primer1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ADAPTOR</a:t>
            </a:r>
            <a:r>
              <a:rPr lang="en-US" b="1" dirty="0" smtClean="0">
                <a:solidFill>
                  <a:schemeClr val="accent2"/>
                </a:solidFill>
              </a:rPr>
              <a:t>BARCODE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PRIMERF</a:t>
            </a:r>
          </a:p>
          <a:p>
            <a:r>
              <a:rPr lang="en-US" b="1" dirty="0" smtClean="0"/>
              <a:t>Primer2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ADAPTOR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PRIMERR</a:t>
            </a:r>
          </a:p>
          <a:p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Barcodes need to be separated at least by two changes. </a:t>
            </a:r>
          </a:p>
          <a:p>
            <a:pPr lvl="1"/>
            <a:r>
              <a:rPr lang="en-US" dirty="0" smtClean="0"/>
              <a:t>i.e. There has to be some room for error in primer region  so samples do not get mixed</a:t>
            </a:r>
          </a:p>
          <a:p>
            <a:r>
              <a:rPr lang="en-US" dirty="0" smtClean="0"/>
              <a:t>For list of possible tags go to: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http://pyro.cme.msu.edu/pyro/help.jsp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		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3733800" cy="4754563"/>
          </a:xfrm>
        </p:spPr>
        <p:txBody>
          <a:bodyPr/>
          <a:lstStyle/>
          <a:p>
            <a:r>
              <a:rPr lang="en-US" dirty="0" smtClean="0"/>
              <a:t>Short sequences</a:t>
            </a:r>
          </a:p>
          <a:p>
            <a:pPr lvl="1"/>
            <a:r>
              <a:rPr lang="en-US" dirty="0" smtClean="0"/>
              <a:t>Not good enough for phylogeny</a:t>
            </a:r>
          </a:p>
          <a:p>
            <a:r>
              <a:rPr lang="en-US" dirty="0" smtClean="0"/>
              <a:t>Massive outputs</a:t>
            </a:r>
          </a:p>
          <a:p>
            <a:pPr lvl="1"/>
            <a:r>
              <a:rPr lang="en-US" dirty="0" smtClean="0"/>
              <a:t>Alignment is slow</a:t>
            </a:r>
          </a:p>
          <a:p>
            <a:pPr lvl="1"/>
            <a:r>
              <a:rPr lang="en-US" dirty="0" smtClean="0"/>
              <a:t>Files are hard to manipulate</a:t>
            </a:r>
          </a:p>
          <a:p>
            <a:r>
              <a:rPr lang="en-US" dirty="0" smtClean="0"/>
              <a:t>Mixed sequences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200"/>
            <a:ext cx="3733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sequences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classification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methods</a:t>
            </a:r>
          </a:p>
          <a:p>
            <a:pPr marL="285750" indent="-285750">
              <a:spcBef>
                <a:spcPct val="20000"/>
              </a:spcBef>
              <a:buClr>
                <a:schemeClr val="accent3"/>
              </a:buClr>
              <a:buSzPct val="70000"/>
              <a:buFont typeface="Wingdings" pitchFamily="2" charset="2"/>
              <a:buChar char="q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Massive outputs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70000"/>
              <a:buFont typeface="Wingdings" pitchFamily="2" charset="2"/>
              <a:buChar char="q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a model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aligner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70000"/>
              <a:buFont typeface="Wingdings" pitchFamily="2" charset="2"/>
              <a:buChar char="q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pipeline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70000"/>
              <a:buFont typeface="Wingdings" pitchFamily="2" charset="2"/>
              <a:buChar char="q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specialized programs for manipulation</a:t>
            </a:r>
          </a:p>
          <a:p>
            <a:pPr marL="285750" indent="-285750">
              <a:spcBef>
                <a:spcPct val="20000"/>
              </a:spcBef>
              <a:buClr>
                <a:schemeClr val="accent3"/>
              </a:buClr>
              <a:buSzPct val="70000"/>
              <a:buFont typeface="Wingdings" pitchFamily="2" charset="2"/>
              <a:buChar char="q"/>
            </a:pPr>
            <a:r>
              <a:rPr lang="en-US" sz="2000" noProof="0" dirty="0" smtClean="0"/>
              <a:t>Mixed sequences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70000"/>
              <a:buFont typeface="Wingdings" pitchFamily="2" charset="2"/>
              <a:buChar char="q"/>
            </a:pPr>
            <a:r>
              <a:rPr lang="en-US" sz="2000" dirty="0" smtClean="0"/>
              <a:t>Sequences sorter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lvl="2" indent="-285750">
              <a:spcBef>
                <a:spcPct val="20000"/>
              </a:spcBef>
              <a:buClr>
                <a:schemeClr val="accent3"/>
              </a:buClr>
              <a:buSzPct val="70000"/>
              <a:buFont typeface="Wingdings" pitchFamily="2" charset="2"/>
              <a:buChar char="q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4375" t="12000" r="10000" b="17000"/>
          <a:stretch>
            <a:fillRect/>
          </a:stretch>
        </p:blipFill>
        <p:spPr bwMode="auto">
          <a:xfrm>
            <a:off x="838201" y="1371600"/>
            <a:ext cx="7467600" cy="504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91000" y="3581400"/>
            <a:ext cx="3962400" cy="2895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30000" t="38000" r="45625" b="32000"/>
          <a:stretch>
            <a:fillRect/>
          </a:stretch>
        </p:blipFill>
        <p:spPr bwMode="auto">
          <a:xfrm>
            <a:off x="4191000" y="3810000"/>
            <a:ext cx="336804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http://pyro.cme.msu.edu/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rdp.cme.msu.edu/misc/presentations/RDP-HTPweb_files/Slide0006.gif"/>
          <p:cNvPicPr>
            <a:picLocks noChangeAspect="1" noChangeArrowheads="1"/>
          </p:cNvPicPr>
          <p:nvPr/>
        </p:nvPicPr>
        <p:blipFill>
          <a:blip r:embed="rId2" cstate="print"/>
          <a:srcRect l="16667" t="22222" r="15686" b="5882"/>
          <a:stretch>
            <a:fillRect/>
          </a:stretch>
        </p:blipFill>
        <p:spPr bwMode="auto">
          <a:xfrm>
            <a:off x="857596" y="1447800"/>
            <a:ext cx="5162204" cy="4114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-76200" y="6324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Modified from ASM 2009 presentation, available at : </a:t>
            </a:r>
            <a:r>
              <a:rPr lang="en-US" sz="1600" dirty="0" smtClean="0">
                <a:hlinkClick r:id="rId3"/>
              </a:rPr>
              <a:t>http://rdp.cme.msu.edu/misc/presentations/RDP-HTPweb.html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248400" y="2362200"/>
            <a:ext cx="2590800" cy="175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OTU diversity</a:t>
            </a:r>
          </a:p>
          <a:p>
            <a:endParaRPr lang="en-US" dirty="0" smtClean="0"/>
          </a:p>
          <a:p>
            <a:r>
              <a:rPr lang="en-US" dirty="0" smtClean="0"/>
              <a:t>OTU distribution among samples</a:t>
            </a:r>
          </a:p>
          <a:p>
            <a:endParaRPr lang="en-US" dirty="0" smtClean="0"/>
          </a:p>
          <a:p>
            <a:r>
              <a:rPr lang="en-US" dirty="0" smtClean="0"/>
              <a:t>Similarity of samples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200" y="5410200"/>
            <a:ext cx="259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>
                <a:solidFill>
                  <a:prstClr val="black"/>
                </a:solidFill>
              </a:rPr>
              <a:t>How do my sequences fit in the taxonomy?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0975" y="4535269"/>
            <a:ext cx="200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solidFill>
                  <a:prstClr val="black"/>
                </a:solidFill>
              </a:rPr>
              <a:t>Relatives of my sequences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3352800" y="4572000"/>
            <a:ext cx="2743200" cy="1219200"/>
          </a:xfrm>
          <a:prstGeom prst="bentConnector3">
            <a:avLst>
              <a:gd name="adj1" fmla="val 575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endCxn id="12" idx="0"/>
          </p:cNvCxnSpPr>
          <p:nvPr/>
        </p:nvCxnSpPr>
        <p:spPr>
          <a:xfrm>
            <a:off x="5867400" y="1752600"/>
            <a:ext cx="1676400" cy="6096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00600" y="4875212"/>
            <a:ext cx="1752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Pyrosequencing pipeline workflow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3657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Sorts sequences into samples according to barcodes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Size filter</a:t>
            </a:r>
          </a:p>
          <a:p>
            <a:pPr lvl="1"/>
            <a:r>
              <a:rPr lang="en-US" dirty="0" smtClean="0"/>
              <a:t>Quality filter</a:t>
            </a:r>
          </a:p>
          <a:p>
            <a:pPr lvl="2"/>
            <a:r>
              <a:rPr lang="en-US" dirty="0" smtClean="0"/>
              <a:t>Trimming</a:t>
            </a:r>
          </a:p>
          <a:p>
            <a:pPr lvl="2"/>
            <a:r>
              <a:rPr lang="en-US" dirty="0" smtClean="0"/>
              <a:t>Global filter</a:t>
            </a:r>
          </a:p>
          <a:p>
            <a:r>
              <a:rPr lang="en-US" dirty="0" smtClean="0"/>
              <a:t>Primers</a:t>
            </a:r>
          </a:p>
          <a:p>
            <a:pPr lvl="1"/>
            <a:r>
              <a:rPr lang="en-US" dirty="0" smtClean="0"/>
              <a:t>Remove sequences if too many errors in primers</a:t>
            </a:r>
          </a:p>
          <a:p>
            <a:pPr lvl="1"/>
            <a:r>
              <a:rPr lang="en-US" dirty="0" smtClean="0"/>
              <a:t>Remover primers</a:t>
            </a:r>
            <a:endParaRPr lang="en-US" dirty="0"/>
          </a:p>
        </p:txBody>
      </p:sp>
      <p:pic>
        <p:nvPicPr>
          <p:cNvPr id="4" name="Picture 2" descr="http://rdp.cme.msu.edu/misc/presentations/RDP-HTPweb_files/Slide0006.gif"/>
          <p:cNvPicPr>
            <a:picLocks noChangeAspect="1" noChangeArrowheads="1"/>
          </p:cNvPicPr>
          <p:nvPr/>
        </p:nvPicPr>
        <p:blipFill>
          <a:blip r:embed="rId2" cstate="print"/>
          <a:srcRect l="16667" t="22222" r="15686" b="5882"/>
          <a:stretch>
            <a:fillRect/>
          </a:stretch>
        </p:blipFill>
        <p:spPr bwMode="auto">
          <a:xfrm>
            <a:off x="4595552" y="2057400"/>
            <a:ext cx="4015048" cy="3200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95800" y="1752600"/>
            <a:ext cx="1219200" cy="373380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</Template>
  <TotalTime>2919</TotalTime>
  <Words>581</Words>
  <Application>Microsoft Office PowerPoint</Application>
  <PresentationFormat>On-screen Show (4:3)</PresentationFormat>
  <Paragraphs>161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eli</vt:lpstr>
      <vt:lpstr>RDP pyrosequencing pipeline</vt:lpstr>
      <vt:lpstr>Background</vt:lpstr>
      <vt:lpstr>Newer technologies provide cheaper and bigger throughput</vt:lpstr>
      <vt:lpstr>Multiplex pyrosequencing provide a good compromise between price and coverage</vt:lpstr>
      <vt:lpstr>Multiplex primers require special configuration</vt:lpstr>
      <vt:lpstr>Challenge  Solution</vt:lpstr>
      <vt:lpstr>http://pyro.cme.msu.edu/</vt:lpstr>
      <vt:lpstr>Pyrosequencing pipeline workflow</vt:lpstr>
      <vt:lpstr>Preprocess</vt:lpstr>
      <vt:lpstr>General options</vt:lpstr>
      <vt:lpstr>Filter for pre-processing</vt:lpstr>
      <vt:lpstr>Alignment-independent analysis</vt:lpstr>
      <vt:lpstr>OTU analysis requires aligners</vt:lpstr>
      <vt:lpstr>Submitting files to aligner</vt:lpstr>
      <vt:lpstr>Slide 15</vt:lpstr>
      <vt:lpstr>Clustering file (cluster.clust)</vt:lpstr>
      <vt:lpstr>Sub selection of sequences</vt:lpstr>
      <vt:lpstr>Slide 18</vt:lpstr>
      <vt:lpstr>Selecting representative sequences</vt:lpstr>
      <vt:lpstr>Dereplication request</vt:lpstr>
      <vt:lpstr>Dereplication result</vt:lpstr>
      <vt:lpstr>Useful formats</vt:lpstr>
      <vt:lpstr>Questions, comments, complaints?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RDP pyrosequencing pipeline</dc:title>
  <dc:creator>Erick</dc:creator>
  <cp:lastModifiedBy>Erick Cardenas</cp:lastModifiedBy>
  <cp:revision>134</cp:revision>
  <dcterms:created xsi:type="dcterms:W3CDTF">2006-08-16T00:00:00Z</dcterms:created>
  <dcterms:modified xsi:type="dcterms:W3CDTF">2011-05-01T23:48:34Z</dcterms:modified>
</cp:coreProperties>
</file>