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67" r:id="rId5"/>
    <p:sldId id="257" r:id="rId6"/>
    <p:sldId id="258" r:id="rId7"/>
    <p:sldId id="271" r:id="rId8"/>
    <p:sldId id="284" r:id="rId9"/>
    <p:sldId id="259" r:id="rId10"/>
    <p:sldId id="285" r:id="rId11"/>
    <p:sldId id="275" r:id="rId12"/>
    <p:sldId id="276" r:id="rId13"/>
    <p:sldId id="268" r:id="rId14"/>
    <p:sldId id="269" r:id="rId15"/>
    <p:sldId id="277" r:id="rId16"/>
    <p:sldId id="278" r:id="rId17"/>
    <p:sldId id="306" r:id="rId18"/>
    <p:sldId id="279" r:id="rId19"/>
    <p:sldId id="305" r:id="rId20"/>
    <p:sldId id="261" r:id="rId21"/>
    <p:sldId id="280" r:id="rId22"/>
    <p:sldId id="282" r:id="rId23"/>
    <p:sldId id="283" r:id="rId24"/>
    <p:sldId id="286" r:id="rId25"/>
    <p:sldId id="295" r:id="rId26"/>
    <p:sldId id="287" r:id="rId27"/>
    <p:sldId id="289" r:id="rId28"/>
    <p:sldId id="301" r:id="rId29"/>
    <p:sldId id="290" r:id="rId30"/>
    <p:sldId id="291" r:id="rId31"/>
    <p:sldId id="292" r:id="rId32"/>
    <p:sldId id="293" r:id="rId33"/>
    <p:sldId id="294" r:id="rId34"/>
    <p:sldId id="296" r:id="rId35"/>
    <p:sldId id="299" r:id="rId36"/>
    <p:sldId id="297" r:id="rId37"/>
    <p:sldId id="302" r:id="rId38"/>
    <p:sldId id="303" r:id="rId39"/>
    <p:sldId id="298" r:id="rId40"/>
    <p:sldId id="304" r:id="rId4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34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3429000"/>
            <a:ext cx="3733800" cy="2743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3429000"/>
            <a:ext cx="37338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886200"/>
            <a:ext cx="3733800" cy="1470025"/>
          </a:xfrm>
        </p:spPr>
        <p:txBody>
          <a:bodyPr/>
          <a:lstStyle>
            <a:lvl1pPr algn="r"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EL TITULO DEL CURSO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0" y="3886200"/>
            <a:ext cx="3810000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ERICK CARDENAS, Ph.D.</a:t>
            </a:r>
          </a:p>
          <a:p>
            <a:r>
              <a:rPr lang="en-US" dirty="0" smtClean="0"/>
              <a:t>Michigan State University</a:t>
            </a:r>
          </a:p>
          <a:p>
            <a:r>
              <a:rPr lang="en-US" dirty="0" err="1" smtClean="0"/>
              <a:t>Fecha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" y="228600"/>
            <a:ext cx="7772400" cy="152400"/>
          </a:xfrm>
          <a:prstGeom prst="rect">
            <a:avLst/>
          </a:prstGeom>
          <a:gradFill>
            <a:gsLst>
              <a:gs pos="100000">
                <a:schemeClr val="bg1"/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6477000"/>
            <a:ext cx="7772400" cy="152400"/>
          </a:xfrm>
          <a:prstGeom prst="rect">
            <a:avLst/>
          </a:prstGeom>
          <a:gradFill>
            <a:gsLst>
              <a:gs pos="100000">
                <a:schemeClr val="bg1"/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57200" y="533400"/>
            <a:ext cx="82296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33400"/>
            <a:ext cx="7848600" cy="609600"/>
          </a:xfrm>
        </p:spPr>
        <p:txBody>
          <a:bodyPr>
            <a:normAutofit/>
          </a:bodyPr>
          <a:lstStyle>
            <a:lvl1pPr algn="l">
              <a:defRPr sz="3200" b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848600" cy="4754563"/>
          </a:xfrm>
        </p:spPr>
        <p:txBody>
          <a:bodyPr/>
          <a:lstStyle>
            <a:lvl1pPr>
              <a:buClr>
                <a:schemeClr val="accent3"/>
              </a:buClr>
              <a:buSzPct val="80000"/>
              <a:buFont typeface="Wingdings" pitchFamily="2" charset="2"/>
              <a:buChar char="q"/>
              <a:defRPr sz="2400"/>
            </a:lvl1pPr>
            <a:lvl2pPr>
              <a:buClr>
                <a:schemeClr val="accent3"/>
              </a:buClr>
              <a:buSzPct val="70000"/>
              <a:buFont typeface="Wingdings" pitchFamily="2" charset="2"/>
              <a:buChar char="q"/>
              <a:defRPr sz="2000"/>
            </a:lvl2pPr>
            <a:lvl3pPr>
              <a:buClr>
                <a:schemeClr val="accent3"/>
              </a:buClr>
              <a:buSzPct val="70000"/>
              <a:buFont typeface="Wingdings" pitchFamily="2" charset="2"/>
              <a:buChar char="q"/>
              <a:defRPr sz="2000"/>
            </a:lvl3pPr>
            <a:lvl4pPr>
              <a:buClr>
                <a:schemeClr val="accent3"/>
              </a:buClr>
              <a:buSzPct val="70000"/>
              <a:buFont typeface="Wingdings" pitchFamily="2" charset="2"/>
              <a:buChar char="q"/>
              <a:defRPr sz="2000"/>
            </a:lvl4pPr>
            <a:lvl5pPr>
              <a:buClr>
                <a:schemeClr val="accent3"/>
              </a:buClr>
              <a:buSzPct val="70000"/>
              <a:buFont typeface="Wingdings" pitchFamily="2" charset="2"/>
              <a:buChar char="q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914400" y="228600"/>
            <a:ext cx="7772400" cy="152400"/>
          </a:xfrm>
          <a:prstGeom prst="rect">
            <a:avLst/>
          </a:prstGeom>
          <a:gradFill>
            <a:gsLst>
              <a:gs pos="100000">
                <a:schemeClr val="bg1"/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14400" y="6477000"/>
            <a:ext cx="7772400" cy="152400"/>
          </a:xfrm>
          <a:prstGeom prst="rect">
            <a:avLst/>
          </a:prstGeom>
          <a:gradFill>
            <a:gsLst>
              <a:gs pos="100000">
                <a:schemeClr val="bg1"/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4400" y="3657600"/>
            <a:ext cx="7543800" cy="266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2514600"/>
            <a:ext cx="83820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90801"/>
            <a:ext cx="7620000" cy="762000"/>
          </a:xfrm>
        </p:spPr>
        <p:txBody>
          <a:bodyPr anchor="t"/>
          <a:lstStyle>
            <a:lvl1pPr algn="l">
              <a:defRPr sz="4000" b="0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Outline o </a:t>
            </a:r>
            <a:r>
              <a:rPr lang="en-US" dirty="0" err="1" smtClean="0"/>
              <a:t>resumen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9200" y="4114800"/>
            <a:ext cx="7239000" cy="1500187"/>
          </a:xfrm>
        </p:spPr>
        <p:txBody>
          <a:bodyPr anchor="b"/>
          <a:lstStyle>
            <a:lvl1pPr marL="0" indent="0" algn="just">
              <a:buClr>
                <a:schemeClr val="accent3"/>
              </a:buClr>
              <a:buSzPct val="80000"/>
              <a:buFont typeface="Wingdings" pitchFamily="2" charset="2"/>
              <a:buChar char="q"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Ideas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914400" y="228600"/>
            <a:ext cx="7772400" cy="152400"/>
          </a:xfrm>
          <a:prstGeom prst="rect">
            <a:avLst/>
          </a:prstGeom>
          <a:gradFill>
            <a:gsLst>
              <a:gs pos="100000">
                <a:schemeClr val="bg1"/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rdpstaff@msu.edu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Gene Database/ Repository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4343400"/>
            <a:ext cx="38100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/>
              <a:t>Fungene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3657600" cy="4754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Do not trust annotation too much</a:t>
            </a:r>
          </a:p>
          <a:p>
            <a:r>
              <a:rPr lang="en-US" dirty="0" smtClean="0"/>
              <a:t>Some genes are not monophyletic</a:t>
            </a:r>
          </a:p>
          <a:p>
            <a:pPr lvl="1"/>
            <a:r>
              <a:rPr lang="en-US" dirty="0" smtClean="0"/>
              <a:t>E.g. Convergent evolution for substrate in </a:t>
            </a:r>
            <a:r>
              <a:rPr lang="en-US" dirty="0" err="1" smtClean="0"/>
              <a:t>dioxygenases</a:t>
            </a:r>
            <a:endParaRPr lang="en-US" dirty="0" smtClean="0"/>
          </a:p>
          <a:p>
            <a:r>
              <a:rPr lang="en-US" dirty="0" smtClean="0"/>
              <a:t>Homology does not means same functions</a:t>
            </a:r>
          </a:p>
          <a:p>
            <a:r>
              <a:rPr lang="en-US" dirty="0" smtClean="0"/>
              <a:t>In general information from sequenced genomes is more accurate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600200"/>
            <a:ext cx="4349044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676400" y="4724400"/>
            <a:ext cx="6400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endParaRPr lang="en-US" sz="1800"/>
          </a:p>
        </p:txBody>
      </p:sp>
      <p:pic>
        <p:nvPicPr>
          <p:cNvPr id="25605" name="Picture 5" descr="G:\111\fig\01.gif"/>
          <p:cNvPicPr>
            <a:picLocks noChangeAspect="1" noChangeArrowheads="1"/>
          </p:cNvPicPr>
          <p:nvPr/>
        </p:nvPicPr>
        <p:blipFill>
          <a:blip r:embed="rId2" cstate="print"/>
          <a:srcRect t="7692"/>
          <a:stretch>
            <a:fillRect/>
          </a:stretch>
        </p:blipFill>
        <p:spPr bwMode="auto">
          <a:xfrm>
            <a:off x="469224" y="3124200"/>
            <a:ext cx="8013311" cy="2819400"/>
          </a:xfrm>
          <a:prstGeom prst="rect">
            <a:avLst/>
          </a:prstGeom>
          <a:noFill/>
        </p:spPr>
      </p:pic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590800" y="1334631"/>
            <a:ext cx="2971800" cy="163121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/>
              <a:t>ACA   </a:t>
            </a:r>
            <a:r>
              <a:rPr lang="en-US" sz="2000" dirty="0" smtClean="0"/>
              <a:t>- - </a:t>
            </a:r>
            <a:r>
              <a:rPr lang="en-US" sz="2000" dirty="0"/>
              <a:t>-  </a:t>
            </a:r>
            <a:r>
              <a:rPr lang="en-US" sz="2000" dirty="0" smtClean="0"/>
              <a:t> ATG     </a:t>
            </a:r>
            <a:endParaRPr lang="en-US" sz="2000" dirty="0"/>
          </a:p>
          <a:p>
            <a:pPr eaLnBrk="0" hangingPunct="0"/>
            <a:r>
              <a:rPr lang="en-US" sz="2000" dirty="0" smtClean="0"/>
              <a:t> TCA  </a:t>
            </a:r>
            <a:r>
              <a:rPr lang="en-US" sz="2000" dirty="0"/>
              <a:t>ACT  </a:t>
            </a:r>
            <a:r>
              <a:rPr lang="en-US" sz="2000" dirty="0" smtClean="0"/>
              <a:t> ATC</a:t>
            </a:r>
            <a:endParaRPr lang="en-US" sz="2000" dirty="0"/>
          </a:p>
          <a:p>
            <a:pPr eaLnBrk="0" hangingPunct="0"/>
            <a:r>
              <a:rPr lang="en-US" sz="2000" dirty="0"/>
              <a:t>ACA  C - -  AGC</a:t>
            </a:r>
          </a:p>
          <a:p>
            <a:pPr eaLnBrk="0" hangingPunct="0"/>
            <a:r>
              <a:rPr lang="en-US" sz="2000" dirty="0"/>
              <a:t>AGA   - - -  </a:t>
            </a:r>
            <a:r>
              <a:rPr lang="en-US" sz="2000" dirty="0" smtClean="0"/>
              <a:t> ATC</a:t>
            </a:r>
            <a:endParaRPr lang="en-US" sz="2000" dirty="0"/>
          </a:p>
          <a:p>
            <a:pPr eaLnBrk="0" hangingPunct="0"/>
            <a:r>
              <a:rPr lang="en-US" sz="2000" dirty="0"/>
              <a:t>ACC  G - -  ATC</a:t>
            </a:r>
            <a:endParaRPr lang="en-US" dirty="0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609600" y="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sz="3200" i="1" dirty="0"/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838200" y="1676400"/>
            <a:ext cx="14574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Alignment</a:t>
            </a:r>
            <a:endParaRPr lang="en-US" sz="200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914400" y="533400"/>
            <a:ext cx="7848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Building a model with a alignments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5715000" y="3962400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→</a:t>
            </a:r>
            <a:r>
              <a:rPr lang="en-US" dirty="0" smtClean="0"/>
              <a:t>Transition probabilities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733800" y="6019800"/>
            <a:ext cx="11416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Model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5791200" y="3581400"/>
            <a:ext cx="26921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Output probability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sequencing with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1"/>
            <a:ext cx="7848600" cy="2286000"/>
          </a:xfrm>
        </p:spPr>
        <p:txBody>
          <a:bodyPr>
            <a:noAutofit/>
          </a:bodyPr>
          <a:lstStyle/>
          <a:p>
            <a:r>
              <a:rPr lang="en-US" sz="1800" dirty="0" smtClean="0"/>
              <a:t>What is the probability that my sequences belong fit that model?</a:t>
            </a:r>
          </a:p>
          <a:p>
            <a:r>
              <a:rPr lang="en-US" sz="1800" dirty="0" smtClean="0"/>
              <a:t>Adds output probabilities and transitions</a:t>
            </a:r>
          </a:p>
          <a:p>
            <a:r>
              <a:rPr lang="en-US" sz="1800" dirty="0" smtClean="0"/>
              <a:t>Given ACACATC</a:t>
            </a:r>
          </a:p>
          <a:p>
            <a:pPr eaLnBrk="0" hangingPunct="0"/>
            <a:r>
              <a:rPr lang="en-US" sz="1800" dirty="0" smtClean="0"/>
              <a:t>P(ACACATC)=0.8x1x 0.8x1 x 0.8x0.6 x 0.4x0.6 x 1x1 x 0.8x1 x 0.8  </a:t>
            </a:r>
          </a:p>
          <a:p>
            <a:pPr lvl="4" eaLnBrk="0" hangingPunct="0">
              <a:buNone/>
            </a:pPr>
            <a:r>
              <a:rPr lang="en-US" sz="1800" dirty="0" smtClean="0"/>
              <a:t> = 4.7 x 10 </a:t>
            </a:r>
            <a:r>
              <a:rPr lang="en-US" sz="1800" baseline="30000" dirty="0" smtClean="0"/>
              <a:t>-2</a:t>
            </a:r>
            <a:endParaRPr lang="en-US" sz="1800" dirty="0"/>
          </a:p>
        </p:txBody>
      </p:sp>
      <p:pic>
        <p:nvPicPr>
          <p:cNvPr id="4" name="Picture 4" descr="G:\111\fig\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581400"/>
            <a:ext cx="7210425" cy="2747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http://fungene.cme.msu.edu/index.spr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2" cstate="print"/>
          <a:srcRect l="5000" t="13000" r="28750" b="24000"/>
          <a:stretch>
            <a:fillRect/>
          </a:stretch>
        </p:blipFill>
        <p:spPr bwMode="auto">
          <a:xfrm>
            <a:off x="685800" y="1373756"/>
            <a:ext cx="7817153" cy="464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286000" y="3276600"/>
            <a:ext cx="1905000" cy="1905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 l="20000" t="18000" r="5000" b="31000"/>
          <a:stretch>
            <a:fillRect/>
          </a:stretch>
        </p:blipFill>
        <p:spPr bwMode="auto">
          <a:xfrm>
            <a:off x="2819400" y="3200400"/>
            <a:ext cx="5562600" cy="236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 cstate="print"/>
          <a:srcRect l="20000" t="30000" r="51250" b="34857"/>
          <a:stretch>
            <a:fillRect/>
          </a:stretch>
        </p:blipFill>
        <p:spPr bwMode="auto">
          <a:xfrm>
            <a:off x="2819400" y="4572000"/>
            <a:ext cx="239379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a gene database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1570037"/>
            <a:ext cx="7315200" cy="792163"/>
          </a:xfrm>
        </p:spPr>
        <p:txBody>
          <a:bodyPr>
            <a:noAutofit/>
          </a:bodyPr>
          <a:lstStyle/>
          <a:p>
            <a:r>
              <a:rPr lang="en-US" sz="1800" dirty="0" smtClean="0"/>
              <a:t>List of high scoring sequences to the HMM</a:t>
            </a:r>
          </a:p>
          <a:p>
            <a:r>
              <a:rPr lang="en-US" sz="1800" dirty="0" smtClean="0"/>
              <a:t>Sequences used for building HMM appear in orange</a:t>
            </a:r>
          </a:p>
          <a:p>
            <a:r>
              <a:rPr lang="en-US" sz="1800" dirty="0" smtClean="0"/>
              <a:t>Accession information, not complete for all sequences</a:t>
            </a:r>
          </a:p>
          <a:p>
            <a:r>
              <a:rPr lang="en-US" sz="1800" dirty="0" smtClean="0"/>
              <a:t>Source of microorganism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417" t="15359" r="2421" b="19866"/>
          <a:stretch>
            <a:fillRect/>
          </a:stretch>
        </p:blipFill>
        <p:spPr bwMode="auto">
          <a:xfrm>
            <a:off x="0" y="304800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We can get additional information for each gene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5410200"/>
            <a:ext cx="7848600" cy="792163"/>
          </a:xfrm>
        </p:spPr>
        <p:txBody>
          <a:bodyPr>
            <a:noAutofit/>
          </a:bodyPr>
          <a:lstStyle/>
          <a:p>
            <a:r>
              <a:rPr lang="en-US" sz="1800" dirty="0" smtClean="0"/>
              <a:t>How god is the alignment to the model</a:t>
            </a:r>
          </a:p>
          <a:p>
            <a:r>
              <a:rPr lang="en-US" sz="1800" dirty="0" smtClean="0"/>
              <a:t>Global alignment with model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 l="625" t="11000" r="625" b="11000"/>
          <a:stretch>
            <a:fillRect/>
          </a:stretch>
        </p:blipFill>
        <p:spPr bwMode="auto">
          <a:xfrm>
            <a:off x="457199" y="1371600"/>
            <a:ext cx="787204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848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Filter can be used remove poor matches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5410200"/>
            <a:ext cx="7848600" cy="792163"/>
          </a:xfrm>
        </p:spPr>
        <p:txBody>
          <a:bodyPr>
            <a:noAutofit/>
          </a:bodyPr>
          <a:lstStyle/>
          <a:p>
            <a:endParaRPr lang="en-US" sz="18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417" t="15359" r="2421" b="19866"/>
          <a:stretch>
            <a:fillRect/>
          </a:stretch>
        </p:blipFill>
        <p:spPr bwMode="auto">
          <a:xfrm>
            <a:off x="0" y="198120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 l="78750" t="36000" b="40000"/>
          <a:stretch>
            <a:fillRect/>
          </a:stretch>
        </p:blipFill>
        <p:spPr bwMode="auto">
          <a:xfrm>
            <a:off x="4572000" y="1524000"/>
            <a:ext cx="2590800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Straight Connector 8"/>
          <p:cNvCxnSpPr>
            <a:endCxn id="13" idx="1"/>
          </p:cNvCxnSpPr>
          <p:nvPr/>
        </p:nvCxnSpPr>
        <p:spPr>
          <a:xfrm rot="5400000" flipH="1" flipV="1">
            <a:off x="7029450" y="2609850"/>
            <a:ext cx="876300" cy="60960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7048500" y="1638300"/>
            <a:ext cx="838200" cy="60960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772400" y="2362200"/>
            <a:ext cx="1371600" cy="2286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We can go directly to the accessions or related publications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417" t="15359" r="2421" b="19866"/>
          <a:stretch>
            <a:fillRect/>
          </a:stretch>
        </p:blipFill>
        <p:spPr bwMode="auto">
          <a:xfrm>
            <a:off x="0" y="198120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t="11000" r="49375" b="10000"/>
          <a:stretch>
            <a:fillRect/>
          </a:stretch>
        </p:blipFill>
        <p:spPr bwMode="auto">
          <a:xfrm>
            <a:off x="3733800" y="2209800"/>
            <a:ext cx="3672068" cy="358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Down Arrow 5"/>
          <p:cNvSpPr/>
          <p:nvPr/>
        </p:nvSpPr>
        <p:spPr>
          <a:xfrm rot="5400000">
            <a:off x="2895600" y="3429000"/>
            <a:ext cx="5334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After selecting sequences on interest go to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“</a:t>
            </a:r>
            <a:r>
              <a:rPr lang="en-US" sz="2400" dirty="0" smtClean="0"/>
              <a:t>Begin analysis”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75237"/>
            <a:ext cx="7848600" cy="1325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Download sequences (proteins or Nucleotides), aligned or unaligned.</a:t>
            </a:r>
          </a:p>
          <a:p>
            <a:r>
              <a:rPr lang="en-US" dirty="0" smtClean="0"/>
              <a:t>Test primers </a:t>
            </a:r>
            <a:r>
              <a:rPr lang="en-US" dirty="0" smtClean="0"/>
              <a:t>or probes for </a:t>
            </a:r>
            <a:r>
              <a:rPr lang="en-US" dirty="0" smtClean="0"/>
              <a:t>specificity</a:t>
            </a:r>
          </a:p>
          <a:p>
            <a:r>
              <a:rPr lang="en-US" dirty="0" smtClean="0"/>
              <a:t>Create tree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 l="5707" t="32000" r="29375" b="21000"/>
          <a:stretch>
            <a:fillRect/>
          </a:stretch>
        </p:blipFill>
        <p:spPr bwMode="auto">
          <a:xfrm>
            <a:off x="1066800" y="1600200"/>
            <a:ext cx="6934200" cy="313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Testing </a:t>
            </a:r>
            <a:r>
              <a:rPr lang="en-US" sz="2400" dirty="0" err="1" smtClean="0"/>
              <a:t>nirS</a:t>
            </a:r>
            <a:r>
              <a:rPr lang="en-US" sz="2400" dirty="0" smtClean="0"/>
              <a:t> primers with </a:t>
            </a:r>
            <a:r>
              <a:rPr lang="en-US" sz="2400" dirty="0" err="1" smtClean="0"/>
              <a:t>Fungene</a:t>
            </a:r>
            <a:r>
              <a:rPr lang="en-US" sz="2400" dirty="0" smtClean="0"/>
              <a:t> (5930 sequences)</a:t>
            </a:r>
            <a:endParaRPr 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9615" r="3423" b="8648"/>
          <a:stretch>
            <a:fillRect/>
          </a:stretch>
        </p:blipFill>
        <p:spPr bwMode="auto">
          <a:xfrm>
            <a:off x="679075" y="1524000"/>
            <a:ext cx="77791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0" y="1868269"/>
            <a:ext cx="2667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Number of hits with no mismatches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47797" t="43414" r="29375" b="21000"/>
          <a:stretch>
            <a:fillRect/>
          </a:stretch>
        </p:blipFill>
        <p:spPr bwMode="auto">
          <a:xfrm>
            <a:off x="6172200" y="2743200"/>
            <a:ext cx="2438400" cy="23756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209800" y="4876800"/>
            <a:ext cx="2667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You can refine your selection and work only with the selected sequences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1219200" y="4953000"/>
            <a:ext cx="8382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657600" y="1981200"/>
            <a:ext cx="8382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467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Working with proteins is difficult</a:t>
            </a:r>
          </a:p>
          <a:p>
            <a:r>
              <a:rPr lang="en-US" dirty="0" smtClean="0"/>
              <a:t>Conservations is at amino acid level at secondary and tertiary structure</a:t>
            </a:r>
          </a:p>
          <a:p>
            <a:r>
              <a:rPr lang="en-US" dirty="0" smtClean="0"/>
              <a:t>Databases are big and messy</a:t>
            </a:r>
          </a:p>
          <a:p>
            <a:pPr lvl="1"/>
            <a:r>
              <a:rPr lang="en-US" dirty="0" smtClean="0"/>
              <a:t>Short or partial sequences</a:t>
            </a:r>
          </a:p>
          <a:p>
            <a:pPr lvl="1"/>
            <a:r>
              <a:rPr lang="en-US" dirty="0" smtClean="0"/>
              <a:t>Similar proteins in </a:t>
            </a:r>
            <a:r>
              <a:rPr lang="en-US" dirty="0" err="1" smtClean="0"/>
              <a:t>superfamilies</a:t>
            </a:r>
            <a:endParaRPr lang="en-US" dirty="0" smtClean="0"/>
          </a:p>
          <a:p>
            <a:pPr lvl="1"/>
            <a:r>
              <a:rPr lang="en-US" dirty="0" smtClean="0"/>
              <a:t>Common motifs can give false positives</a:t>
            </a:r>
          </a:p>
          <a:p>
            <a:r>
              <a:rPr lang="en-US" dirty="0" smtClean="0"/>
              <a:t>Alignment has to be done each time a new sequence is found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How do I create my own </a:t>
            </a:r>
            <a:r>
              <a:rPr lang="en-US" sz="2400" dirty="0" err="1" smtClean="0"/>
              <a:t>Fungene</a:t>
            </a:r>
            <a:r>
              <a:rPr lang="en-US" sz="2400" dirty="0" smtClean="0"/>
              <a:t> database?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7637"/>
            <a:ext cx="7391400" cy="4754563"/>
          </a:xfrm>
        </p:spPr>
        <p:txBody>
          <a:bodyPr/>
          <a:lstStyle/>
          <a:p>
            <a:r>
              <a:rPr lang="en-US" dirty="0" smtClean="0"/>
              <a:t>Create your training set</a:t>
            </a:r>
          </a:p>
          <a:p>
            <a:pPr lvl="1"/>
            <a:r>
              <a:rPr lang="en-US" dirty="0" smtClean="0"/>
              <a:t>PSI BLAST can be a good guide</a:t>
            </a:r>
          </a:p>
          <a:p>
            <a:r>
              <a:rPr lang="en-US" dirty="0" smtClean="0"/>
              <a:t>Email RDP (</a:t>
            </a:r>
            <a:r>
              <a:rPr lang="en-US" dirty="0" smtClean="0">
                <a:hlinkClick r:id="rId2"/>
              </a:rPr>
              <a:t>rdpstaff@msu.edu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One of RDP goal is user support (as written in grant) so do not be shy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Fungene</a:t>
            </a:r>
            <a:r>
              <a:rPr lang="en-US" sz="3200" dirty="0" smtClean="0"/>
              <a:t> Pyrosequencing</a:t>
            </a:r>
            <a:br>
              <a:rPr lang="en-US" sz="3200" dirty="0" smtClean="0"/>
            </a:br>
            <a:r>
              <a:rPr lang="en-US" sz="3200" dirty="0" smtClean="0"/>
              <a:t>Pipeline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RDP </a:t>
            </a:r>
            <a:r>
              <a:rPr lang="en-US" dirty="0" err="1" smtClean="0"/>
              <a:t>Pyro</a:t>
            </a:r>
            <a:r>
              <a:rPr lang="en-US" dirty="0" smtClean="0"/>
              <a:t> </a:t>
            </a:r>
            <a:r>
              <a:rPr lang="en-US" dirty="0" err="1" smtClean="0"/>
              <a:t>cousing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848600" cy="609600"/>
          </a:xfrm>
        </p:spPr>
        <p:txBody>
          <a:bodyPr/>
          <a:lstStyle/>
          <a:p>
            <a:r>
              <a:rPr lang="en-US" dirty="0" err="1" smtClean="0"/>
              <a:t>Challlenge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3657600" cy="4754563"/>
          </a:xfrm>
        </p:spPr>
        <p:txBody>
          <a:bodyPr/>
          <a:lstStyle/>
          <a:p>
            <a:r>
              <a:rPr lang="en-US" dirty="0" smtClean="0"/>
              <a:t>Study the diversity of functional proteins using pyrosequencing</a:t>
            </a:r>
          </a:p>
          <a:p>
            <a:r>
              <a:rPr lang="en-US" dirty="0" smtClean="0"/>
              <a:t>Massive sequencing</a:t>
            </a:r>
          </a:p>
          <a:p>
            <a:pPr lvl="1"/>
            <a:r>
              <a:rPr lang="en-US" dirty="0" smtClean="0"/>
              <a:t>Alignment need</a:t>
            </a:r>
          </a:p>
          <a:p>
            <a:pPr lvl="1"/>
            <a:r>
              <a:rPr lang="en-US" dirty="0" smtClean="0"/>
              <a:t>Clustering needs</a:t>
            </a:r>
          </a:p>
          <a:p>
            <a:r>
              <a:rPr lang="en-US" dirty="0" smtClean="0"/>
              <a:t>Errors in pyrosequencing can create </a:t>
            </a:r>
            <a:r>
              <a:rPr lang="en-US" dirty="0" err="1" smtClean="0"/>
              <a:t>frameshifts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371600"/>
            <a:ext cx="3657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Pipeline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processing</a:t>
            </a:r>
            <a:r>
              <a:rPr lang="en-US" sz="2400" dirty="0"/>
              <a:t> </a:t>
            </a:r>
            <a:r>
              <a:rPr lang="en-US" sz="2400" dirty="0" smtClean="0"/>
              <a:t>and separate sequences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 quality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lang="en-US" sz="2400" noProof="0" dirty="0" smtClean="0"/>
              <a:t>HMM Aligner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Clustering tool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lang="en-US" sz="2400" noProof="0" dirty="0" err="1" smtClean="0"/>
              <a:t>Frameshift</a:t>
            </a:r>
            <a:r>
              <a:rPr lang="en-US" sz="2400" noProof="0" dirty="0" smtClean="0"/>
              <a:t> correction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21636" y="533400"/>
            <a:ext cx="17315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http://fungene.cme.msu.edu/FunGenePipeline/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8750" t="12000" r="9375" b="10000"/>
          <a:stretch>
            <a:fillRect/>
          </a:stretch>
        </p:blipFill>
        <p:spPr bwMode="auto">
          <a:xfrm>
            <a:off x="609600" y="1447800"/>
            <a:ext cx="793456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971800" y="2362200"/>
            <a:ext cx="5486400" cy="388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52800" y="3415605"/>
            <a:ext cx="4953000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Similar design to Pyrosequencing page at RDP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533400" y="6096000"/>
            <a:ext cx="4419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http://fungene.cme.msu.edu/FunGenePipeline/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8750" t="12000" r="9375" b="10000"/>
          <a:stretch>
            <a:fillRect/>
          </a:stretch>
        </p:blipFill>
        <p:spPr bwMode="auto">
          <a:xfrm>
            <a:off x="609600" y="1447800"/>
            <a:ext cx="793456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971800" y="2362200"/>
            <a:ext cx="5486400" cy="388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3200400" y="3200400"/>
            <a:ext cx="685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38600" y="3200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" y="6019800"/>
            <a:ext cx="4419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procesing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375" t="13000" r="32500" b="10000"/>
          <a:stretch>
            <a:fillRect/>
          </a:stretch>
        </p:blipFill>
        <p:spPr bwMode="auto">
          <a:xfrm>
            <a:off x="952005" y="1219200"/>
            <a:ext cx="689659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172200" y="3276600"/>
            <a:ext cx="2971800" cy="147732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If sequence is 16S, orientation will be check and reversed complemented if needed</a:t>
            </a:r>
            <a:endParaRPr lang="en-US" b="1" dirty="0"/>
          </a:p>
        </p:txBody>
      </p:sp>
      <p:sp>
        <p:nvSpPr>
          <p:cNvPr id="8" name="Left Arrow 7"/>
          <p:cNvSpPr/>
          <p:nvPr/>
        </p:nvSpPr>
        <p:spPr>
          <a:xfrm>
            <a:off x="5562600" y="3886200"/>
            <a:ext cx="533400" cy="38100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http://fungene.cme.msu.edu/FunGenePipeline/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8750" t="12000" r="9375" b="10000"/>
          <a:stretch>
            <a:fillRect/>
          </a:stretch>
        </p:blipFill>
        <p:spPr bwMode="auto">
          <a:xfrm>
            <a:off x="609600" y="1447800"/>
            <a:ext cx="793456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971800" y="2362200"/>
            <a:ext cx="5486400" cy="388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3200400" y="3200400"/>
            <a:ext cx="685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38600" y="3200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Dereplicator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" y="6019800"/>
            <a:ext cx="4419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Dereplicator</a:t>
            </a:r>
            <a:r>
              <a:rPr lang="en-US" dirty="0" smtClean="0"/>
              <a:t> removes identical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03837"/>
            <a:ext cx="7315200" cy="11731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Dereplicator</a:t>
            </a:r>
            <a:r>
              <a:rPr lang="en-US" dirty="0" smtClean="0"/>
              <a:t> is used to reduce computational complexity. Does not work at OTU level</a:t>
            </a:r>
          </a:p>
          <a:p>
            <a:r>
              <a:rPr lang="en-US" dirty="0" smtClean="0"/>
              <a:t>Will give you a file with information of where identical sequences were removed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9375" t="26000" r="9375" b="31000"/>
          <a:stretch>
            <a:fillRect/>
          </a:stretch>
        </p:blipFill>
        <p:spPr bwMode="auto">
          <a:xfrm>
            <a:off x="609600" y="1214511"/>
            <a:ext cx="8077200" cy="267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0" y="3833336"/>
            <a:ext cx="2819400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0 CAD28792 </a:t>
            </a:r>
          </a:p>
          <a:p>
            <a:r>
              <a:rPr lang="es-ES" sz="1400" dirty="0" smtClean="0"/>
              <a:t>1 CAD28790 </a:t>
            </a:r>
          </a:p>
          <a:p>
            <a:r>
              <a:rPr lang="es-ES" sz="1400" dirty="0" smtClean="0"/>
              <a:t>2 YP_519072,COPIA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3846493"/>
            <a:ext cx="251460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400" dirty="0" smtClean="0"/>
              <a:t>copia Muesta1.fa CAD28790 Muesta1.fa CAD28792 Muesta1.fa YP_519072 Muesta1.fa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276600" y="4648200"/>
            <a:ext cx="228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ID LIST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43600" y="4888468"/>
            <a:ext cx="228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Sample mapping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 t="28000" r="77500" b="64000"/>
          <a:stretch>
            <a:fillRect/>
          </a:stretch>
        </p:blipFill>
        <p:spPr bwMode="auto">
          <a:xfrm>
            <a:off x="2895600" y="1524000"/>
            <a:ext cx="274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 t="28000" r="77500" b="66000"/>
          <a:stretch>
            <a:fillRect/>
          </a:stretch>
        </p:blipFill>
        <p:spPr bwMode="auto">
          <a:xfrm>
            <a:off x="152400" y="38862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own Arrow 9"/>
          <p:cNvSpPr/>
          <p:nvPr/>
        </p:nvSpPr>
        <p:spPr>
          <a:xfrm>
            <a:off x="4258021" y="2883176"/>
            <a:ext cx="6096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2843349">
            <a:off x="2828840" y="2883176"/>
            <a:ext cx="6096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8925897">
            <a:off x="5558011" y="2889388"/>
            <a:ext cx="6096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95600" y="2362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Dereplicator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" y="4648200"/>
            <a:ext cx="228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Fasta</a:t>
            </a:r>
            <a:r>
              <a:rPr lang="en-US" dirty="0" smtClean="0">
                <a:solidFill>
                  <a:prstClr val="black"/>
                </a:solidFill>
              </a:rPr>
              <a:t>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http://fungene.cme.msu.edu/FunGenePipeline/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8750" t="12000" r="9375" b="10000"/>
          <a:stretch>
            <a:fillRect/>
          </a:stretch>
        </p:blipFill>
        <p:spPr bwMode="auto">
          <a:xfrm>
            <a:off x="609600" y="1447800"/>
            <a:ext cx="793456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971800" y="2362200"/>
            <a:ext cx="5486400" cy="388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3200400" y="3733800"/>
            <a:ext cx="685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38600" y="36576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Framebot</a:t>
            </a:r>
            <a:r>
              <a:rPr lang="en-US" sz="2400" dirty="0" smtClean="0"/>
              <a:t> = Frame shift correction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609600" y="6019800"/>
            <a:ext cx="4419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848600" cy="609600"/>
          </a:xfrm>
        </p:spPr>
        <p:txBody>
          <a:bodyPr/>
          <a:lstStyle/>
          <a:p>
            <a:r>
              <a:rPr lang="en-US" dirty="0" smtClean="0"/>
              <a:t>Solution: Build a protein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391400" cy="4754563"/>
          </a:xfrm>
        </p:spPr>
        <p:txBody>
          <a:bodyPr/>
          <a:lstStyle/>
          <a:p>
            <a:r>
              <a:rPr lang="en-US" dirty="0" smtClean="0"/>
              <a:t>Protein model is made one time</a:t>
            </a:r>
          </a:p>
          <a:p>
            <a:r>
              <a:rPr lang="en-US" dirty="0" smtClean="0"/>
              <a:t>Model is used to search databases for new members</a:t>
            </a:r>
          </a:p>
          <a:p>
            <a:r>
              <a:rPr lang="en-US" dirty="0" smtClean="0"/>
              <a:t>As sequences are put into the model they can be easily aligned without actually comparing them</a:t>
            </a:r>
          </a:p>
          <a:p>
            <a:r>
              <a:rPr lang="en-US" dirty="0" smtClean="0"/>
              <a:t>Most common program to generate protein model is HMMR, using a Hidden Markov Model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Framebot</a:t>
            </a:r>
            <a:r>
              <a:rPr lang="en-US" dirty="0" smtClean="0"/>
              <a:t> finds and corrects </a:t>
            </a:r>
            <a:r>
              <a:rPr lang="en-US" dirty="0" err="1" smtClean="0"/>
              <a:t>frameshifts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24400"/>
            <a:ext cx="7391400" cy="1401763"/>
          </a:xfrm>
        </p:spPr>
        <p:txBody>
          <a:bodyPr>
            <a:noAutofit/>
          </a:bodyPr>
          <a:lstStyle/>
          <a:p>
            <a:r>
              <a:rPr lang="en-US" sz="1600" dirty="0" smtClean="0"/>
              <a:t>Requires a protein model as guide</a:t>
            </a:r>
          </a:p>
          <a:p>
            <a:r>
              <a:rPr lang="en-US" sz="1600" dirty="0" smtClean="0"/>
              <a:t>Select some models from </a:t>
            </a:r>
            <a:r>
              <a:rPr lang="en-US" sz="1600" dirty="0" err="1" smtClean="0"/>
              <a:t>Fungene</a:t>
            </a:r>
            <a:endParaRPr lang="en-US" sz="1600" dirty="0" smtClean="0"/>
          </a:p>
          <a:p>
            <a:r>
              <a:rPr lang="en-US" sz="1600" dirty="0" smtClean="0"/>
              <a:t>Input own protein alignment as guide</a:t>
            </a:r>
          </a:p>
          <a:p>
            <a:r>
              <a:rPr lang="en-US" sz="1600" dirty="0" smtClean="0"/>
              <a:t>Sequence is check in forward and reverse directions in query DNA</a:t>
            </a:r>
          </a:p>
          <a:p>
            <a:r>
              <a:rPr lang="en-US" sz="1600" dirty="0" smtClean="0"/>
              <a:t>Returns corrected protein and DNA sequence</a:t>
            </a:r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8750" t="26000" r="8125" b="26000"/>
          <a:stretch>
            <a:fillRect/>
          </a:stretch>
        </p:blipFill>
        <p:spPr bwMode="auto">
          <a:xfrm>
            <a:off x="0" y="1371600"/>
            <a:ext cx="9144000" cy="330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http://fungene.cme.msu.edu/FunGenePipeline/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8750" t="12000" r="9375" b="10000"/>
          <a:stretch>
            <a:fillRect/>
          </a:stretch>
        </p:blipFill>
        <p:spPr bwMode="auto">
          <a:xfrm>
            <a:off x="609600" y="1447800"/>
            <a:ext cx="793456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971800" y="2362200"/>
            <a:ext cx="5486400" cy="388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3200400" y="3897868"/>
            <a:ext cx="685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38600" y="38978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Aligner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" y="6019800"/>
            <a:ext cx="4419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70437"/>
            <a:ext cx="7848600" cy="1554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HMMR aligners are available for selected genes</a:t>
            </a:r>
          </a:p>
          <a:p>
            <a:r>
              <a:rPr lang="en-US" i="1" dirty="0" err="1" smtClean="0"/>
              <a:t>nifH</a:t>
            </a:r>
            <a:r>
              <a:rPr lang="en-US" i="1" dirty="0" smtClean="0"/>
              <a:t>, but, </a:t>
            </a:r>
            <a:r>
              <a:rPr lang="en-US" i="1" dirty="0" err="1" smtClean="0"/>
              <a:t>buk</a:t>
            </a:r>
            <a:r>
              <a:rPr lang="en-US" i="1" dirty="0" smtClean="0"/>
              <a:t>, </a:t>
            </a:r>
            <a:r>
              <a:rPr lang="en-US" dirty="0" smtClean="0"/>
              <a:t>p450</a:t>
            </a:r>
            <a:r>
              <a:rPr lang="en-US" i="1" dirty="0" smtClean="0"/>
              <a:t>,alkB, </a:t>
            </a:r>
            <a:r>
              <a:rPr lang="en-US" i="1" dirty="0" err="1" smtClean="0"/>
              <a:t>bphA,dxnA</a:t>
            </a:r>
            <a:r>
              <a:rPr lang="en-US" i="1" dirty="0" smtClean="0"/>
              <a:t>, </a:t>
            </a:r>
            <a:r>
              <a:rPr lang="en-US" i="1" dirty="0" err="1" smtClean="0"/>
              <a:t>carA</a:t>
            </a:r>
            <a:r>
              <a:rPr lang="en-US" i="1" dirty="0" smtClean="0"/>
              <a:t>, dbFA2</a:t>
            </a:r>
          </a:p>
          <a:p>
            <a:r>
              <a:rPr lang="en-US" dirty="0" smtClean="0"/>
              <a:t>Tool </a:t>
            </a:r>
            <a:r>
              <a:rPr lang="en-US" dirty="0" err="1" smtClean="0"/>
              <a:t>dereplicates</a:t>
            </a:r>
            <a:r>
              <a:rPr lang="en-US" dirty="0" smtClean="0"/>
              <a:t> sequences first (will let you know what it did)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8125" t="27000" r="7500" b="32500"/>
          <a:stretch>
            <a:fillRect/>
          </a:stretch>
        </p:blipFill>
        <p:spPr bwMode="auto">
          <a:xfrm>
            <a:off x="0" y="1752600"/>
            <a:ext cx="9144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http://fungene.cme.msu.edu/FunGenePipeline/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8750" t="12000" r="9375" b="10000"/>
          <a:stretch>
            <a:fillRect/>
          </a:stretch>
        </p:blipFill>
        <p:spPr bwMode="auto">
          <a:xfrm>
            <a:off x="609600" y="1447800"/>
            <a:ext cx="793456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971800" y="2362200"/>
            <a:ext cx="5486400" cy="388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3200400" y="4114800"/>
            <a:ext cx="685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38600" y="40386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MCCLUST is a clustering tool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" y="6019800"/>
            <a:ext cx="4419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by MCCLUST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10200"/>
            <a:ext cx="7848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Same principle as with </a:t>
            </a:r>
            <a:r>
              <a:rPr lang="en-US" dirty="0" err="1" smtClean="0"/>
              <a:t>Pyro</a:t>
            </a:r>
            <a:r>
              <a:rPr lang="en-US" dirty="0" smtClean="0"/>
              <a:t> tool</a:t>
            </a:r>
          </a:p>
          <a:p>
            <a:r>
              <a:rPr lang="en-US" dirty="0" smtClean="0"/>
              <a:t>Can use mapping file from </a:t>
            </a:r>
            <a:r>
              <a:rPr lang="en-US" dirty="0" err="1" smtClean="0"/>
              <a:t>Dereplicator</a:t>
            </a: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8125" t="26333" r="8125" b="29000"/>
          <a:stretch>
            <a:fillRect/>
          </a:stretch>
        </p:blipFill>
        <p:spPr bwMode="auto">
          <a:xfrm>
            <a:off x="0" y="1828800"/>
            <a:ext cx="914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http://fungene.cme.msu.edu/FunGenePipeline/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8750" t="12000" r="9375" b="10000"/>
          <a:stretch>
            <a:fillRect/>
          </a:stretch>
        </p:blipFill>
        <p:spPr bwMode="auto">
          <a:xfrm>
            <a:off x="609600" y="1447800"/>
            <a:ext cx="793456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971800" y="2362200"/>
            <a:ext cx="5486400" cy="388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3200400" y="3200400"/>
            <a:ext cx="685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38600" y="27432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Expand mappings reverse the </a:t>
            </a:r>
            <a:r>
              <a:rPr lang="en-US" dirty="0" err="1" smtClean="0"/>
              <a:t>dereplicator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" y="6019800"/>
            <a:ext cx="4419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29000" y="412646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Sequences with  replicates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81400" y="486787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Sequences with  no replicates</a:t>
            </a:r>
          </a:p>
          <a:p>
            <a:pPr algn="ctr"/>
            <a:r>
              <a:rPr lang="en-US" dirty="0" smtClean="0"/>
              <a:t>ID List</a:t>
            </a:r>
          </a:p>
          <a:p>
            <a:pPr algn="ctr"/>
            <a:r>
              <a:rPr lang="en-US" dirty="0" smtClean="0"/>
              <a:t>Sample mapping</a:t>
            </a:r>
            <a:endParaRPr lang="en-US" dirty="0"/>
          </a:p>
        </p:txBody>
      </p:sp>
      <p:sp>
        <p:nvSpPr>
          <p:cNvPr id="15" name="Curved Left Arrow 14"/>
          <p:cNvSpPr/>
          <p:nvPr/>
        </p:nvSpPr>
        <p:spPr>
          <a:xfrm>
            <a:off x="7315200" y="4419600"/>
            <a:ext cx="990600" cy="990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 rot="10800000">
            <a:off x="2895600" y="4267200"/>
            <a:ext cx="990600" cy="990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http://fungene.cme.msu.edu/FunGenePipeline/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8750" t="12000" r="9375" b="10000"/>
          <a:stretch>
            <a:fillRect/>
          </a:stretch>
        </p:blipFill>
        <p:spPr bwMode="auto">
          <a:xfrm>
            <a:off x="609600" y="1447800"/>
            <a:ext cx="793456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971800" y="2362200"/>
            <a:ext cx="5486400" cy="388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38600" y="44196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Representative  (as in </a:t>
            </a:r>
            <a:r>
              <a:rPr lang="en-US" dirty="0" err="1" smtClean="0"/>
              <a:t>Pyro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Diversity indices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" y="6019800"/>
            <a:ext cx="4419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3200400" y="4495800"/>
            <a:ext cx="685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http://fungene.cme.msu.edu/FunGenePipeline/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8750" t="12000" r="9375" b="10000"/>
          <a:stretch>
            <a:fillRect/>
          </a:stretch>
        </p:blipFill>
        <p:spPr bwMode="auto">
          <a:xfrm>
            <a:off x="609600" y="1447800"/>
            <a:ext cx="793456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971800" y="2362200"/>
            <a:ext cx="5486400" cy="388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33800" y="275486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 express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" y="6019800"/>
            <a:ext cx="4419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3048000" y="2819400"/>
            <a:ext cx="685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analysis at once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 l="8750" t="17000" r="10000" b="27000"/>
          <a:stretch>
            <a:fillRect/>
          </a:stretch>
        </p:blipFill>
        <p:spPr bwMode="auto">
          <a:xfrm>
            <a:off x="0" y="1143000"/>
            <a:ext cx="9144000" cy="393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genes are easy to target with pyrosequencing (400 </a:t>
            </a:r>
            <a:r>
              <a:rPr lang="en-US" dirty="0" err="1" smtClean="0"/>
              <a:t>bp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 sure to include conserved regions to build a good model</a:t>
            </a:r>
          </a:p>
          <a:p>
            <a:r>
              <a:rPr lang="en-US" dirty="0" smtClean="0"/>
              <a:t>Training set is essential for the HMM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Fungene</a:t>
            </a:r>
            <a:r>
              <a:rPr lang="en-US" dirty="0" smtClean="0"/>
              <a:t> is the solution!, maybe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3276600" cy="2362200"/>
          </a:xfrm>
        </p:spPr>
        <p:txBody>
          <a:bodyPr>
            <a:noAutofit/>
          </a:bodyPr>
          <a:lstStyle/>
          <a:p>
            <a:r>
              <a:rPr lang="en-US" sz="2200" dirty="0" smtClean="0"/>
              <a:t>Database of functional proteins that uses Hidden Markov Models</a:t>
            </a:r>
          </a:p>
          <a:p>
            <a:r>
              <a:rPr lang="en-US" sz="2200" dirty="0" smtClean="0"/>
              <a:t>Model are used to get new sequences after each NCBI update</a:t>
            </a:r>
          </a:p>
        </p:txBody>
      </p:sp>
      <p:pic>
        <p:nvPicPr>
          <p:cNvPr id="1026" name="Picture 2" descr="Functional Gene Pipeline and Repository"/>
          <p:cNvPicPr>
            <a:picLocks noChangeAspect="1" noChangeArrowheads="1"/>
          </p:cNvPicPr>
          <p:nvPr/>
        </p:nvPicPr>
        <p:blipFill>
          <a:blip r:embed="rId2" cstate="print"/>
          <a:srcRect r="61334" b="36842"/>
          <a:stretch>
            <a:fillRect/>
          </a:stretch>
        </p:blipFill>
        <p:spPr bwMode="auto">
          <a:xfrm>
            <a:off x="4191000" y="2514600"/>
            <a:ext cx="4024816" cy="111029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914400" y="4724400"/>
            <a:ext cx="7315200" cy="158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9BBB59"/>
              </a:buClr>
              <a:buSzPct val="80000"/>
              <a:buFont typeface="Wingdings" pitchFamily="2" charset="2"/>
              <a:buChar char="q"/>
            </a:pPr>
            <a:r>
              <a:rPr lang="en-US" sz="2200" dirty="0" smtClean="0">
                <a:solidFill>
                  <a:prstClr val="black"/>
                </a:solidFill>
              </a:rPr>
              <a:t>Contains tools for analysis, alignment and processing of pyrosequencing data</a:t>
            </a:r>
          </a:p>
          <a:p>
            <a:pPr marL="342900" lvl="0" indent="-342900">
              <a:spcBef>
                <a:spcPct val="20000"/>
              </a:spcBef>
              <a:buClr>
                <a:srgbClr val="9BBB59"/>
              </a:buClr>
              <a:buSzPct val="80000"/>
              <a:buFont typeface="Wingdings" pitchFamily="2" charset="2"/>
              <a:buChar char="q"/>
            </a:pPr>
            <a:r>
              <a:rPr lang="en-US" sz="2200" dirty="0" smtClean="0">
                <a:solidFill>
                  <a:prstClr val="black"/>
                </a:solidFill>
              </a:rPr>
              <a:t>Model can be custom made</a:t>
            </a:r>
          </a:p>
          <a:p>
            <a:pPr marL="342900" lvl="0" indent="-342900">
              <a:spcBef>
                <a:spcPct val="20000"/>
              </a:spcBef>
              <a:buClr>
                <a:srgbClr val="9BBB59"/>
              </a:buClr>
              <a:buSzPct val="80000"/>
              <a:buFont typeface="Wingdings" pitchFamily="2" charset="2"/>
              <a:buChar char="q"/>
            </a:pPr>
            <a:r>
              <a:rPr lang="en-US" sz="2200" dirty="0" smtClean="0">
                <a:solidFill>
                  <a:prstClr val="black"/>
                </a:solidFill>
              </a:rPr>
              <a:t>Maintained by RDP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998" y="3810000"/>
            <a:ext cx="3780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http://fungene.cme.msu.edu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Fungene</a:t>
            </a:r>
            <a:r>
              <a:rPr lang="en-US" dirty="0" smtClean="0"/>
              <a:t> is a fast way to build HMM for proteins and create an frequently update database</a:t>
            </a:r>
          </a:p>
          <a:p>
            <a:r>
              <a:rPr lang="en-US" dirty="0" smtClean="0"/>
              <a:t>Alignment and probe search tools are available</a:t>
            </a:r>
          </a:p>
          <a:p>
            <a:r>
              <a:rPr lang="en-US" dirty="0" smtClean="0"/>
              <a:t>Pyrosequencing tools for functional genes are also available</a:t>
            </a:r>
          </a:p>
          <a:p>
            <a:r>
              <a:rPr lang="en-US" dirty="0" smtClean="0"/>
              <a:t>Write RDP if you want another gene or aligner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70037"/>
            <a:ext cx="7315200" cy="4754563"/>
          </a:xfrm>
        </p:spPr>
        <p:txBody>
          <a:bodyPr/>
          <a:lstStyle/>
          <a:p>
            <a:r>
              <a:rPr lang="en-US" dirty="0" smtClean="0"/>
              <a:t>Hidden Markov model</a:t>
            </a:r>
          </a:p>
          <a:p>
            <a:r>
              <a:rPr lang="en-US" dirty="0" smtClean="0"/>
              <a:t>Features of the Functional gene database</a:t>
            </a:r>
          </a:p>
          <a:p>
            <a:r>
              <a:rPr lang="en-US" dirty="0" smtClean="0"/>
              <a:t>Pipeline for working with functional genes and pyrosequencing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Hidden Markov Models are like PSI BLAST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t="41062" r="1158"/>
          <a:stretch>
            <a:fillRect/>
          </a:stretch>
        </p:blipFill>
        <p:spPr bwMode="auto">
          <a:xfrm>
            <a:off x="1006618" y="1371600"/>
            <a:ext cx="714678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6211669"/>
            <a:ext cx="914400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From </a:t>
            </a:r>
            <a:r>
              <a:rPr lang="en-US" sz="2000" dirty="0" err="1" smtClean="0"/>
              <a:t>Gribskov</a:t>
            </a:r>
            <a:r>
              <a:rPr lang="en-US" sz="2000" dirty="0" smtClean="0"/>
              <a:t>, 1989. Profile analysis: detection of distantly related proteins. PNAS. 84(13): 4355–4358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PSI-BLAST				HMM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70037"/>
            <a:ext cx="3657600" cy="4754563"/>
          </a:xfrm>
        </p:spPr>
        <p:txBody>
          <a:bodyPr/>
          <a:lstStyle/>
          <a:p>
            <a:r>
              <a:rPr lang="en-US" dirty="0" smtClean="0"/>
              <a:t>Uses the frequency of amino acid at each position to create a substitution matrix for the corresponding positions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35814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Uses the frequency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amino acids at each position to create model that describes the probability of going from one state to the other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lang="en-US" sz="2400" noProof="0" dirty="0" smtClean="0"/>
              <a:t>State can be an amino acid or a gap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HMM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371600"/>
            <a:ext cx="3657600" cy="838199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000" dirty="0" smtClean="0"/>
              <a:t>Select training set</a:t>
            </a:r>
          </a:p>
          <a:p>
            <a:pPr algn="ctr">
              <a:buNone/>
            </a:pPr>
            <a:r>
              <a:rPr lang="en-US" sz="2000" dirty="0" smtClean="0"/>
              <a:t>(User)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2743200"/>
            <a:ext cx="3657600" cy="769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  <a:buClr>
                <a:srgbClr val="9BBB59"/>
              </a:buClr>
              <a:buSzPct val="80000"/>
            </a:pPr>
            <a:r>
              <a:rPr lang="en-US" sz="2000" dirty="0" smtClean="0">
                <a:solidFill>
                  <a:prstClr val="black"/>
                </a:solidFill>
              </a:rPr>
              <a:t>Create model</a:t>
            </a:r>
          </a:p>
          <a:p>
            <a:pPr marL="342900" lvl="0" indent="-342900" algn="ctr">
              <a:spcBef>
                <a:spcPct val="20000"/>
              </a:spcBef>
              <a:buClr>
                <a:srgbClr val="9BBB59"/>
              </a:buClr>
              <a:buSzPct val="80000"/>
            </a:pPr>
            <a:r>
              <a:rPr lang="en-US" sz="2000" dirty="0" smtClean="0">
                <a:solidFill>
                  <a:prstClr val="black"/>
                </a:solidFill>
              </a:rPr>
              <a:t>(Program HMMR)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4028182"/>
            <a:ext cx="3657600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  <a:buClr>
                <a:srgbClr val="9BBB59"/>
              </a:buClr>
              <a:buSzPct val="80000"/>
            </a:pPr>
            <a:r>
              <a:rPr lang="en-US" sz="2000" dirty="0" smtClean="0">
                <a:solidFill>
                  <a:prstClr val="black"/>
                </a:solidFill>
              </a:rPr>
              <a:t>Compare sequences to model</a:t>
            </a:r>
          </a:p>
          <a:p>
            <a:pPr marL="342900" lvl="0" indent="-342900" algn="ctr">
              <a:spcBef>
                <a:spcPct val="20000"/>
              </a:spcBef>
              <a:buClr>
                <a:srgbClr val="9BBB59"/>
              </a:buClr>
              <a:buSzPct val="80000"/>
            </a:pPr>
            <a:r>
              <a:rPr lang="en-US" sz="2000" dirty="0" smtClean="0">
                <a:solidFill>
                  <a:prstClr val="black"/>
                </a:solidFill>
              </a:rPr>
              <a:t>(HMMR)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3200" y="5707559"/>
            <a:ext cx="3657600" cy="769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  <a:buClr>
                <a:srgbClr val="9BBB59"/>
              </a:buClr>
              <a:buSzPct val="80000"/>
            </a:pPr>
            <a:r>
              <a:rPr lang="en-US" sz="2000" dirty="0" smtClean="0">
                <a:solidFill>
                  <a:prstClr val="black"/>
                </a:solidFill>
              </a:rPr>
              <a:t>Create database</a:t>
            </a:r>
          </a:p>
          <a:p>
            <a:pPr marL="342900" lvl="0" indent="-342900" algn="ctr">
              <a:spcBef>
                <a:spcPct val="20000"/>
              </a:spcBef>
              <a:buClr>
                <a:srgbClr val="9BBB59"/>
              </a:buClr>
              <a:buSzPct val="80000"/>
            </a:pPr>
            <a:r>
              <a:rPr lang="en-US" sz="2000" dirty="0" smtClean="0">
                <a:solidFill>
                  <a:prstClr val="black"/>
                </a:solidFill>
              </a:rPr>
              <a:t>(HMMR)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191000" y="2209800"/>
            <a:ext cx="762000" cy="4572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191000" y="3505200"/>
            <a:ext cx="762000" cy="4572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191000" y="5105400"/>
            <a:ext cx="762000" cy="4572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-Turn Arrow 9"/>
          <p:cNvSpPr/>
          <p:nvPr/>
        </p:nvSpPr>
        <p:spPr>
          <a:xfrm rot="16200000">
            <a:off x="1062626" y="4567826"/>
            <a:ext cx="1896651" cy="1447800"/>
          </a:xfrm>
          <a:prstGeom prst="utur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609600"/>
          </a:xfrm>
        </p:spPr>
        <p:txBody>
          <a:bodyPr/>
          <a:lstStyle/>
          <a:p>
            <a:r>
              <a:rPr lang="en-US" dirty="0" smtClean="0"/>
              <a:t>HMM are built with training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Sequences belong to groups </a:t>
            </a:r>
            <a:r>
              <a:rPr lang="en-US" i="1" dirty="0" smtClean="0"/>
              <a:t>a priori</a:t>
            </a:r>
            <a:r>
              <a:rPr lang="en-US" dirty="0" smtClean="0"/>
              <a:t> decided</a:t>
            </a:r>
          </a:p>
          <a:p>
            <a:r>
              <a:rPr lang="en-US" dirty="0" smtClean="0"/>
              <a:t>Building successfult HMM</a:t>
            </a:r>
          </a:p>
          <a:p>
            <a:pPr lvl="1"/>
            <a:r>
              <a:rPr lang="en-US" dirty="0" smtClean="0"/>
              <a:t>Long length</a:t>
            </a:r>
          </a:p>
          <a:p>
            <a:pPr lvl="1"/>
            <a:r>
              <a:rPr lang="en-US" dirty="0" smtClean="0"/>
              <a:t>Partial sequences can have common domains but not same function</a:t>
            </a:r>
          </a:p>
          <a:p>
            <a:pPr lvl="1"/>
            <a:r>
              <a:rPr lang="en-US" dirty="0" smtClean="0"/>
              <a:t>Low error rate</a:t>
            </a:r>
          </a:p>
          <a:p>
            <a:pPr lvl="1"/>
            <a:r>
              <a:rPr lang="en-US" dirty="0" smtClean="0"/>
              <a:t>Known functions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Model is as good as the training set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eli</Template>
  <TotalTime>629</TotalTime>
  <Words>955</Words>
  <Application>Microsoft Office PowerPoint</Application>
  <PresentationFormat>On-screen Show (4:3)</PresentationFormat>
  <Paragraphs>168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eli</vt:lpstr>
      <vt:lpstr>Functional Gene Database/ Repository</vt:lpstr>
      <vt:lpstr>Challenge</vt:lpstr>
      <vt:lpstr>Solution: Build a protein model</vt:lpstr>
      <vt:lpstr>Fungene is the solution!, maybe</vt:lpstr>
      <vt:lpstr>Outline</vt:lpstr>
      <vt:lpstr>Hidden Markov Models are like PSI BLAST</vt:lpstr>
      <vt:lpstr>PSI-BLAST    HMM</vt:lpstr>
      <vt:lpstr>Working with HMM</vt:lpstr>
      <vt:lpstr>HMM are built with training sets</vt:lpstr>
      <vt:lpstr>Tips</vt:lpstr>
      <vt:lpstr>Building a model with a alignments</vt:lpstr>
      <vt:lpstr>Comparing sequencing with model</vt:lpstr>
      <vt:lpstr>http://fungene.cme.msu.edu/index.spr</vt:lpstr>
      <vt:lpstr>Exploring a gene database</vt:lpstr>
      <vt:lpstr>We can get additional information for each gene</vt:lpstr>
      <vt:lpstr>Filter can be used remove poor matches</vt:lpstr>
      <vt:lpstr>We can go directly to the accessions or related publications</vt:lpstr>
      <vt:lpstr>After selecting sequences on interest go to  “Begin analysis”</vt:lpstr>
      <vt:lpstr>Testing nirS primers with Fungene (5930 sequences)</vt:lpstr>
      <vt:lpstr>How do I create my own Fungene database?</vt:lpstr>
      <vt:lpstr>Fungene Pyrosequencing Pipeline</vt:lpstr>
      <vt:lpstr>Challlenge  </vt:lpstr>
      <vt:lpstr>http://fungene.cme.msu.edu/FunGenePipeline/</vt:lpstr>
      <vt:lpstr>http://fungene.cme.msu.edu/FunGenePipeline/</vt:lpstr>
      <vt:lpstr>Pre-procesing</vt:lpstr>
      <vt:lpstr>http://fungene.cme.msu.edu/FunGenePipeline/</vt:lpstr>
      <vt:lpstr>Dereplicator removes identical sequences</vt:lpstr>
      <vt:lpstr>Slide 28</vt:lpstr>
      <vt:lpstr>http://fungene.cme.msu.edu/FunGenePipeline/</vt:lpstr>
      <vt:lpstr>Framebot finds and corrects frameshifts</vt:lpstr>
      <vt:lpstr>http://fungene.cme.msu.edu/FunGenePipeline/</vt:lpstr>
      <vt:lpstr>Slide 32</vt:lpstr>
      <vt:lpstr>http://fungene.cme.msu.edu/FunGenePipeline/</vt:lpstr>
      <vt:lpstr>Clustering by MCCLUST</vt:lpstr>
      <vt:lpstr>http://fungene.cme.msu.edu/FunGenePipeline/</vt:lpstr>
      <vt:lpstr>http://fungene.cme.msu.edu/FunGenePipeline/</vt:lpstr>
      <vt:lpstr>http://fungene.cme.msu.edu/FunGenePipeline/</vt:lpstr>
      <vt:lpstr>All analysis at once</vt:lpstr>
      <vt:lpstr>Tips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Gene Database/ Repository</dc:title>
  <dc:creator>Erick</dc:creator>
  <cp:lastModifiedBy>Erick Cardenas</cp:lastModifiedBy>
  <cp:revision>47</cp:revision>
  <dcterms:created xsi:type="dcterms:W3CDTF">2006-08-16T00:00:00Z</dcterms:created>
  <dcterms:modified xsi:type="dcterms:W3CDTF">2011-03-30T15:06:50Z</dcterms:modified>
</cp:coreProperties>
</file>