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03" r:id="rId2"/>
    <p:sldId id="305" r:id="rId3"/>
    <p:sldId id="304" r:id="rId4"/>
    <p:sldId id="278" r:id="rId5"/>
    <p:sldId id="279" r:id="rId6"/>
    <p:sldId id="307" r:id="rId7"/>
    <p:sldId id="281" r:id="rId8"/>
    <p:sldId id="283" r:id="rId9"/>
    <p:sldId id="315" r:id="rId10"/>
    <p:sldId id="316" r:id="rId11"/>
    <p:sldId id="284" r:id="rId12"/>
    <p:sldId id="265" r:id="rId13"/>
    <p:sldId id="321" r:id="rId14"/>
    <p:sldId id="322" r:id="rId15"/>
    <p:sldId id="318" r:id="rId16"/>
    <p:sldId id="319" r:id="rId17"/>
    <p:sldId id="325" r:id="rId18"/>
    <p:sldId id="326" r:id="rId19"/>
    <p:sldId id="328" r:id="rId20"/>
    <p:sldId id="329" r:id="rId21"/>
    <p:sldId id="330" r:id="rId22"/>
    <p:sldId id="327" r:id="rId23"/>
    <p:sldId id="274" r:id="rId24"/>
    <p:sldId id="331" r:id="rId25"/>
    <p:sldId id="332" r:id="rId26"/>
    <p:sldId id="333" r:id="rId27"/>
    <p:sldId id="320" r:id="rId28"/>
    <p:sldId id="288" r:id="rId29"/>
    <p:sldId id="289" r:id="rId30"/>
    <p:sldId id="290" r:id="rId31"/>
    <p:sldId id="291" r:id="rId32"/>
    <p:sldId id="334" r:id="rId33"/>
    <p:sldId id="292" r:id="rId34"/>
    <p:sldId id="336" r:id="rId35"/>
    <p:sldId id="294" r:id="rId36"/>
    <p:sldId id="301" r:id="rId37"/>
    <p:sldId id="310" r:id="rId38"/>
    <p:sldId id="337" r:id="rId39"/>
    <p:sldId id="300" r:id="rId40"/>
    <p:sldId id="335"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1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B63CF1F-B3A1-44FF-9CC9-DBED9FF63C4E}" type="datetimeFigureOut">
              <a:rPr lang="en-US" smtClean="0"/>
              <a:pPr/>
              <a:t>3/31/2011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079075-C4D1-439B-81B6-DA183922F2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ncbi.nlm.nih.gov/COG/euk/fly.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ncbi.nlm.nih.gov/COG/euk/worm.html"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ncbi.nlm.nih.gov/entrez/query.fcgi?db=Popset" TargetMode="External"/><Relationship Id="rId13" Type="http://schemas.openxmlformats.org/officeDocument/2006/relationships/hyperlink" Target="http://www.ncbi.nlm.nih.gov/entrez/query.fcgi?db=Domains" TargetMode="External"/><Relationship Id="rId18" Type="http://schemas.openxmlformats.org/officeDocument/2006/relationships/hyperlink" Target="http://www.ncbi.nlm.nih.gov/entrez/query.fcgi?db=unigene" TargetMode="External"/><Relationship Id="rId3" Type="http://schemas.openxmlformats.org/officeDocument/2006/relationships/hyperlink" Target="http://www.ncbi.nlm.nih.gov/entrez/query.fcgi?db=PubMed" TargetMode="External"/><Relationship Id="rId7" Type="http://schemas.openxmlformats.org/officeDocument/2006/relationships/hyperlink" Target="http://www.ncbi.nlm.nih.gov/entrez/query.fcgi?db=Genome" TargetMode="External"/><Relationship Id="rId12" Type="http://schemas.openxmlformats.org/officeDocument/2006/relationships/hyperlink" Target="http://www.ncbi.nlm.nih.gov/entrez/query.fcgi?db=geo" TargetMode="External"/><Relationship Id="rId17" Type="http://schemas.openxmlformats.org/officeDocument/2006/relationships/hyperlink" Target="http://www.ncbi.nlm.nih.gov/entrez/query.fcgi?db=journals" TargetMode="External"/><Relationship Id="rId2" Type="http://schemas.openxmlformats.org/officeDocument/2006/relationships/slide" Target="../slides/slide10.xml"/><Relationship Id="rId16" Type="http://schemas.openxmlformats.org/officeDocument/2006/relationships/hyperlink" Target="http://www.ncbi.nlm.nih.gov/entrez/query.fcgi?db=cdd" TargetMode="External"/><Relationship Id="rId1" Type="http://schemas.openxmlformats.org/officeDocument/2006/relationships/notesMaster" Target="../notesMasters/notesMaster1.xml"/><Relationship Id="rId6" Type="http://schemas.openxmlformats.org/officeDocument/2006/relationships/hyperlink" Target="http://www.ncbi.nlm.nih.gov/entrez/query.fcgi?db=Structure" TargetMode="External"/><Relationship Id="rId11" Type="http://schemas.openxmlformats.org/officeDocument/2006/relationships/hyperlink" Target="http://www.ncbi.nlm.nih.gov/entrez/query.fcgi?db=books" TargetMode="External"/><Relationship Id="rId5" Type="http://schemas.openxmlformats.org/officeDocument/2006/relationships/hyperlink" Target="http://www.ncbi.nlm.nih.gov/entrez/query.fcgi?db=Protein" TargetMode="External"/><Relationship Id="rId15" Type="http://schemas.openxmlformats.org/officeDocument/2006/relationships/hyperlink" Target="http://www.ncbi.nlm.nih.gov/entrez/query.fcgi?db=snp" TargetMode="External"/><Relationship Id="rId10" Type="http://schemas.openxmlformats.org/officeDocument/2006/relationships/hyperlink" Target="http://www.ncbi.nlm.nih.gov/entrez/query.fcgi?db=Taxonomy" TargetMode="External"/><Relationship Id="rId19" Type="http://schemas.openxmlformats.org/officeDocument/2006/relationships/hyperlink" Target="http://www.ncbi.nlm.nih.gov/entrez/query.fcgi?db=pmc" TargetMode="External"/><Relationship Id="rId4" Type="http://schemas.openxmlformats.org/officeDocument/2006/relationships/hyperlink" Target="http://www.ncbi.nlm.nih.gov/entrez/query.fcgi?db=Nucleotide" TargetMode="External"/><Relationship Id="rId9" Type="http://schemas.openxmlformats.org/officeDocument/2006/relationships/hyperlink" Target="http://www.ncbi.nlm.nih.gov/entrez/query.fcgi?db=OMIM" TargetMode="External"/><Relationship Id="rId14" Type="http://schemas.openxmlformats.org/officeDocument/2006/relationships/hyperlink" Target="http://www.ncbi.nlm.nih.gov/entrez/query.fcgi?db=unist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05FE4-C556-4650-A709-09B59CA773A0}" type="slidenum">
              <a:rPr lang="en-GB"/>
              <a:pPr/>
              <a:t>4</a:t>
            </a:fld>
            <a:endParaRPr lang="en-GB"/>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GB"/>
              <a:t>( definition of homology: shared evolutionary history)</a:t>
            </a:r>
          </a:p>
          <a:p>
            <a:endParaRPr lang="en-GB"/>
          </a:p>
          <a:p>
            <a:pPr lvl="1"/>
            <a:r>
              <a:rPr lang="en-GB"/>
              <a:t>structure homology among protein families and folds</a:t>
            </a:r>
          </a:p>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263815-ED9F-4A99-9CFA-5F67657ACEA6}" type="slidenum">
              <a:rPr lang="en-US"/>
              <a:pPr/>
              <a:t>23</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C0074-8B34-4898-94AB-5F0D09A504D2}" type="slidenum">
              <a:rPr lang="en-US"/>
              <a:pPr/>
              <a:t>24</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EB3A45-45C0-48A9-9999-912B07D979C6}" type="slidenum">
              <a:rPr lang="en-US"/>
              <a:pPr/>
              <a:t>25</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81B30-413B-4A08-A7D9-7A2AC682F251}" type="slidenum">
              <a:rPr lang="en-US"/>
              <a:pPr/>
              <a:t>26</a:t>
            </a:fld>
            <a:endParaRPr 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3E25E-E51C-4BE8-A8EA-6F91811478C2}" type="slidenum">
              <a:rPr lang="en-GB"/>
              <a:pPr/>
              <a:t>5</a:t>
            </a:fld>
            <a:endParaRPr lang="en-GB"/>
          </a:p>
        </p:txBody>
      </p:sp>
      <p:sp>
        <p:nvSpPr>
          <p:cNvPr id="236546" name="Rectangle 1026"/>
          <p:cNvSpPr>
            <a:spLocks noGrp="1" noRot="1" noChangeAspect="1" noChangeArrowheads="1" noTextEdit="1"/>
          </p:cNvSpPr>
          <p:nvPr>
            <p:ph type="sldImg"/>
          </p:nvPr>
        </p:nvSpPr>
        <p:spPr>
          <a:ln/>
        </p:spPr>
      </p:sp>
      <p:sp>
        <p:nvSpPr>
          <p:cNvPr id="236547" name="Rectangle 1027"/>
          <p:cNvSpPr>
            <a:spLocks noGrp="1" noChangeArrowheads="1"/>
          </p:cNvSpPr>
          <p:nvPr>
            <p:ph type="body" idx="1"/>
          </p:nvPr>
        </p:nvSpPr>
        <p:spPr/>
        <p:txBody>
          <a:bodyPr/>
          <a:lstStyle/>
          <a:p>
            <a:r>
              <a:rPr lang="en-GB"/>
              <a:t>An arbitrariry calssification by 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77BBA-0BF5-44B4-A697-65807994B375}" type="slidenum">
              <a:rPr lang="en-GB"/>
              <a:pPr/>
              <a:t>7</a:t>
            </a:fld>
            <a:endParaRPr lang="en-GB"/>
          </a:p>
        </p:txBody>
      </p:sp>
      <p:sp>
        <p:nvSpPr>
          <p:cNvPr id="45058" name="Rectangle 1026"/>
          <p:cNvSpPr>
            <a:spLocks noGrp="1" noRot="1" noChangeAspect="1" noChangeArrowheads="1" noTextEdit="1"/>
          </p:cNvSpPr>
          <p:nvPr>
            <p:ph type="sldImg"/>
          </p:nvPr>
        </p:nvSpPr>
        <p:spPr>
          <a:ln/>
        </p:spPr>
      </p:sp>
      <p:sp>
        <p:nvSpPr>
          <p:cNvPr id="45059" name="Rectangle 1027"/>
          <p:cNvSpPr>
            <a:spLocks noGrp="1" noChangeArrowheads="1"/>
          </p:cNvSpPr>
          <p:nvPr>
            <p:ph type="body" idx="1"/>
          </p:nvPr>
        </p:nvSpPr>
        <p:spPr/>
        <p:txBody>
          <a:bodyPr/>
          <a:lstStyle/>
          <a:p>
            <a:r>
              <a:rPr lang="en-GB"/>
              <a:t>These three all have the same content as they are synchronised every day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0388D-C5D6-4DF4-9346-6772F9419074}" type="slidenum">
              <a:rPr lang="en-GB"/>
              <a:pPr/>
              <a:t>9</a:t>
            </a:fld>
            <a:endParaRPr lang="en-GB"/>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GB"/>
              <a:t>Clusters of Orthologous Groups of proteins (COGs) were delineated by comparing protein sequences encoded in 43 complete genomes, representing 30 major phylogenetic lineages. Each COG consists of individual proteins or groups of paralogs from at least 3 lineages and thus corresponds to an ancient conserved domain. Proteins from two eukaryotic genomes (</a:t>
            </a:r>
            <a:r>
              <a:rPr lang="en-GB" i="1">
                <a:hlinkClick r:id="rId3"/>
              </a:rPr>
              <a:t>Drosophila melanogaster</a:t>
            </a:r>
            <a:r>
              <a:rPr lang="en-GB"/>
              <a:t> and </a:t>
            </a:r>
            <a:r>
              <a:rPr lang="en-GB" i="1">
                <a:hlinkClick r:id="rId4"/>
              </a:rPr>
              <a:t>Caenorhabditis elegans</a:t>
            </a:r>
            <a:r>
              <a:rPr lang="en-GB"/>
              <a:t>) were assigned to COGs and can be reached from each individual COG page.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18D56-4E63-4B7D-8EEA-F04AB9CF1273}" type="slidenum">
              <a:rPr lang="en-GB"/>
              <a:pPr/>
              <a:t>10</a:t>
            </a:fld>
            <a:endParaRPr lang="en-GB"/>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r>
              <a:rPr lang="en-GB"/>
              <a:t>Off course the information is not worth much without the ability to put it into a context or a link to existing knowledge.</a:t>
            </a:r>
          </a:p>
          <a:p>
            <a:r>
              <a:rPr lang="en-GB"/>
              <a:t>Many of the databases attempt to addres this through linking to other databases, bus some databases as NCBI#s Entrez also truly try to build integrated databases</a:t>
            </a:r>
          </a:p>
          <a:p>
            <a:r>
              <a:rPr lang="en-GB"/>
              <a:t>Where several types of information is cross referenced and readily accessible</a:t>
            </a:r>
          </a:p>
          <a:p>
            <a:endParaRPr lang="en-GB"/>
          </a:p>
          <a:p>
            <a:r>
              <a:rPr lang="en-GB"/>
              <a:t>Interpro combines informatio from a number of member databases that encompass information from protein sequences concerning sequence data, possible motifs, domains</a:t>
            </a:r>
          </a:p>
          <a:p>
            <a:r>
              <a:rPr lang="en-GB"/>
              <a:t>HMM of domains structure etc</a:t>
            </a:r>
          </a:p>
          <a:p>
            <a:endParaRPr lang="en-GB"/>
          </a:p>
          <a:p>
            <a:r>
              <a:rPr lang="en-GB"/>
              <a:t>SRS is a meta-query tool which searches several databases for information and combines this for the user</a:t>
            </a:r>
          </a:p>
          <a:p>
            <a:endParaRPr lang="en-GB"/>
          </a:p>
          <a:p>
            <a:r>
              <a:rPr lang="en-GB"/>
              <a:t>Entrez is a retrieval system for searching several linked databases. It provides access to: </a:t>
            </a:r>
            <a:br>
              <a:rPr lang="en-GB"/>
            </a:br>
            <a:r>
              <a:rPr lang="en-GB"/>
              <a:t/>
            </a:r>
            <a:br>
              <a:rPr lang="en-GB"/>
            </a:br>
            <a:r>
              <a:rPr lang="en-GB"/>
              <a:t> </a:t>
            </a:r>
            <a:r>
              <a:rPr lang="en-GB">
                <a:hlinkClick r:id="rId3"/>
              </a:rPr>
              <a:t>PubMed</a:t>
            </a:r>
            <a:r>
              <a:rPr lang="en-GB"/>
              <a:t>: The biomedical literature (PubMed) </a:t>
            </a:r>
            <a:r>
              <a:rPr lang="en-GB">
                <a:hlinkClick r:id="rId4"/>
              </a:rPr>
              <a:t>Nucleotide</a:t>
            </a:r>
            <a:r>
              <a:rPr lang="en-GB"/>
              <a:t> sequence database (Genbank) </a:t>
            </a:r>
            <a:r>
              <a:rPr lang="en-GB">
                <a:hlinkClick r:id="rId5"/>
              </a:rPr>
              <a:t>Protein</a:t>
            </a:r>
            <a:r>
              <a:rPr lang="en-GB"/>
              <a:t> sequence database </a:t>
            </a:r>
            <a:r>
              <a:rPr lang="en-GB">
                <a:hlinkClick r:id="rId6"/>
              </a:rPr>
              <a:t>Structure</a:t>
            </a:r>
            <a:r>
              <a:rPr lang="en-GB"/>
              <a:t>: three-dimensional macromolecular structures </a:t>
            </a:r>
            <a:r>
              <a:rPr lang="en-GB">
                <a:hlinkClick r:id="rId7"/>
              </a:rPr>
              <a:t>Genome</a:t>
            </a:r>
            <a:r>
              <a:rPr lang="en-GB"/>
              <a:t>: complete genome assemblies </a:t>
            </a:r>
            <a:r>
              <a:rPr lang="en-GB">
                <a:hlinkClick r:id="rId8"/>
              </a:rPr>
              <a:t>PopSet</a:t>
            </a:r>
            <a:r>
              <a:rPr lang="en-GB"/>
              <a:t>: population study data sets</a:t>
            </a:r>
            <a:r>
              <a:rPr lang="en-GB">
                <a:hlinkClick r:id="rId9"/>
              </a:rPr>
              <a:t>OMIM</a:t>
            </a:r>
            <a:r>
              <a:rPr lang="en-GB"/>
              <a:t>: Online Mendelian Inheritance in Man </a:t>
            </a:r>
            <a:r>
              <a:rPr lang="en-GB">
                <a:hlinkClick r:id="rId10"/>
              </a:rPr>
              <a:t>Taxonomy</a:t>
            </a:r>
            <a:r>
              <a:rPr lang="en-GB"/>
              <a:t>: organisms in GenBank </a:t>
            </a:r>
            <a:r>
              <a:rPr lang="en-GB">
                <a:hlinkClick r:id="rId11"/>
              </a:rPr>
              <a:t>Books</a:t>
            </a:r>
            <a:r>
              <a:rPr lang="en-GB"/>
              <a:t>: online books </a:t>
            </a:r>
            <a:r>
              <a:rPr lang="en-GB">
                <a:hlinkClick r:id="rId12"/>
              </a:rPr>
              <a:t>ProbeSet</a:t>
            </a:r>
            <a:r>
              <a:rPr lang="en-GB"/>
              <a:t>: gene expression and microarray datasets</a:t>
            </a:r>
            <a:r>
              <a:rPr lang="en-GB">
                <a:hlinkClick r:id="rId13"/>
              </a:rPr>
              <a:t>3D Domains</a:t>
            </a:r>
            <a:r>
              <a:rPr lang="en-GB"/>
              <a:t>: domains from Entrez Structure</a:t>
            </a:r>
            <a:r>
              <a:rPr lang="en-GB">
                <a:hlinkClick r:id="rId14"/>
              </a:rPr>
              <a:t>UniSTS</a:t>
            </a:r>
            <a:r>
              <a:rPr lang="en-GB"/>
              <a:t>: markers and mapping data</a:t>
            </a:r>
            <a:r>
              <a:rPr lang="en-GB">
                <a:hlinkClick r:id="rId15"/>
              </a:rPr>
              <a:t>SNP</a:t>
            </a:r>
            <a:r>
              <a:rPr lang="en-GB"/>
              <a:t>: single nucleotide polymorphisms </a:t>
            </a:r>
            <a:r>
              <a:rPr lang="en-GB">
                <a:hlinkClick r:id="rId16"/>
              </a:rPr>
              <a:t>CDD</a:t>
            </a:r>
            <a:r>
              <a:rPr lang="en-GB"/>
              <a:t>: conserved domains </a:t>
            </a:r>
            <a:r>
              <a:rPr lang="en-GB">
                <a:hlinkClick r:id="rId17"/>
              </a:rPr>
              <a:t>Journals</a:t>
            </a:r>
            <a:r>
              <a:rPr lang="en-GB"/>
              <a:t>: journals in Entrez </a:t>
            </a:r>
            <a:r>
              <a:rPr lang="en-GB">
                <a:hlinkClick r:id="rId18"/>
              </a:rPr>
              <a:t>UniGene</a:t>
            </a:r>
            <a:r>
              <a:rPr lang="en-GB"/>
              <a:t>: gene-oriented clusters of transcript sequences </a:t>
            </a:r>
            <a:r>
              <a:rPr lang="en-GB">
                <a:hlinkClick r:id="rId19"/>
              </a:rPr>
              <a:t>PMC</a:t>
            </a:r>
            <a:r>
              <a:rPr lang="en-GB"/>
              <a:t>: full-text digital archive of life sciences journal literature</a:t>
            </a:r>
            <a:br>
              <a:rPr lang="en-GB"/>
            </a:b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6F646B-F153-4DEA-87BD-B63EC490ECDC}" type="slidenum">
              <a:rPr lang="en-GB"/>
              <a:pPr/>
              <a:t>11</a:t>
            </a:fld>
            <a:endParaRPr lang="en-GB"/>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GB" b="1"/>
              <a:t>SWISS-2DPAGE</a:t>
            </a:r>
            <a:br>
              <a:rPr lang="en-GB" b="1"/>
            </a:br>
            <a:r>
              <a:rPr lang="en-GB" b="1"/>
              <a:t>Two-dimensional polyacrylamide gel electrophoresis database</a:t>
            </a:r>
          </a:p>
          <a:p>
            <a:endParaRPr lang="en-GB"/>
          </a:p>
          <a:p>
            <a:r>
              <a:rPr lang="en-GB" b="1"/>
              <a:t>TMIG-2DPAGE </a:t>
            </a:r>
            <a:r>
              <a:rPr lang="en-GB"/>
              <a:t>Two-dimensional protein gels for a normal human diploid fibroblast line (TIG-3)</a:t>
            </a:r>
          </a:p>
          <a:p>
            <a:endParaRPr lang="en-GB"/>
          </a:p>
          <a:p>
            <a:endParaRPr lang="en-GB"/>
          </a:p>
          <a:p>
            <a:r>
              <a:rPr lang="en-GB"/>
              <a:t>The Yeast Proteome Database (YPD) is a comprehensive knowledge resource that contains information on all the characterized proteins of the well-studied yeast </a:t>
            </a:r>
            <a:r>
              <a:rPr lang="en-GB" i="1"/>
              <a:t>Saccharomyces cerevisiae</a:t>
            </a:r>
            <a:r>
              <a:rPr lang="en-GB"/>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CE1A8-296A-4359-9858-C93E9A24EFF3}" type="slidenum">
              <a:rPr lang="en-US"/>
              <a:pPr/>
              <a:t>12</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0D89B-4311-40DD-B6DA-B76FE5925172}" type="slidenum">
              <a:rPr lang="en-US"/>
              <a:pPr/>
              <a:t>15</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1715F-8E5E-413A-B0E7-8B59695219F6}" type="slidenum">
              <a:rPr lang="en-US"/>
              <a:pPr/>
              <a:t>16</a:t>
            </a:fld>
            <a:endParaRPr lang="en-US"/>
          </a:p>
        </p:txBody>
      </p:sp>
      <p:sp>
        <p:nvSpPr>
          <p:cNvPr id="164866" name="Rectangle 1026"/>
          <p:cNvSpPr>
            <a:spLocks noGrp="1" noRot="1" noChangeAspect="1" noChangeArrowheads="1" noTextEdit="1"/>
          </p:cNvSpPr>
          <p:nvPr>
            <p:ph type="sldImg"/>
          </p:nvPr>
        </p:nvSpPr>
        <p:spPr>
          <a:ln/>
        </p:spPr>
      </p:sp>
      <p:sp>
        <p:nvSpPr>
          <p:cNvPr id="164867"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4572000" y="3429000"/>
            <a:ext cx="3733800" cy="2743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5800" y="3429000"/>
            <a:ext cx="3733800" cy="274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2" name="Title 1"/>
          <p:cNvSpPr>
            <a:spLocks noGrp="1"/>
          </p:cNvSpPr>
          <p:nvPr>
            <p:ph type="ctrTitle" hasCustomPrompt="1"/>
          </p:nvPr>
        </p:nvSpPr>
        <p:spPr>
          <a:xfrm>
            <a:off x="685800" y="3886200"/>
            <a:ext cx="3733800" cy="1470025"/>
          </a:xfrm>
        </p:spPr>
        <p:txBody>
          <a:bodyPr/>
          <a:lstStyle>
            <a:lvl1pPr algn="r">
              <a:defRPr baseline="0">
                <a:solidFill>
                  <a:schemeClr val="bg1"/>
                </a:solidFill>
                <a:effectLst>
                  <a:outerShdw blurRad="38100" dist="38100" dir="2700000" algn="tl">
                    <a:srgbClr val="000000">
                      <a:alpha val="43137"/>
                    </a:srgbClr>
                  </a:outerShdw>
                </a:effectLst>
              </a:defRPr>
            </a:lvl1pPr>
          </a:lstStyle>
          <a:p>
            <a:r>
              <a:rPr lang="en-US" dirty="0" smtClean="0"/>
              <a:t>EL TITULO DEL CURSO</a:t>
            </a:r>
            <a:endParaRPr lang="en-US" dirty="0"/>
          </a:p>
        </p:txBody>
      </p:sp>
      <p:sp>
        <p:nvSpPr>
          <p:cNvPr id="3" name="Subtitle 2"/>
          <p:cNvSpPr>
            <a:spLocks noGrp="1"/>
          </p:cNvSpPr>
          <p:nvPr>
            <p:ph type="subTitle" idx="1" hasCustomPrompt="1"/>
          </p:nvPr>
        </p:nvSpPr>
        <p:spPr>
          <a:xfrm>
            <a:off x="4572000" y="3886200"/>
            <a:ext cx="3810000" cy="1752600"/>
          </a:xfrm>
        </p:spPr>
        <p:txBody>
          <a:bodyPr>
            <a:normAutofit/>
          </a:bodyPr>
          <a:lstStyle>
            <a:lvl1pPr marL="0" indent="0" algn="l">
              <a:buNone/>
              <a:defRPr sz="2400" baseline="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ERICK CARDENAS, Ph.D.</a:t>
            </a:r>
          </a:p>
          <a:p>
            <a:r>
              <a:rPr lang="en-US" dirty="0" smtClean="0"/>
              <a:t>Michigan State University</a:t>
            </a:r>
          </a:p>
          <a:p>
            <a:r>
              <a:rPr lang="en-US" dirty="0" err="1" smtClean="0"/>
              <a:t>Fecha</a:t>
            </a:r>
            <a:endParaRPr lang="en-US" dirty="0"/>
          </a:p>
        </p:txBody>
      </p:sp>
      <p:sp>
        <p:nvSpPr>
          <p:cNvPr id="9" name="Rectangle 8"/>
          <p:cNvSpPr/>
          <p:nvPr/>
        </p:nvSpPr>
        <p:spPr>
          <a:xfrm>
            <a:off x="914400" y="228600"/>
            <a:ext cx="7772400" cy="152400"/>
          </a:xfrm>
          <a:prstGeom prst="rect">
            <a:avLst/>
          </a:prstGeom>
          <a:gradFill>
            <a:gsLst>
              <a:gs pos="100000">
                <a:schemeClr val="bg1"/>
              </a:gs>
              <a:gs pos="50000">
                <a:srgbClr val="92D050">
                  <a:shade val="67500"/>
                  <a:satMod val="115000"/>
                </a:srgbClr>
              </a:gs>
              <a:gs pos="100000">
                <a:srgbClr val="92D050">
                  <a:shade val="100000"/>
                  <a:satMod val="115000"/>
                </a:srgbClr>
              </a:gs>
            </a:gsLst>
            <a:lin ang="0" scaled="1"/>
          </a:gra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914400" y="6477000"/>
            <a:ext cx="7772400" cy="152400"/>
          </a:xfrm>
          <a:prstGeom prst="rect">
            <a:avLst/>
          </a:prstGeom>
          <a:gradFill>
            <a:gsLst>
              <a:gs pos="100000">
                <a:schemeClr val="bg1"/>
              </a:gs>
              <a:gs pos="50000">
                <a:srgbClr val="92D050">
                  <a:shade val="67500"/>
                  <a:satMod val="115000"/>
                </a:srgbClr>
              </a:gs>
              <a:gs pos="100000">
                <a:srgbClr val="92D050">
                  <a:shade val="100000"/>
                  <a:satMod val="115000"/>
                </a:srgbClr>
              </a:gs>
            </a:gsLst>
            <a:lin ang="0" scaled="1"/>
          </a:gra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23F1909-6972-43A9-92CD-F507B31C851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1" name="Rectangle 40"/>
          <p:cNvSpPr/>
          <p:nvPr/>
        </p:nvSpPr>
        <p:spPr>
          <a:xfrm>
            <a:off x="457200" y="533400"/>
            <a:ext cx="8229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533400"/>
            <a:ext cx="7848600" cy="609600"/>
          </a:xfrm>
        </p:spPr>
        <p:txBody>
          <a:bodyPr>
            <a:normAutofit/>
          </a:bodyPr>
          <a:lstStyle>
            <a:lvl1pPr algn="l">
              <a:defRPr sz="3200" b="0" baseline="0">
                <a:solidFill>
                  <a:schemeClr val="bg1"/>
                </a:solidFill>
                <a:effectLst>
                  <a:outerShdw blurRad="38100" dist="38100" dir="2700000" algn="tl">
                    <a:srgbClr val="000000">
                      <a:alpha val="43137"/>
                    </a:srgbClr>
                  </a:outerShdw>
                </a:effectLst>
              </a:defRPr>
            </a:lvl1pPr>
          </a:lstStyle>
          <a:p>
            <a:r>
              <a:rPr lang="en-US" dirty="0" smtClean="0"/>
              <a:t>Title</a:t>
            </a:r>
            <a:endParaRPr lang="en-US" dirty="0"/>
          </a:p>
        </p:txBody>
      </p:sp>
      <p:sp>
        <p:nvSpPr>
          <p:cNvPr id="3" name="Content Placeholder 2"/>
          <p:cNvSpPr>
            <a:spLocks noGrp="1"/>
          </p:cNvSpPr>
          <p:nvPr>
            <p:ph idx="1"/>
          </p:nvPr>
        </p:nvSpPr>
        <p:spPr>
          <a:xfrm>
            <a:off x="838200" y="1371600"/>
            <a:ext cx="7848600" cy="4754563"/>
          </a:xfrm>
        </p:spPr>
        <p:txBody>
          <a:bodyPr/>
          <a:lstStyle>
            <a:lvl1pPr>
              <a:buClr>
                <a:schemeClr val="accent3"/>
              </a:buClr>
              <a:buSzPct val="80000"/>
              <a:buFont typeface="Wingdings" pitchFamily="2" charset="2"/>
              <a:buChar char="q"/>
              <a:defRPr sz="2400"/>
            </a:lvl1pPr>
            <a:lvl2pPr>
              <a:buClr>
                <a:schemeClr val="accent3"/>
              </a:buClr>
              <a:buSzPct val="70000"/>
              <a:buFont typeface="Wingdings" pitchFamily="2" charset="2"/>
              <a:buChar char="q"/>
              <a:defRPr sz="2000"/>
            </a:lvl2pPr>
            <a:lvl3pPr>
              <a:buClr>
                <a:schemeClr val="accent3"/>
              </a:buClr>
              <a:buSzPct val="70000"/>
              <a:buFont typeface="Wingdings" pitchFamily="2" charset="2"/>
              <a:buChar char="q"/>
              <a:defRPr sz="2000"/>
            </a:lvl3pPr>
            <a:lvl4pPr>
              <a:buClr>
                <a:schemeClr val="accent3"/>
              </a:buClr>
              <a:buSzPct val="70000"/>
              <a:buFont typeface="Wingdings" pitchFamily="2" charset="2"/>
              <a:buChar char="q"/>
              <a:defRPr sz="2000"/>
            </a:lvl4pPr>
            <a:lvl5pPr>
              <a:buClr>
                <a:schemeClr val="accent3"/>
              </a:buClr>
              <a:buSzPct val="70000"/>
              <a:buFont typeface="Wingdings" pitchFamily="2" charset="2"/>
              <a:buChar char="q"/>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0" name="Rectangle 39"/>
          <p:cNvSpPr/>
          <p:nvPr/>
        </p:nvSpPr>
        <p:spPr>
          <a:xfrm>
            <a:off x="914400" y="228600"/>
            <a:ext cx="7772400" cy="152400"/>
          </a:xfrm>
          <a:prstGeom prst="rect">
            <a:avLst/>
          </a:prstGeom>
          <a:gradFill>
            <a:gsLst>
              <a:gs pos="100000">
                <a:schemeClr val="bg1"/>
              </a:gs>
              <a:gs pos="50000">
                <a:srgbClr val="92D050">
                  <a:shade val="67500"/>
                  <a:satMod val="115000"/>
                </a:srgbClr>
              </a:gs>
              <a:gs pos="100000">
                <a:srgbClr val="92D050">
                  <a:shade val="100000"/>
                  <a:satMod val="115000"/>
                </a:srgbClr>
              </a:gs>
            </a:gsLst>
            <a:lin ang="0" scaled="1"/>
          </a:gra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914400" y="6477000"/>
            <a:ext cx="7772400" cy="152400"/>
          </a:xfrm>
          <a:prstGeom prst="rect">
            <a:avLst/>
          </a:prstGeom>
          <a:gradFill>
            <a:gsLst>
              <a:gs pos="100000">
                <a:schemeClr val="bg1"/>
              </a:gs>
              <a:gs pos="50000">
                <a:srgbClr val="92D050">
                  <a:shade val="67500"/>
                  <a:satMod val="115000"/>
                </a:srgbClr>
              </a:gs>
              <a:gs pos="100000">
                <a:srgbClr val="92D050">
                  <a:shade val="100000"/>
                  <a:satMod val="115000"/>
                </a:srgbClr>
              </a:gs>
            </a:gsLst>
            <a:lin ang="0" scaled="1"/>
          </a:gra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914400" y="3657600"/>
            <a:ext cx="7543800"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2514600"/>
            <a:ext cx="8382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1"/>
          <p:cNvSpPr>
            <a:spLocks noGrp="1"/>
          </p:cNvSpPr>
          <p:nvPr>
            <p:ph type="title" hasCustomPrompt="1"/>
          </p:nvPr>
        </p:nvSpPr>
        <p:spPr>
          <a:xfrm>
            <a:off x="838200" y="2590801"/>
            <a:ext cx="7620000" cy="762000"/>
          </a:xfrm>
        </p:spPr>
        <p:txBody>
          <a:bodyPr anchor="t"/>
          <a:lstStyle>
            <a:lvl1pPr algn="l">
              <a:defRPr sz="4000" b="0" cap="all" baseline="0">
                <a:solidFill>
                  <a:schemeClr val="bg1"/>
                </a:solidFill>
                <a:effectLst>
                  <a:outerShdw blurRad="38100" dist="38100" dir="2700000" algn="tl">
                    <a:srgbClr val="000000">
                      <a:alpha val="43137"/>
                    </a:srgbClr>
                  </a:outerShdw>
                </a:effectLst>
                <a:latin typeface="+mj-lt"/>
              </a:defRPr>
            </a:lvl1pPr>
          </a:lstStyle>
          <a:p>
            <a:r>
              <a:rPr lang="en-US" dirty="0" smtClean="0"/>
              <a:t>Outline o </a:t>
            </a:r>
            <a:r>
              <a:rPr lang="en-US" dirty="0" err="1" smtClean="0"/>
              <a:t>resumen</a:t>
            </a:r>
            <a:endParaRPr lang="en-US" dirty="0"/>
          </a:p>
        </p:txBody>
      </p:sp>
      <p:sp>
        <p:nvSpPr>
          <p:cNvPr id="3" name="Text Placeholder 2"/>
          <p:cNvSpPr>
            <a:spLocks noGrp="1"/>
          </p:cNvSpPr>
          <p:nvPr>
            <p:ph type="body" idx="1" hasCustomPrompt="1"/>
          </p:nvPr>
        </p:nvSpPr>
        <p:spPr>
          <a:xfrm>
            <a:off x="1219200" y="4114800"/>
            <a:ext cx="7239000" cy="1500187"/>
          </a:xfrm>
        </p:spPr>
        <p:txBody>
          <a:bodyPr anchor="b"/>
          <a:lstStyle>
            <a:lvl1pPr marL="0" indent="0" algn="just">
              <a:buClr>
                <a:schemeClr val="accent3"/>
              </a:buClr>
              <a:buSzPct val="80000"/>
              <a:buFont typeface="Wingdings" pitchFamily="2" charset="2"/>
              <a:buChar char="q"/>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Ideas</a:t>
            </a:r>
          </a:p>
          <a:p>
            <a:pPr lvl="0"/>
            <a:endParaRPr lang="en-US" dirty="0" smtClean="0"/>
          </a:p>
          <a:p>
            <a:pPr lvl="0"/>
            <a:r>
              <a:rPr lang="en-US" dirty="0" smtClean="0"/>
              <a:t> </a:t>
            </a:r>
            <a:r>
              <a:rPr lang="en-US" dirty="0" err="1" smtClean="0"/>
              <a:t>principales</a:t>
            </a:r>
            <a:endParaRPr lang="en-US" dirty="0" smtClean="0"/>
          </a:p>
          <a:p>
            <a:pPr lvl="0"/>
            <a:endParaRPr lang="en-US" dirty="0" smtClean="0"/>
          </a:p>
        </p:txBody>
      </p:sp>
      <p:sp>
        <p:nvSpPr>
          <p:cNvPr id="9" name="Rectangle 8"/>
          <p:cNvSpPr/>
          <p:nvPr/>
        </p:nvSpPr>
        <p:spPr>
          <a:xfrm>
            <a:off x="914400" y="228600"/>
            <a:ext cx="7772400" cy="152400"/>
          </a:xfrm>
          <a:prstGeom prst="rect">
            <a:avLst/>
          </a:prstGeom>
          <a:gradFill>
            <a:gsLst>
              <a:gs pos="100000">
                <a:schemeClr val="bg1"/>
              </a:gs>
              <a:gs pos="50000">
                <a:srgbClr val="92D050">
                  <a:shade val="67500"/>
                  <a:satMod val="115000"/>
                </a:srgbClr>
              </a:gs>
              <a:gs pos="100000">
                <a:srgbClr val="92D050">
                  <a:shade val="100000"/>
                  <a:satMod val="115000"/>
                </a:srgbClr>
              </a:gs>
            </a:gsLst>
            <a:lin ang="0" scaled="1"/>
          </a:gra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ebi.ac.uk/interpr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ncbi.nlm.nih.gov/Entrez" TargetMode="External"/><Relationship Id="rId4" Type="http://schemas.openxmlformats.org/officeDocument/2006/relationships/hyperlink" Target="http://www.expasy.ch/srs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roteomics" TargetMode="External"/><Relationship Id="rId2" Type="http://schemas.openxmlformats.org/officeDocument/2006/relationships/hyperlink" Target="http://en.wikipedia.org/wiki/Genomics" TargetMode="External"/><Relationship Id="rId1" Type="http://schemas.openxmlformats.org/officeDocument/2006/relationships/slideLayout" Target="../slideLayouts/slideLayout2.xml"/><Relationship Id="rId6" Type="http://schemas.openxmlformats.org/officeDocument/2006/relationships/hyperlink" Target="http://en.wikipedia.org/wiki/Phylogenetics" TargetMode="External"/><Relationship Id="rId5" Type="http://schemas.openxmlformats.org/officeDocument/2006/relationships/hyperlink" Target="http://en.wikipedia.org/wiki/Microarray" TargetMode="External"/><Relationship Id="rId4" Type="http://schemas.openxmlformats.org/officeDocument/2006/relationships/hyperlink" Target="http://en.wikipedia.org/wiki/Metabolomic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genome.jp/keg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www.ncbi.nlm.nih.gov/COG/grace/wiew.cgi?fun=V" TargetMode="External"/><Relationship Id="rId13" Type="http://schemas.openxmlformats.org/officeDocument/2006/relationships/hyperlink" Target="http://www.ncbi.nlm.nih.gov/COG/grace/wiew.cgi?fun=W" TargetMode="External"/><Relationship Id="rId18" Type="http://schemas.openxmlformats.org/officeDocument/2006/relationships/hyperlink" Target="http://www.ncbi.nlm.nih.gov/COG/grace/wiew.cgi?fun=E" TargetMode="External"/><Relationship Id="rId3" Type="http://schemas.openxmlformats.org/officeDocument/2006/relationships/hyperlink" Target="http://www.ncbi.nlm.nih.gov/COG/grace/wiew.cgi?fun=A" TargetMode="External"/><Relationship Id="rId21" Type="http://schemas.openxmlformats.org/officeDocument/2006/relationships/hyperlink" Target="http://www.ncbi.nlm.nih.gov/COG/grace/wiew.cgi?fun=I" TargetMode="External"/><Relationship Id="rId7" Type="http://schemas.openxmlformats.org/officeDocument/2006/relationships/hyperlink" Target="http://www.ncbi.nlm.nih.gov/COG/grace/wiew.cgi?fun=D" TargetMode="External"/><Relationship Id="rId12" Type="http://schemas.openxmlformats.org/officeDocument/2006/relationships/hyperlink" Target="http://www.ncbi.nlm.nih.gov/COG/grace/wiew.cgi?fun=Z" TargetMode="External"/><Relationship Id="rId17" Type="http://schemas.openxmlformats.org/officeDocument/2006/relationships/hyperlink" Target="http://www.ncbi.nlm.nih.gov/COG/grace/wiew.cgi?fun=G" TargetMode="External"/><Relationship Id="rId25" Type="http://schemas.openxmlformats.org/officeDocument/2006/relationships/hyperlink" Target="http://www.ncbi.nlm.nih.gov/COG/grace/wiew.cgi?fun=S" TargetMode="External"/><Relationship Id="rId2" Type="http://schemas.openxmlformats.org/officeDocument/2006/relationships/hyperlink" Target="http://www.ncbi.nlm.nih.gov/COG/grace/wiew.cgi?fun=J" TargetMode="External"/><Relationship Id="rId16" Type="http://schemas.openxmlformats.org/officeDocument/2006/relationships/hyperlink" Target="http://www.ncbi.nlm.nih.gov/COG/grace/wiew.cgi?fun=C" TargetMode="External"/><Relationship Id="rId20" Type="http://schemas.openxmlformats.org/officeDocument/2006/relationships/hyperlink" Target="http://www.ncbi.nlm.nih.gov/COG/grace/wiew.cgi?fun=H" TargetMode="External"/><Relationship Id="rId1" Type="http://schemas.openxmlformats.org/officeDocument/2006/relationships/slideLayout" Target="../slideLayouts/slideLayout2.xml"/><Relationship Id="rId6" Type="http://schemas.openxmlformats.org/officeDocument/2006/relationships/hyperlink" Target="http://www.ncbi.nlm.nih.gov/COG/grace/wiew.cgi?fun=B" TargetMode="External"/><Relationship Id="rId11" Type="http://schemas.openxmlformats.org/officeDocument/2006/relationships/hyperlink" Target="http://www.ncbi.nlm.nih.gov/COG/grace/wiew.cgi?fun=N" TargetMode="External"/><Relationship Id="rId24" Type="http://schemas.openxmlformats.org/officeDocument/2006/relationships/hyperlink" Target="http://www.ncbi.nlm.nih.gov/COG/grace/wiew.cgi?fun=R" TargetMode="External"/><Relationship Id="rId5" Type="http://schemas.openxmlformats.org/officeDocument/2006/relationships/hyperlink" Target="http://www.ncbi.nlm.nih.gov/COG/grace/wiew.cgi?fun=L" TargetMode="External"/><Relationship Id="rId15" Type="http://schemas.openxmlformats.org/officeDocument/2006/relationships/hyperlink" Target="http://www.ncbi.nlm.nih.gov/COG/grace/wiew.cgi?fun=O" TargetMode="External"/><Relationship Id="rId23" Type="http://schemas.openxmlformats.org/officeDocument/2006/relationships/hyperlink" Target="http://www.ncbi.nlm.nih.gov/COG/grace/wiew.cgi?fun=Q" TargetMode="External"/><Relationship Id="rId10" Type="http://schemas.openxmlformats.org/officeDocument/2006/relationships/hyperlink" Target="http://www.ncbi.nlm.nih.gov/COG/grace/wiew.cgi?fun=M" TargetMode="External"/><Relationship Id="rId19" Type="http://schemas.openxmlformats.org/officeDocument/2006/relationships/hyperlink" Target="http://www.ncbi.nlm.nih.gov/COG/grace/wiew.cgi?fun=F" TargetMode="External"/><Relationship Id="rId4" Type="http://schemas.openxmlformats.org/officeDocument/2006/relationships/hyperlink" Target="http://www.ncbi.nlm.nih.gov/COG/grace/wiew.cgi?fun=K" TargetMode="External"/><Relationship Id="rId9" Type="http://schemas.openxmlformats.org/officeDocument/2006/relationships/hyperlink" Target="http://www.ncbi.nlm.nih.gov/COG/grace/wiew.cgi?fun=T" TargetMode="External"/><Relationship Id="rId14" Type="http://schemas.openxmlformats.org/officeDocument/2006/relationships/hyperlink" Target="http://www.ncbi.nlm.nih.gov/COG/grace/wiew.cgi?fun=U" TargetMode="External"/><Relationship Id="rId22" Type="http://schemas.openxmlformats.org/officeDocument/2006/relationships/hyperlink" Target="http://www.ncbi.nlm.nih.gov/COG/grace/wiew.cgi?fun=P"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cbi.nlm.nih.gov/Genban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ddbj.nig.ac.jp/" TargetMode="External"/><Relationship Id="rId4" Type="http://schemas.openxmlformats.org/officeDocument/2006/relationships/hyperlink" Target="http://www.ebi.ac.uk/emb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cbm.bio.uniroma2.it/mint" TargetMode="External"/><Relationship Id="rId2" Type="http://schemas.openxmlformats.org/officeDocument/2006/relationships/hyperlink" Target="http://bioinfo.mshri.on.ca/cgi-bin/bind/dataman" TargetMode="External"/><Relationship Id="rId1" Type="http://schemas.openxmlformats.org/officeDocument/2006/relationships/slideLayout" Target="../slideLayouts/slideLayout2.xml"/><Relationship Id="rId5" Type="http://schemas.openxmlformats.org/officeDocument/2006/relationships/hyperlink" Target="http://www.genome.ad.jp/kegg/metabolism.html" TargetMode="External"/><Relationship Id="rId4" Type="http://schemas.openxmlformats.org/officeDocument/2006/relationships/hyperlink" Target="http://dip.doe-mbi.ucla.edu/"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ncbi.nlm.nih.gov/entrez/query.fcgi?db=Genome" TargetMode="External"/><Relationship Id="rId7" Type="http://schemas.openxmlformats.org/officeDocument/2006/relationships/hyperlink" Target="http://www.ncbi.nlm.nih.gov/CO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flybase.bio.indiana.edu/" TargetMode="External"/><Relationship Id="rId5" Type="http://schemas.openxmlformats.org/officeDocument/2006/relationships/hyperlink" Target="http://hiv-web.lanl.gov/content/hiv-db/mainpage.html" TargetMode="External"/><Relationship Id="rId4" Type="http://schemas.openxmlformats.org/officeDocument/2006/relationships/hyperlink" Target="http://www.ensembl.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smtClean="0"/>
              <a:t>Bioinformatics databases</a:t>
            </a:r>
            <a:endParaRPr lang="en-US" sz="3600"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Integrated databases</a:t>
            </a:r>
          </a:p>
        </p:txBody>
      </p:sp>
      <p:sp>
        <p:nvSpPr>
          <p:cNvPr id="18435" name="Rectangle 3"/>
          <p:cNvSpPr>
            <a:spLocks noGrp="1" noChangeArrowheads="1"/>
          </p:cNvSpPr>
          <p:nvPr>
            <p:ph idx="1"/>
          </p:nvPr>
        </p:nvSpPr>
        <p:spPr/>
        <p:txBody>
          <a:bodyPr>
            <a:normAutofit fontScale="92500"/>
          </a:bodyPr>
          <a:lstStyle/>
          <a:p>
            <a:pPr>
              <a:lnSpc>
                <a:spcPct val="210000"/>
              </a:lnSpc>
              <a:buFontTx/>
              <a:buNone/>
            </a:pPr>
            <a:r>
              <a:rPr lang="en-GB"/>
              <a:t>Increasing the value of information</a:t>
            </a:r>
          </a:p>
          <a:p>
            <a:pPr>
              <a:lnSpc>
                <a:spcPct val="210000"/>
              </a:lnSpc>
            </a:pPr>
            <a:r>
              <a:rPr lang="en-GB" sz="2400"/>
              <a:t>InterPro				</a:t>
            </a:r>
            <a:r>
              <a:rPr lang="en-GB" sz="2400">
                <a:solidFill>
                  <a:srgbClr val="FF0000"/>
                </a:solidFill>
                <a:hlinkClick r:id="rId3"/>
              </a:rPr>
              <a:t>www.ebi.ac.uk/interpro</a:t>
            </a:r>
            <a:endParaRPr lang="en-GB" sz="2400">
              <a:solidFill>
                <a:srgbClr val="FF0000"/>
              </a:solidFill>
            </a:endParaRPr>
          </a:p>
          <a:p>
            <a:pPr>
              <a:lnSpc>
                <a:spcPct val="210000"/>
              </a:lnSpc>
            </a:pPr>
            <a:r>
              <a:rPr lang="en-GB" sz="2400"/>
              <a:t>Sequence retrieval system (SRS) 	</a:t>
            </a:r>
            <a:r>
              <a:rPr lang="en-GB" sz="2400">
                <a:hlinkClick r:id="rId4"/>
              </a:rPr>
              <a:t>www.expasy.ch/srs5</a:t>
            </a:r>
            <a:endParaRPr lang="en-GB" sz="2400"/>
          </a:p>
          <a:p>
            <a:pPr>
              <a:lnSpc>
                <a:spcPct val="210000"/>
              </a:lnSpc>
            </a:pPr>
            <a:r>
              <a:rPr lang="en-GB" sz="2400"/>
              <a:t>Entrez			</a:t>
            </a:r>
            <a:r>
              <a:rPr lang="en-GB" sz="2400">
                <a:hlinkClick r:id="rId5"/>
              </a:rPr>
              <a:t>www.ncbi.nlm.nih.gov/Entrez</a:t>
            </a:r>
            <a:endParaRPr lang="en-GB" sz="2400"/>
          </a:p>
          <a:p>
            <a:pPr>
              <a:lnSpc>
                <a:spcPct val="210000"/>
              </a:lnSpc>
            </a:pPr>
            <a:endParaRPr lang="en-GB" sz="2400"/>
          </a:p>
        </p:txBody>
      </p:sp>
      <p:sp>
        <p:nvSpPr>
          <p:cNvPr id="4" name="Slide Number Placeholder 3"/>
          <p:cNvSpPr>
            <a:spLocks noGrp="1"/>
          </p:cNvSpPr>
          <p:nvPr>
            <p:ph type="sldNum" sz="quarter" idx="4294967295"/>
          </p:nvPr>
        </p:nvSpPr>
        <p:spPr>
          <a:xfrm>
            <a:off x="0" y="6248400"/>
            <a:ext cx="1905000" cy="457200"/>
          </a:xfrm>
          <a:prstGeom prst="rect">
            <a:avLst/>
          </a:prstGeom>
        </p:spPr>
        <p:txBody>
          <a:bodyPr/>
          <a:lstStyle/>
          <a:p>
            <a:fld id="{5311F226-A817-4C6F-AAA7-B55C0719DDAD}" type="slidenum">
              <a:rPr lang="da-DK"/>
              <a:pPr/>
              <a:t>10</a:t>
            </a:fld>
            <a:endParaRPr lang="da-DK" b="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Proteomics databases</a:t>
            </a:r>
          </a:p>
        </p:txBody>
      </p:sp>
      <p:sp>
        <p:nvSpPr>
          <p:cNvPr id="30723" name="Rectangle 3"/>
          <p:cNvSpPr>
            <a:spLocks noGrp="1" noChangeArrowheads="1"/>
          </p:cNvSpPr>
          <p:nvPr>
            <p:ph idx="1"/>
          </p:nvPr>
        </p:nvSpPr>
        <p:spPr/>
        <p:txBody>
          <a:bodyPr/>
          <a:lstStyle/>
          <a:p>
            <a:pPr>
              <a:lnSpc>
                <a:spcPct val="140000"/>
              </a:lnSpc>
            </a:pPr>
            <a:r>
              <a:rPr lang="en-GB" dirty="0"/>
              <a:t>Yeast Proteome Database</a:t>
            </a:r>
            <a:r>
              <a:rPr lang="en-GB" b="1" dirty="0"/>
              <a:t> </a:t>
            </a:r>
            <a:r>
              <a:rPr lang="en-GB" sz="2000" b="1" dirty="0"/>
              <a:t>http://www.incyte.com/sequence/proteome/databases/YPD.shtml</a:t>
            </a:r>
            <a:endParaRPr lang="en-GB" sz="2000" dirty="0"/>
          </a:p>
          <a:p>
            <a:pPr>
              <a:lnSpc>
                <a:spcPct val="140000"/>
              </a:lnSpc>
            </a:pPr>
            <a:r>
              <a:rPr lang="en-GB" dirty="0"/>
              <a:t>SWISS-2DPAGE</a:t>
            </a:r>
          </a:p>
          <a:p>
            <a:pPr>
              <a:lnSpc>
                <a:spcPct val="140000"/>
              </a:lnSpc>
              <a:buFontTx/>
              <a:buNone/>
            </a:pPr>
            <a:r>
              <a:rPr lang="en-GB" sz="2000" b="1" dirty="0"/>
              <a:t>		http://us.expasy.org/ch2d/</a:t>
            </a:r>
            <a:endParaRPr lang="en-GB" sz="2000" dirty="0"/>
          </a:p>
          <a:p>
            <a:pPr>
              <a:lnSpc>
                <a:spcPct val="140000"/>
              </a:lnSpc>
            </a:pPr>
            <a:r>
              <a:rPr lang="en-GB" dirty="0"/>
              <a:t>TMIG-2DPAGE</a:t>
            </a:r>
          </a:p>
          <a:p>
            <a:pPr>
              <a:lnSpc>
                <a:spcPct val="140000"/>
              </a:lnSpc>
              <a:buFontTx/>
              <a:buNone/>
            </a:pPr>
            <a:r>
              <a:rPr lang="en-GB" sz="2000" b="1" dirty="0"/>
              <a:t>		http://proteome.tmig.or.jp/2D/</a:t>
            </a:r>
            <a:endParaRPr lang="en-GB" sz="2000" dirty="0"/>
          </a:p>
        </p:txBody>
      </p:sp>
      <p:sp>
        <p:nvSpPr>
          <p:cNvPr id="4" name="Slide Number Placeholder 3"/>
          <p:cNvSpPr>
            <a:spLocks noGrp="1"/>
          </p:cNvSpPr>
          <p:nvPr>
            <p:ph type="sldNum" sz="quarter" idx="4294967295"/>
          </p:nvPr>
        </p:nvSpPr>
        <p:spPr>
          <a:xfrm>
            <a:off x="0" y="6248400"/>
            <a:ext cx="1905000" cy="457200"/>
          </a:xfrm>
          <a:prstGeom prst="rect">
            <a:avLst/>
          </a:prstGeom>
        </p:spPr>
        <p:txBody>
          <a:bodyPr/>
          <a:lstStyle/>
          <a:p>
            <a:fld id="{0A0D8C25-8EF3-4FC6-8274-E658776764E1}" type="slidenum">
              <a:rPr lang="da-DK"/>
              <a:pPr/>
              <a:t>11</a:t>
            </a:fld>
            <a:endParaRPr lang="da-DK" b="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838200" y="5657671"/>
            <a:ext cx="8305800" cy="1200329"/>
          </a:xfrm>
          <a:prstGeom prst="rect">
            <a:avLst/>
          </a:prstGeom>
          <a:noFill/>
          <a:ln w="9525">
            <a:noFill/>
            <a:miter lim="800000"/>
            <a:headEnd/>
            <a:tailEnd/>
          </a:ln>
          <a:effectLst/>
        </p:spPr>
        <p:txBody>
          <a:bodyPr wrap="square">
            <a:spAutoFit/>
          </a:bodyPr>
          <a:lstStyle/>
          <a:p>
            <a:pPr>
              <a:spcBef>
                <a:spcPct val="50000"/>
              </a:spcBef>
              <a:buFont typeface="Times" pitchFamily="1" charset="0"/>
              <a:buChar char="•"/>
            </a:pPr>
            <a:r>
              <a:rPr lang="en-US" dirty="0"/>
              <a:t> over 30 databases including </a:t>
            </a:r>
            <a:r>
              <a:rPr lang="en-US" b="1" dirty="0" err="1"/>
              <a:t>GenBank</a:t>
            </a:r>
            <a:r>
              <a:rPr lang="en-US" b="1" dirty="0"/>
              <a:t>, </a:t>
            </a:r>
            <a:r>
              <a:rPr lang="en-US" b="1" dirty="0" err="1"/>
              <a:t>PubMed</a:t>
            </a:r>
            <a:r>
              <a:rPr lang="en-US" b="1" dirty="0"/>
              <a:t>, OMIM, </a:t>
            </a:r>
            <a:r>
              <a:rPr lang="en-US" dirty="0"/>
              <a:t>and</a:t>
            </a:r>
            <a:r>
              <a:rPr lang="en-US" b="1" dirty="0"/>
              <a:t> GEO</a:t>
            </a:r>
          </a:p>
          <a:p>
            <a:pPr>
              <a:spcBef>
                <a:spcPct val="50000"/>
              </a:spcBef>
              <a:buFont typeface="Times" pitchFamily="1" charset="0"/>
              <a:buChar char="•"/>
            </a:pPr>
            <a:r>
              <a:rPr lang="en-US" dirty="0"/>
              <a:t> Access all NCBI resources via </a:t>
            </a:r>
            <a:r>
              <a:rPr lang="en-US" b="1" i="1" dirty="0" err="1"/>
              <a:t>Entrez</a:t>
            </a:r>
            <a:r>
              <a:rPr lang="en-US" b="1" i="1" dirty="0"/>
              <a:t> </a:t>
            </a:r>
            <a:r>
              <a:rPr lang="en-US" b="1" u="sng" dirty="0"/>
              <a:t>(www.ncbi.nlm.nih.gov/Entrez/)</a:t>
            </a:r>
            <a:endParaRPr lang="en-US" sz="2000" i="1" dirty="0"/>
          </a:p>
          <a:p>
            <a:pPr lvl="1">
              <a:spcBef>
                <a:spcPct val="50000"/>
              </a:spcBef>
              <a:buFont typeface="Times" pitchFamily="1" charset="0"/>
              <a:buNone/>
            </a:pPr>
            <a:endParaRPr lang="en-US" i="1" dirty="0"/>
          </a:p>
        </p:txBody>
      </p:sp>
      <p:pic>
        <p:nvPicPr>
          <p:cNvPr id="63490" name="Picture 2" descr="http://www.ncbi.nlm.nih.gov/Database/Gifs/nodes_thumb_small.png"/>
          <p:cNvPicPr>
            <a:picLocks noChangeAspect="1" noChangeArrowheads="1"/>
          </p:cNvPicPr>
          <p:nvPr/>
        </p:nvPicPr>
        <p:blipFill>
          <a:blip r:embed="rId3" cstate="print"/>
          <a:srcRect/>
          <a:stretch>
            <a:fillRect/>
          </a:stretch>
        </p:blipFill>
        <p:spPr bwMode="auto">
          <a:xfrm>
            <a:off x="2362200" y="1524000"/>
            <a:ext cx="4274947" cy="3994023"/>
          </a:xfrm>
          <a:prstGeom prst="rect">
            <a:avLst/>
          </a:prstGeom>
          <a:noFill/>
        </p:spPr>
      </p:pic>
      <p:sp>
        <p:nvSpPr>
          <p:cNvPr id="6" name="Title 5"/>
          <p:cNvSpPr>
            <a:spLocks noGrp="1"/>
          </p:cNvSpPr>
          <p:nvPr>
            <p:ph type="title"/>
          </p:nvPr>
        </p:nvSpPr>
        <p:spPr/>
        <p:txBody>
          <a:bodyPr/>
          <a:lstStyle/>
          <a:p>
            <a:r>
              <a:rPr lang="en-US" dirty="0" smtClean="0"/>
              <a:t>NCBI , the most popular database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95234" name="Picture 2"/>
          <p:cNvPicPr>
            <a:picLocks noChangeAspect="1" noChangeArrowheads="1"/>
          </p:cNvPicPr>
          <p:nvPr/>
        </p:nvPicPr>
        <p:blipFill>
          <a:blip r:embed="rId2" cstate="print"/>
          <a:srcRect t="10000" r="25000" b="10000"/>
          <a:stretch>
            <a:fillRect/>
          </a:stretch>
        </p:blipFill>
        <p:spPr bwMode="auto">
          <a:xfrm>
            <a:off x="381000" y="558800"/>
            <a:ext cx="8305800" cy="553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9" name="Picture 3"/>
          <p:cNvPicPr>
            <a:picLocks noChangeAspect="1" noChangeArrowheads="1"/>
          </p:cNvPicPr>
          <p:nvPr/>
        </p:nvPicPr>
        <p:blipFill>
          <a:blip r:embed="rId2" cstate="print"/>
          <a:srcRect l="625" t="12000" r="7500" b="12000"/>
          <a:stretch>
            <a:fillRect/>
          </a:stretch>
        </p:blipFill>
        <p:spPr bwMode="auto">
          <a:xfrm>
            <a:off x="-1" y="1143000"/>
            <a:ext cx="9144001" cy="47275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endParaRPr lang="en-US"/>
          </a:p>
        </p:txBody>
      </p:sp>
      <p:sp>
        <p:nvSpPr>
          <p:cNvPr id="73731" name="Rectangle 3"/>
          <p:cNvSpPr>
            <a:spLocks noGrp="1" noChangeArrowheads="1"/>
          </p:cNvSpPr>
          <p:nvPr>
            <p:ph type="body" sz="half" idx="1"/>
          </p:nvPr>
        </p:nvSpPr>
        <p:spPr/>
        <p:txBody>
          <a:bodyPr/>
          <a:lstStyle/>
          <a:p>
            <a:endParaRPr lang="en-US" sz="2800"/>
          </a:p>
        </p:txBody>
      </p:sp>
      <p:sp>
        <p:nvSpPr>
          <p:cNvPr id="73732" name="Rectangle 4"/>
          <p:cNvSpPr>
            <a:spLocks noGrp="1" noChangeArrowheads="1"/>
          </p:cNvSpPr>
          <p:nvPr>
            <p:ph sz="half" idx="2"/>
          </p:nvPr>
        </p:nvSpPr>
        <p:spPr/>
        <p:txBody>
          <a:bodyPr/>
          <a:lstStyle/>
          <a:p>
            <a:endParaRPr lang="en-US" sz="2800"/>
          </a:p>
        </p:txBody>
      </p:sp>
      <p:pic>
        <p:nvPicPr>
          <p:cNvPr id="73733" name="Picture 5"/>
          <p:cNvPicPr>
            <a:picLocks noChangeAspect="1" noChangeArrowheads="1"/>
          </p:cNvPicPr>
          <p:nvPr/>
        </p:nvPicPr>
        <p:blipFill>
          <a:blip r:embed="rId3" cstate="print"/>
          <a:srcRect/>
          <a:stretch>
            <a:fillRect/>
          </a:stretch>
        </p:blipFill>
        <p:spPr bwMode="auto">
          <a:xfrm>
            <a:off x="579438" y="158750"/>
            <a:ext cx="7985125" cy="6540500"/>
          </a:xfrm>
          <a:prstGeom prst="rect">
            <a:avLst/>
          </a:prstGeom>
          <a:noFill/>
          <a:ln w="9525">
            <a:solidFill>
              <a:schemeClr val="tx1"/>
            </a:solidFill>
            <a:miter lim="800000"/>
            <a:headEnd/>
            <a:tailEnd/>
          </a:ln>
        </p:spPr>
      </p:pic>
      <p:sp>
        <p:nvSpPr>
          <p:cNvPr id="73734" name="Oval 6"/>
          <p:cNvSpPr>
            <a:spLocks noChangeArrowheads="1"/>
          </p:cNvSpPr>
          <p:nvPr/>
        </p:nvSpPr>
        <p:spPr bwMode="auto">
          <a:xfrm>
            <a:off x="1431925" y="1168400"/>
            <a:ext cx="1270000" cy="261938"/>
          </a:xfrm>
          <a:prstGeom prst="ellipse">
            <a:avLst/>
          </a:prstGeom>
          <a:noFill/>
          <a:ln w="28575">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wipe(left)">
                                      <p:cBhvr>
                                        <p:cTn id="7" dur="500"/>
                                        <p:tgtEl>
                                          <p:spTgt spid="7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7" name="Picture 7"/>
          <p:cNvPicPr>
            <a:picLocks noChangeAspect="1" noChangeArrowheads="1"/>
          </p:cNvPicPr>
          <p:nvPr/>
        </p:nvPicPr>
        <p:blipFill>
          <a:blip r:embed="rId3" cstate="print"/>
          <a:srcRect b="41655"/>
          <a:stretch>
            <a:fillRect/>
          </a:stretch>
        </p:blipFill>
        <p:spPr bwMode="auto">
          <a:xfrm>
            <a:off x="249238" y="541338"/>
            <a:ext cx="8643937" cy="413226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Pubmed</a:t>
            </a:r>
            <a:r>
              <a:rPr lang="en-US" dirty="0" smtClean="0"/>
              <a:t> field search</a:t>
            </a:r>
            <a:endParaRPr lang="en-US" dirty="0"/>
          </a:p>
        </p:txBody>
      </p:sp>
      <p:sp>
        <p:nvSpPr>
          <p:cNvPr id="5" name="Content Placeholder 4"/>
          <p:cNvSpPr>
            <a:spLocks noGrp="1"/>
          </p:cNvSpPr>
          <p:nvPr>
            <p:ph idx="1"/>
          </p:nvPr>
        </p:nvSpPr>
        <p:spPr>
          <a:xfrm>
            <a:off x="838200" y="5761037"/>
            <a:ext cx="7848600" cy="792163"/>
          </a:xfrm>
        </p:spPr>
        <p:txBody>
          <a:bodyPr>
            <a:normAutofit/>
          </a:bodyPr>
          <a:lstStyle/>
          <a:p>
            <a:r>
              <a:rPr lang="en-US" dirty="0" smtClean="0"/>
              <a:t>E.g. pyrosequencing[TIAB] Review[PT] 2010[DP] </a:t>
            </a:r>
            <a:endParaRPr lang="en-US" dirty="0"/>
          </a:p>
        </p:txBody>
      </p:sp>
      <p:pic>
        <p:nvPicPr>
          <p:cNvPr id="6" name="Picture 2"/>
          <p:cNvPicPr>
            <a:picLocks noChangeAspect="1" noChangeArrowheads="1"/>
          </p:cNvPicPr>
          <p:nvPr/>
        </p:nvPicPr>
        <p:blipFill>
          <a:blip r:embed="rId2" cstate="print"/>
          <a:srcRect l="3680" t="22776" r="54957" b="40537"/>
          <a:stretch>
            <a:fillRect/>
          </a:stretch>
        </p:blipFill>
        <p:spPr bwMode="auto">
          <a:xfrm>
            <a:off x="1066800" y="1524000"/>
            <a:ext cx="70104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free papers</a:t>
            </a:r>
            <a:endParaRPr lang="en-US" dirty="0"/>
          </a:p>
        </p:txBody>
      </p:sp>
      <p:sp>
        <p:nvSpPr>
          <p:cNvPr id="3" name="Content Placeholder 2"/>
          <p:cNvSpPr>
            <a:spLocks noGrp="1"/>
          </p:cNvSpPr>
          <p:nvPr>
            <p:ph idx="1"/>
          </p:nvPr>
        </p:nvSpPr>
        <p:spPr/>
        <p:txBody>
          <a:bodyPr/>
          <a:lstStyle/>
          <a:p>
            <a:r>
              <a:rPr lang="en-US" dirty="0" smtClean="0"/>
              <a:t>All paper from the American Society for Microbiology are free after 6 months of publication</a:t>
            </a:r>
          </a:p>
          <a:p>
            <a:pPr lvl="1"/>
            <a:r>
              <a:rPr lang="en-US" dirty="0" smtClean="0"/>
              <a:t>App. </a:t>
            </a:r>
            <a:r>
              <a:rPr lang="en-US" dirty="0" err="1" smtClean="0"/>
              <a:t>Env</a:t>
            </a:r>
            <a:r>
              <a:rPr lang="en-US" dirty="0" smtClean="0"/>
              <a:t>. </a:t>
            </a:r>
            <a:r>
              <a:rPr lang="en-US" dirty="0" err="1" smtClean="0"/>
              <a:t>Microbiol</a:t>
            </a:r>
            <a:r>
              <a:rPr lang="en-US" dirty="0" smtClean="0"/>
              <a:t>., </a:t>
            </a:r>
            <a:r>
              <a:rPr lang="en-US" dirty="0" err="1" smtClean="0"/>
              <a:t>J.Bacteriol</a:t>
            </a:r>
            <a:r>
              <a:rPr lang="en-US" dirty="0" smtClean="0"/>
              <a:t>. , etc, </a:t>
            </a:r>
          </a:p>
          <a:p>
            <a:r>
              <a:rPr lang="en-US" dirty="0" smtClean="0"/>
              <a:t>Try open access journals</a:t>
            </a:r>
          </a:p>
          <a:p>
            <a:pPr lvl="1"/>
            <a:r>
              <a:rPr lang="en-US" dirty="0" smtClean="0"/>
              <a:t>PLOS</a:t>
            </a:r>
          </a:p>
          <a:p>
            <a:pPr lvl="1"/>
            <a:r>
              <a:rPr lang="en-US" dirty="0" smtClean="0"/>
              <a:t>BMC</a:t>
            </a:r>
          </a:p>
          <a:p>
            <a:r>
              <a:rPr lang="en-US" dirty="0" smtClean="0"/>
              <a:t>Papers supported by NIH have to be open access</a:t>
            </a:r>
          </a:p>
          <a:p>
            <a:r>
              <a:rPr lang="en-US" dirty="0" smtClean="0"/>
              <a:t>Email authors, they are vain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GenBank</a:t>
            </a:r>
            <a:endParaRPr lang="en-US" dirty="0"/>
          </a:p>
        </p:txBody>
      </p:sp>
      <p:sp>
        <p:nvSpPr>
          <p:cNvPr id="3" name="Content Placeholder 2"/>
          <p:cNvSpPr>
            <a:spLocks noGrp="1"/>
          </p:cNvSpPr>
          <p:nvPr>
            <p:ph idx="1"/>
          </p:nvPr>
        </p:nvSpPr>
        <p:spPr/>
        <p:txBody>
          <a:bodyPr/>
          <a:lstStyle/>
          <a:p>
            <a:endParaRPr lang="en-US"/>
          </a:p>
        </p:txBody>
      </p:sp>
      <p:pic>
        <p:nvPicPr>
          <p:cNvPr id="100354" name="Picture 2"/>
          <p:cNvPicPr>
            <a:picLocks noChangeAspect="1" noChangeArrowheads="1"/>
          </p:cNvPicPr>
          <p:nvPr/>
        </p:nvPicPr>
        <p:blipFill>
          <a:blip r:embed="rId2" cstate="print"/>
          <a:srcRect t="10182" r="47751" b="14182"/>
          <a:stretch>
            <a:fillRect/>
          </a:stretch>
        </p:blipFill>
        <p:spPr bwMode="auto">
          <a:xfrm>
            <a:off x="1752600" y="1371600"/>
            <a:ext cx="4800600" cy="4343400"/>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l="78357" t="10182" r="909" b="14182"/>
          <a:stretch>
            <a:fillRect/>
          </a:stretch>
        </p:blipFill>
        <p:spPr bwMode="auto">
          <a:xfrm>
            <a:off x="6248400" y="1371600"/>
            <a:ext cx="19050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biological database?</a:t>
            </a:r>
            <a:endParaRPr lang="en-US" dirty="0"/>
          </a:p>
        </p:txBody>
      </p:sp>
      <p:sp>
        <p:nvSpPr>
          <p:cNvPr id="3" name="Content Placeholder 2"/>
          <p:cNvSpPr>
            <a:spLocks noGrp="1"/>
          </p:cNvSpPr>
          <p:nvPr>
            <p:ph idx="1"/>
          </p:nvPr>
        </p:nvSpPr>
        <p:spPr>
          <a:xfrm>
            <a:off x="838200" y="1371600"/>
            <a:ext cx="7315200" cy="4754563"/>
          </a:xfrm>
        </p:spPr>
        <p:txBody>
          <a:bodyPr>
            <a:normAutofit/>
          </a:bodyPr>
          <a:lstStyle/>
          <a:p>
            <a:r>
              <a:rPr lang="en-US" dirty="0" smtClean="0"/>
              <a:t>Library of life sciences information, collected from scientific experiments, published literature, high-throughput experiment technology, and computational analyses. </a:t>
            </a:r>
          </a:p>
          <a:p>
            <a:r>
              <a:rPr lang="en-US" dirty="0" smtClean="0"/>
              <a:t>Can contain information from research areas including </a:t>
            </a:r>
            <a:r>
              <a:rPr lang="en-US" dirty="0" smtClean="0">
                <a:hlinkClick r:id="rId2"/>
              </a:rPr>
              <a:t>genomics</a:t>
            </a:r>
            <a:r>
              <a:rPr lang="en-US" dirty="0" smtClean="0"/>
              <a:t>, </a:t>
            </a:r>
            <a:r>
              <a:rPr lang="en-US" dirty="0" smtClean="0">
                <a:hlinkClick r:id="rId3"/>
              </a:rPr>
              <a:t>proteomics</a:t>
            </a:r>
            <a:r>
              <a:rPr lang="en-US" dirty="0" smtClean="0"/>
              <a:t>, </a:t>
            </a:r>
            <a:r>
              <a:rPr lang="en-US" dirty="0" err="1" smtClean="0">
                <a:hlinkClick r:id="rId4"/>
              </a:rPr>
              <a:t>metabolomics</a:t>
            </a:r>
            <a:r>
              <a:rPr lang="en-US" dirty="0" smtClean="0"/>
              <a:t>, </a:t>
            </a:r>
            <a:r>
              <a:rPr lang="en-US" dirty="0" smtClean="0">
                <a:hlinkClick r:id="rId5"/>
              </a:rPr>
              <a:t>microarray</a:t>
            </a:r>
            <a:r>
              <a:rPr lang="en-US" dirty="0" smtClean="0"/>
              <a:t> gene expression, and </a:t>
            </a:r>
            <a:r>
              <a:rPr lang="en-US" dirty="0" smtClean="0">
                <a:hlinkClick r:id="rId6"/>
              </a:rPr>
              <a:t>phylogenetics</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a:t>
            </a:r>
            <a:endParaRPr lang="en-US" dirty="0"/>
          </a:p>
        </p:txBody>
      </p:sp>
      <p:sp>
        <p:nvSpPr>
          <p:cNvPr id="3" name="Content Placeholder 2"/>
          <p:cNvSpPr>
            <a:spLocks noGrp="1"/>
          </p:cNvSpPr>
          <p:nvPr>
            <p:ph idx="1"/>
          </p:nvPr>
        </p:nvSpPr>
        <p:spPr>
          <a:xfrm>
            <a:off x="914400" y="1570037"/>
            <a:ext cx="3657600" cy="4754563"/>
          </a:xfrm>
        </p:spPr>
        <p:txBody>
          <a:bodyPr/>
          <a:lstStyle/>
          <a:p>
            <a:r>
              <a:rPr lang="en-US" dirty="0" smtClean="0"/>
              <a:t>Basic statistics</a:t>
            </a:r>
          </a:p>
          <a:p>
            <a:pPr lvl="1"/>
            <a:r>
              <a:rPr lang="en-US" dirty="0" smtClean="0"/>
              <a:t>Size</a:t>
            </a:r>
          </a:p>
          <a:p>
            <a:pPr lvl="1"/>
            <a:r>
              <a:rPr lang="en-US" dirty="0" smtClean="0"/>
              <a:t>GC %</a:t>
            </a:r>
          </a:p>
          <a:p>
            <a:r>
              <a:rPr lang="en-US" dirty="0" smtClean="0"/>
              <a:t>Download</a:t>
            </a:r>
          </a:p>
          <a:p>
            <a:pPr lvl="1"/>
            <a:r>
              <a:rPr lang="en-US" dirty="0" smtClean="0"/>
              <a:t>Whole chromosome</a:t>
            </a:r>
          </a:p>
          <a:p>
            <a:pPr lvl="1"/>
            <a:r>
              <a:rPr lang="en-US" dirty="0" smtClean="0"/>
              <a:t>Individual genes</a:t>
            </a:r>
          </a:p>
          <a:p>
            <a:pPr lvl="1"/>
            <a:r>
              <a:rPr lang="en-US" dirty="0" smtClean="0"/>
              <a:t>Annotation</a:t>
            </a:r>
            <a:endParaRPr lang="en-US" dirty="0"/>
          </a:p>
        </p:txBody>
      </p:sp>
      <p:pic>
        <p:nvPicPr>
          <p:cNvPr id="98308" name="Picture 4" descr="http://cache.gawker.com/assets/images/io9/2009/03/GenomeAtlasWebTest5.jpg"/>
          <p:cNvPicPr>
            <a:picLocks noChangeAspect="1" noChangeArrowheads="1"/>
          </p:cNvPicPr>
          <p:nvPr/>
        </p:nvPicPr>
        <p:blipFill>
          <a:blip r:embed="rId2" cstate="print"/>
          <a:srcRect/>
          <a:stretch>
            <a:fillRect/>
          </a:stretch>
        </p:blipFill>
        <p:spPr bwMode="auto">
          <a:xfrm>
            <a:off x="5257800" y="1828800"/>
            <a:ext cx="3371850" cy="33337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err="1" smtClean="0"/>
              <a:t>Burkholderia</a:t>
            </a:r>
            <a:r>
              <a:rPr lang="en-US" sz="2800" i="1" dirty="0" smtClean="0"/>
              <a:t> </a:t>
            </a:r>
            <a:r>
              <a:rPr lang="en-US" sz="2800" i="1" dirty="0" err="1" smtClean="0"/>
              <a:t>vietnamiensis</a:t>
            </a:r>
            <a:r>
              <a:rPr lang="en-US" sz="2800" dirty="0" smtClean="0"/>
              <a:t> genome project</a:t>
            </a:r>
            <a:endParaRPr lang="en-US" sz="2800" dirty="0"/>
          </a:p>
        </p:txBody>
      </p:sp>
      <p:sp>
        <p:nvSpPr>
          <p:cNvPr id="3" name="Content Placeholder 2"/>
          <p:cNvSpPr>
            <a:spLocks noGrp="1"/>
          </p:cNvSpPr>
          <p:nvPr>
            <p:ph idx="1"/>
          </p:nvPr>
        </p:nvSpPr>
        <p:spPr/>
        <p:txBody>
          <a:bodyPr/>
          <a:lstStyle/>
          <a:p>
            <a:endParaRPr lang="en-US"/>
          </a:p>
        </p:txBody>
      </p:sp>
      <p:pic>
        <p:nvPicPr>
          <p:cNvPr id="99330" name="Picture 2"/>
          <p:cNvPicPr>
            <a:picLocks noChangeAspect="1" noChangeArrowheads="1"/>
          </p:cNvPicPr>
          <p:nvPr/>
        </p:nvPicPr>
        <p:blipFill>
          <a:blip r:embed="rId2" cstate="print"/>
          <a:srcRect l="735" t="10588" r="3676" b="12941"/>
          <a:stretch>
            <a:fillRect/>
          </a:stretch>
        </p:blipFill>
        <p:spPr bwMode="auto">
          <a:xfrm>
            <a:off x="304800" y="1295400"/>
            <a:ext cx="85344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BLAST</a:t>
            </a:r>
            <a:endParaRPr lang="en-US" dirty="0"/>
          </a:p>
        </p:txBody>
      </p:sp>
      <p:pic>
        <p:nvPicPr>
          <p:cNvPr id="97282" name="Picture 2"/>
          <p:cNvPicPr>
            <a:picLocks noChangeAspect="1" noChangeArrowheads="1"/>
          </p:cNvPicPr>
          <p:nvPr/>
        </p:nvPicPr>
        <p:blipFill>
          <a:blip r:embed="rId2" cstate="print"/>
          <a:srcRect t="11000" r="1875" b="12000"/>
          <a:stretch>
            <a:fillRect/>
          </a:stretch>
        </p:blipFill>
        <p:spPr bwMode="auto">
          <a:xfrm>
            <a:off x="132608" y="1447800"/>
            <a:ext cx="9011392"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3"/>
          <p:cNvPicPr>
            <a:picLocks noChangeAspect="1" noChangeArrowheads="1"/>
          </p:cNvPicPr>
          <p:nvPr/>
        </p:nvPicPr>
        <p:blipFill>
          <a:blip r:embed="rId3" cstate="print"/>
          <a:srcRect/>
          <a:stretch>
            <a:fillRect/>
          </a:stretch>
        </p:blipFill>
        <p:spPr bwMode="auto">
          <a:xfrm>
            <a:off x="579438" y="158750"/>
            <a:ext cx="7985125" cy="6540500"/>
          </a:xfrm>
          <a:prstGeom prst="rect">
            <a:avLst/>
          </a:prstGeom>
          <a:noFill/>
          <a:ln w="9525">
            <a:solidFill>
              <a:schemeClr val="tx1"/>
            </a:solidFill>
            <a:miter lim="800000"/>
            <a:headEnd/>
            <a:tailEnd/>
          </a:ln>
        </p:spPr>
      </p:pic>
      <p:sp>
        <p:nvSpPr>
          <p:cNvPr id="90116" name="Oval 4"/>
          <p:cNvSpPr>
            <a:spLocks noChangeArrowheads="1"/>
          </p:cNvSpPr>
          <p:nvPr/>
        </p:nvSpPr>
        <p:spPr bwMode="auto">
          <a:xfrm>
            <a:off x="4114800" y="3429000"/>
            <a:ext cx="3543300" cy="495300"/>
          </a:xfrm>
          <a:prstGeom prst="ellipse">
            <a:avLst/>
          </a:prstGeom>
          <a:noFill/>
          <a:ln w="38100">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Text Box 5"/>
          <p:cNvSpPr txBox="1">
            <a:spLocks noChangeArrowheads="1"/>
          </p:cNvSpPr>
          <p:nvPr/>
        </p:nvSpPr>
        <p:spPr bwMode="auto">
          <a:xfrm>
            <a:off x="323850" y="355600"/>
            <a:ext cx="8496300" cy="457200"/>
          </a:xfrm>
          <a:prstGeom prst="rect">
            <a:avLst/>
          </a:prstGeom>
          <a:noFill/>
          <a:ln w="9525">
            <a:noFill/>
            <a:miter lim="800000"/>
            <a:headEnd/>
            <a:tailEnd/>
          </a:ln>
          <a:effectLst/>
        </p:spPr>
        <p:txBody>
          <a:bodyPr>
            <a:spAutoFit/>
          </a:bodyPr>
          <a:lstStyle/>
          <a:p>
            <a:pPr>
              <a:spcBef>
                <a:spcPct val="50000"/>
              </a:spcBef>
            </a:pPr>
            <a:r>
              <a:rPr lang="en-US"/>
              <a:t>Microarray data are stored in GEO (NCBI) and ArrayExpress (EBI)</a:t>
            </a:r>
          </a:p>
        </p:txBody>
      </p:sp>
      <p:pic>
        <p:nvPicPr>
          <p:cNvPr id="91142" name="Picture 6"/>
          <p:cNvPicPr>
            <a:picLocks noChangeAspect="1" noChangeArrowheads="1"/>
          </p:cNvPicPr>
          <p:nvPr/>
        </p:nvPicPr>
        <p:blipFill>
          <a:blip r:embed="rId3" cstate="print"/>
          <a:srcRect r="36617" b="28265"/>
          <a:stretch>
            <a:fillRect/>
          </a:stretch>
        </p:blipFill>
        <p:spPr bwMode="auto">
          <a:xfrm>
            <a:off x="971550" y="1041400"/>
            <a:ext cx="7200900" cy="56261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355600"/>
            <a:ext cx="8496300" cy="457200"/>
          </a:xfrm>
          <a:prstGeom prst="rect">
            <a:avLst/>
          </a:prstGeom>
          <a:noFill/>
          <a:ln w="9525">
            <a:noFill/>
            <a:miter lim="800000"/>
            <a:headEnd/>
            <a:tailEnd/>
          </a:ln>
          <a:effectLst/>
        </p:spPr>
        <p:txBody>
          <a:bodyPr>
            <a:spAutoFit/>
          </a:bodyPr>
          <a:lstStyle/>
          <a:p>
            <a:pPr>
              <a:spcBef>
                <a:spcPct val="50000"/>
              </a:spcBef>
            </a:pPr>
            <a:r>
              <a:rPr lang="en-US"/>
              <a:t>Microarray data are stored in GEO (NCBI) and ArrayExpress (EBI)</a:t>
            </a:r>
          </a:p>
        </p:txBody>
      </p:sp>
      <p:pic>
        <p:nvPicPr>
          <p:cNvPr id="92165" name="Picture 5"/>
          <p:cNvPicPr>
            <a:picLocks noChangeAspect="1" noChangeArrowheads="1"/>
          </p:cNvPicPr>
          <p:nvPr/>
        </p:nvPicPr>
        <p:blipFill>
          <a:blip r:embed="rId3" cstate="print"/>
          <a:srcRect/>
          <a:stretch>
            <a:fillRect/>
          </a:stretch>
        </p:blipFill>
        <p:spPr bwMode="auto">
          <a:xfrm>
            <a:off x="357188" y="836613"/>
            <a:ext cx="8428037" cy="581818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23850" y="355600"/>
            <a:ext cx="8496300" cy="457200"/>
          </a:xfrm>
          <a:prstGeom prst="rect">
            <a:avLst/>
          </a:prstGeom>
          <a:noFill/>
          <a:ln w="9525">
            <a:noFill/>
            <a:miter lim="800000"/>
            <a:headEnd/>
            <a:tailEnd/>
          </a:ln>
          <a:effectLst/>
        </p:spPr>
        <p:txBody>
          <a:bodyPr>
            <a:spAutoFit/>
          </a:bodyPr>
          <a:lstStyle/>
          <a:p>
            <a:pPr>
              <a:spcBef>
                <a:spcPct val="50000"/>
              </a:spcBef>
            </a:pPr>
            <a:r>
              <a:rPr lang="en-US"/>
              <a:t>Microarray data are stored in GEO (NCBI) and ArrayExpress (EBI)</a:t>
            </a:r>
          </a:p>
        </p:txBody>
      </p:sp>
      <p:pic>
        <p:nvPicPr>
          <p:cNvPr id="93187" name="Picture 3"/>
          <p:cNvPicPr>
            <a:picLocks noChangeAspect="1" noChangeArrowheads="1"/>
          </p:cNvPicPr>
          <p:nvPr/>
        </p:nvPicPr>
        <p:blipFill>
          <a:blip r:embed="rId3" cstate="print"/>
          <a:srcRect/>
          <a:stretch>
            <a:fillRect/>
          </a:stretch>
        </p:blipFill>
        <p:spPr bwMode="auto">
          <a:xfrm>
            <a:off x="357188" y="869950"/>
            <a:ext cx="8428037" cy="581818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NCBI database</a:t>
            </a:r>
            <a:endParaRPr lang="en-US" dirty="0"/>
          </a:p>
        </p:txBody>
      </p:sp>
      <p:pic>
        <p:nvPicPr>
          <p:cNvPr id="87042" name="Picture 2"/>
          <p:cNvPicPr>
            <a:picLocks noGrp="1" noChangeAspect="1" noChangeArrowheads="1"/>
          </p:cNvPicPr>
          <p:nvPr>
            <p:ph idx="1"/>
          </p:nvPr>
        </p:nvPicPr>
        <p:blipFill>
          <a:blip r:embed="rId2" cstate="print"/>
          <a:srcRect t="22546"/>
          <a:stretch>
            <a:fillRect/>
          </a:stretch>
        </p:blipFill>
        <p:spPr bwMode="auto">
          <a:xfrm>
            <a:off x="762000" y="1752600"/>
            <a:ext cx="7592509" cy="42441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t>SWISSPROT</a:t>
            </a:r>
          </a:p>
        </p:txBody>
      </p:sp>
      <p:sp>
        <p:nvSpPr>
          <p:cNvPr id="78851" name="Rectangle 3"/>
          <p:cNvSpPr>
            <a:spLocks noGrp="1" noChangeArrowheads="1"/>
          </p:cNvSpPr>
          <p:nvPr>
            <p:ph idx="1"/>
          </p:nvPr>
        </p:nvSpPr>
        <p:spPr>
          <a:xfrm>
            <a:off x="914400" y="2362200"/>
            <a:ext cx="8229600" cy="3733800"/>
          </a:xfrm>
        </p:spPr>
        <p:txBody>
          <a:bodyPr>
            <a:normAutofit lnSpcReduction="10000"/>
          </a:bodyPr>
          <a:lstStyle/>
          <a:p>
            <a:pPr>
              <a:buSzPct val="70000"/>
            </a:pPr>
            <a:r>
              <a:rPr lang="en-GB" dirty="0" smtClean="0"/>
              <a:t>http://www.ebi.ac.uk/swissprot/</a:t>
            </a:r>
          </a:p>
          <a:p>
            <a:pPr>
              <a:buSzPct val="70000"/>
            </a:pPr>
            <a:r>
              <a:rPr lang="en-GB" dirty="0" smtClean="0"/>
              <a:t>European/Swiss </a:t>
            </a:r>
            <a:r>
              <a:rPr lang="en-GB" dirty="0"/>
              <a:t>Bioinformatics Institute 1986</a:t>
            </a:r>
          </a:p>
          <a:p>
            <a:pPr lvl="1"/>
            <a:r>
              <a:rPr lang="en-GB" dirty="0"/>
              <a:t>Contains 254609 genes from 10766 species</a:t>
            </a:r>
          </a:p>
          <a:p>
            <a:r>
              <a:rPr lang="en-GB" u="sng" dirty="0"/>
              <a:t>Highly accurate, hand </a:t>
            </a:r>
            <a:r>
              <a:rPr lang="en-GB" u="sng" dirty="0" err="1"/>
              <a:t>curated</a:t>
            </a:r>
            <a:r>
              <a:rPr lang="en-GB" u="sng" dirty="0"/>
              <a:t> resource</a:t>
            </a:r>
          </a:p>
          <a:p>
            <a:r>
              <a:rPr lang="en-GB" dirty="0"/>
              <a:t>Aims:</a:t>
            </a:r>
          </a:p>
          <a:p>
            <a:pPr lvl="1"/>
            <a:r>
              <a:rPr lang="en-GB" dirty="0"/>
              <a:t>Have a high level of annotation</a:t>
            </a:r>
          </a:p>
          <a:p>
            <a:pPr lvl="2"/>
            <a:r>
              <a:rPr lang="en-GB" dirty="0"/>
              <a:t>Often by </a:t>
            </a:r>
            <a:r>
              <a:rPr lang="en-GB" i="1" dirty="0"/>
              <a:t>the </a:t>
            </a:r>
            <a:r>
              <a:rPr lang="en-GB" dirty="0"/>
              <a:t>people who have been working with the gene</a:t>
            </a:r>
          </a:p>
          <a:p>
            <a:pPr lvl="1"/>
            <a:r>
              <a:rPr lang="en-GB" dirty="0"/>
              <a:t>Have a low level of redundancy</a:t>
            </a:r>
          </a:p>
          <a:p>
            <a:pPr lvl="1"/>
            <a:r>
              <a:rPr lang="en-GB" dirty="0"/>
              <a:t>Have a high level of integration with other databases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TREMBL</a:t>
            </a:r>
          </a:p>
        </p:txBody>
      </p:sp>
      <p:sp>
        <p:nvSpPr>
          <p:cNvPr id="75779" name="Rectangle 3"/>
          <p:cNvSpPr>
            <a:spLocks noGrp="1" noChangeArrowheads="1"/>
          </p:cNvSpPr>
          <p:nvPr>
            <p:ph idx="1"/>
          </p:nvPr>
        </p:nvSpPr>
        <p:spPr/>
        <p:txBody>
          <a:bodyPr/>
          <a:lstStyle/>
          <a:p>
            <a:r>
              <a:rPr lang="en-GB" dirty="0" smtClean="0"/>
              <a:t>http://www.ebi.ac.uk/trembl/</a:t>
            </a:r>
            <a:endParaRPr lang="en-GB" sz="2400" dirty="0" smtClean="0"/>
          </a:p>
          <a:p>
            <a:r>
              <a:rPr lang="en-GB" sz="2400" dirty="0" smtClean="0"/>
              <a:t>SWISSPROT’s </a:t>
            </a:r>
            <a:r>
              <a:rPr lang="en-GB" sz="2400" dirty="0"/>
              <a:t>Big Brother</a:t>
            </a:r>
          </a:p>
          <a:p>
            <a:pPr lvl="1"/>
            <a:r>
              <a:rPr lang="en-GB" sz="2000" dirty="0"/>
              <a:t>All genes which have been left out of SWISSPROT</a:t>
            </a:r>
          </a:p>
          <a:p>
            <a:pPr lvl="1"/>
            <a:r>
              <a:rPr lang="en-GB" sz="2000" dirty="0"/>
              <a:t>Computer annotated rather than human annotated</a:t>
            </a:r>
          </a:p>
          <a:p>
            <a:r>
              <a:rPr lang="en-GB" sz="2400" dirty="0">
                <a:cs typeface="Arial" charset="0"/>
              </a:rPr>
              <a:t>SP-</a:t>
            </a:r>
            <a:r>
              <a:rPr lang="en-GB" sz="2400" dirty="0" err="1">
                <a:cs typeface="Arial" charset="0"/>
              </a:rPr>
              <a:t>TrEMBL</a:t>
            </a:r>
            <a:endParaRPr lang="en-GB" sz="2400" dirty="0">
              <a:cs typeface="Arial" charset="0"/>
            </a:endParaRPr>
          </a:p>
          <a:p>
            <a:pPr lvl="1"/>
            <a:r>
              <a:rPr lang="en-GB" sz="2000" dirty="0">
                <a:cs typeface="Arial" charset="0"/>
              </a:rPr>
              <a:t>Those sequences which will eventually make it in</a:t>
            </a:r>
          </a:p>
          <a:p>
            <a:r>
              <a:rPr lang="en-GB" sz="2400" dirty="0">
                <a:cs typeface="Arial" charset="0"/>
              </a:rPr>
              <a:t>REM-</a:t>
            </a:r>
            <a:r>
              <a:rPr lang="en-GB" sz="2400" dirty="0" err="1">
                <a:cs typeface="Arial" charset="0"/>
              </a:rPr>
              <a:t>TrEMBL</a:t>
            </a:r>
            <a:endParaRPr lang="en-GB" sz="2400" dirty="0">
              <a:cs typeface="Arial" charset="0"/>
            </a:endParaRPr>
          </a:p>
          <a:p>
            <a:pPr lvl="1"/>
            <a:r>
              <a:rPr lang="en-GB" sz="2000" dirty="0">
                <a:cs typeface="Arial" charset="0"/>
              </a:rPr>
              <a:t>Those sequences they don’t want to include</a:t>
            </a:r>
            <a:endParaRPr lang="en-GB" sz="2000" dirty="0">
              <a:solidFill>
                <a:srgbClr val="000000"/>
              </a:solidFill>
              <a:cs typeface="Arial" charset="0"/>
            </a:endParaRPr>
          </a:p>
          <a:p>
            <a:r>
              <a:rPr lang="en-GB" sz="2400" dirty="0">
                <a:cs typeface="Arial" charset="0"/>
              </a:rPr>
              <a:t>3633676 protein sequences so far</a:t>
            </a:r>
          </a:p>
          <a:p>
            <a:pPr lvl="1"/>
            <a:r>
              <a:rPr lang="en-GB" sz="2000" dirty="0">
                <a:cs typeface="Arial" charset="0"/>
              </a:rPr>
              <a:t>Major resource which is often first port of call</a:t>
            </a:r>
            <a:endParaRPr lang="en-GB"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Biological databases: why? </a:t>
            </a:r>
          </a:p>
        </p:txBody>
      </p:sp>
      <p:sp>
        <p:nvSpPr>
          <p:cNvPr id="3075" name="Rectangle 3"/>
          <p:cNvSpPr>
            <a:spLocks noGrp="1" noChangeArrowheads="1"/>
          </p:cNvSpPr>
          <p:nvPr>
            <p:ph idx="1"/>
          </p:nvPr>
        </p:nvSpPr>
        <p:spPr/>
        <p:txBody>
          <a:bodyPr/>
          <a:lstStyle/>
          <a:p>
            <a:r>
              <a:rPr lang="en-US" dirty="0" smtClean="0"/>
              <a:t>Need </a:t>
            </a:r>
            <a:r>
              <a:rPr lang="en-US" dirty="0"/>
              <a:t>for storing and communicating large datasets has </a:t>
            </a:r>
            <a:r>
              <a:rPr lang="en-US" dirty="0" smtClean="0"/>
              <a:t>grown</a:t>
            </a:r>
            <a:endParaRPr lang="en-US" dirty="0"/>
          </a:p>
          <a:p>
            <a:r>
              <a:rPr lang="en-US" dirty="0"/>
              <a:t>Make biological data available to </a:t>
            </a:r>
            <a:r>
              <a:rPr lang="en-US" dirty="0" smtClean="0"/>
              <a:t>scientists</a:t>
            </a:r>
            <a:endParaRPr lang="en-US" dirty="0"/>
          </a:p>
          <a:p>
            <a:r>
              <a:rPr lang="en-US" dirty="0"/>
              <a:t>To make biological data available in computer-readable </a:t>
            </a:r>
            <a:r>
              <a:rPr lang="en-US" dirty="0" smtClean="0"/>
              <a:t>form</a:t>
            </a:r>
          </a:p>
          <a:p>
            <a:pPr lvl="1"/>
            <a:r>
              <a:rPr lang="en-US" dirty="0" smtClean="0"/>
              <a:t>Databases can be searched by programs</a:t>
            </a:r>
            <a:endParaRPr lang="en-US" dirty="0"/>
          </a:p>
        </p:txBody>
      </p:sp>
      <p:sp>
        <p:nvSpPr>
          <p:cNvPr id="4" name="Date Placeholder 3"/>
          <p:cNvSpPr>
            <a:spLocks noGrp="1"/>
          </p:cNvSpPr>
          <p:nvPr>
            <p:ph type="dt" sz="half" idx="4294967295"/>
          </p:nvPr>
        </p:nvSpPr>
        <p:spPr>
          <a:xfrm>
            <a:off x="0" y="6245225"/>
            <a:ext cx="2133600" cy="476250"/>
          </a:xfrm>
          <a:prstGeom prst="rect">
            <a:avLst/>
          </a:prstGeom>
        </p:spPr>
        <p:txBody>
          <a:bodyPr/>
          <a:lstStyle/>
          <a:p>
            <a:fld id="{59CF870A-38E1-49FF-821C-F17175BD8EC6}" type="datetime8">
              <a:rPr lang="en-US"/>
              <a:pPr/>
              <a:t>3/31/2011 12:02 AM</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PROSITE</a:t>
            </a:r>
          </a:p>
        </p:txBody>
      </p:sp>
      <p:sp>
        <p:nvSpPr>
          <p:cNvPr id="76803" name="Rectangle 3"/>
          <p:cNvSpPr>
            <a:spLocks noGrp="1" noChangeArrowheads="1"/>
          </p:cNvSpPr>
          <p:nvPr>
            <p:ph idx="1"/>
          </p:nvPr>
        </p:nvSpPr>
        <p:spPr>
          <a:xfrm>
            <a:off x="914400" y="1524000"/>
            <a:ext cx="7239000" cy="5105400"/>
          </a:xfrm>
        </p:spPr>
        <p:txBody>
          <a:bodyPr>
            <a:normAutofit/>
          </a:bodyPr>
          <a:lstStyle/>
          <a:p>
            <a:r>
              <a:rPr lang="en-GB" dirty="0" smtClean="0"/>
              <a:t>http://ca.expasy.org/prosite/</a:t>
            </a:r>
          </a:p>
          <a:p>
            <a:r>
              <a:rPr lang="en-GB" dirty="0" smtClean="0"/>
              <a:t>Families </a:t>
            </a:r>
            <a:r>
              <a:rPr lang="en-GB" dirty="0"/>
              <a:t>of proteins</a:t>
            </a:r>
          </a:p>
          <a:p>
            <a:r>
              <a:rPr lang="en-GB" dirty="0"/>
              <a:t>Can search using regular expressions</a:t>
            </a:r>
          </a:p>
          <a:p>
            <a:pPr lvl="1"/>
            <a:r>
              <a:rPr lang="en-GB" dirty="0"/>
              <a:t>Similar to </a:t>
            </a:r>
            <a:r>
              <a:rPr lang="en-GB" dirty="0" err="1"/>
              <a:t>unix</a:t>
            </a:r>
            <a:r>
              <a:rPr lang="en-GB" dirty="0"/>
              <a:t> commands using wildcards, etc.</a:t>
            </a:r>
          </a:p>
          <a:p>
            <a:pPr lvl="1"/>
            <a:r>
              <a:rPr lang="en-GB" dirty="0"/>
              <a:t>E.g., [AC]-x-V-x(4)-{ED}</a:t>
            </a:r>
          </a:p>
          <a:p>
            <a:pPr lvl="1"/>
            <a:r>
              <a:rPr lang="en-GB" dirty="0" err="1"/>
              <a:t>Interpretted</a:t>
            </a:r>
            <a:r>
              <a:rPr lang="en-GB" dirty="0"/>
              <a:t> as: </a:t>
            </a:r>
          </a:p>
          <a:p>
            <a:pPr lvl="1"/>
            <a:r>
              <a:rPr lang="en-GB" sz="2200" dirty="0"/>
              <a:t>[Ala or </a:t>
            </a:r>
            <a:r>
              <a:rPr lang="en-GB" sz="2200" dirty="0" err="1"/>
              <a:t>Cys</a:t>
            </a:r>
            <a:r>
              <a:rPr lang="en-GB" sz="2200" dirty="0"/>
              <a:t>]-any-Val-any-any-any-any-{any but </a:t>
            </a:r>
            <a:r>
              <a:rPr lang="en-GB" sz="2200" dirty="0" err="1"/>
              <a:t>Glu</a:t>
            </a:r>
            <a:r>
              <a:rPr lang="en-GB" sz="2200" dirty="0"/>
              <a:t> or Asp}</a:t>
            </a:r>
          </a:p>
          <a:p>
            <a:r>
              <a:rPr lang="en-GB" dirty="0"/>
              <a:t>Families exhibit these patterns</a:t>
            </a:r>
          </a:p>
          <a:p>
            <a:pPr lvl="1"/>
            <a:r>
              <a:rPr lang="en-GB" sz="2200" dirty="0"/>
              <a:t>So we can search over families</a:t>
            </a:r>
          </a:p>
          <a:p>
            <a:r>
              <a:rPr lang="en-GB" dirty="0"/>
              <a:t>1465 documents about 1327 different patterns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GB"/>
              <a:t>PFAM</a:t>
            </a:r>
          </a:p>
        </p:txBody>
      </p:sp>
      <p:sp>
        <p:nvSpPr>
          <p:cNvPr id="77827" name="Rectangle 3"/>
          <p:cNvSpPr>
            <a:spLocks noGrp="1" noChangeArrowheads="1"/>
          </p:cNvSpPr>
          <p:nvPr>
            <p:ph idx="1"/>
          </p:nvPr>
        </p:nvSpPr>
        <p:spPr/>
        <p:txBody>
          <a:bodyPr/>
          <a:lstStyle/>
          <a:p>
            <a:r>
              <a:rPr lang="en-GB" dirty="0" smtClean="0"/>
              <a:t>http://www.sanger.ac.uk/Software/Pfam/</a:t>
            </a:r>
            <a:endParaRPr lang="en-GB" sz="2400" dirty="0" smtClean="0"/>
          </a:p>
          <a:p>
            <a:r>
              <a:rPr lang="en-GB" sz="2400" dirty="0" smtClean="0"/>
              <a:t>Maintained </a:t>
            </a:r>
            <a:r>
              <a:rPr lang="en-GB" sz="2400" dirty="0"/>
              <a:t>by the Sanger Centre (Cambridge)</a:t>
            </a:r>
          </a:p>
          <a:p>
            <a:r>
              <a:rPr lang="en-GB" sz="2400" dirty="0"/>
              <a:t>Protein families aligned using HMMs</a:t>
            </a:r>
          </a:p>
          <a:p>
            <a:pPr lvl="1"/>
            <a:r>
              <a:rPr lang="en-GB" sz="2000" dirty="0"/>
              <a:t>Hidden Markov Models (see later lecture)</a:t>
            </a:r>
          </a:p>
          <a:p>
            <a:r>
              <a:rPr lang="en-GB" sz="2400" dirty="0"/>
              <a:t>Given a new sequence</a:t>
            </a:r>
          </a:p>
          <a:p>
            <a:pPr lvl="1"/>
            <a:r>
              <a:rPr lang="en-GB" sz="2000" dirty="0"/>
              <a:t>Find families which the sequence might fit into</a:t>
            </a:r>
          </a:p>
          <a:p>
            <a:r>
              <a:rPr lang="en-GB" sz="2400" dirty="0">
                <a:cs typeface="Tahoma" pitchFamily="1" charset="0"/>
              </a:rPr>
              <a:t>Sequence Coverage</a:t>
            </a:r>
          </a:p>
          <a:p>
            <a:pPr lvl="1"/>
            <a:r>
              <a:rPr lang="en-GB" sz="2000" dirty="0">
                <a:cs typeface="Tahoma" pitchFamily="1" charset="0"/>
              </a:rPr>
              <a:t>8957 families</a:t>
            </a:r>
          </a:p>
          <a:p>
            <a:pPr lvl="1"/>
            <a:r>
              <a:rPr lang="en-GB" sz="2000" dirty="0">
                <a:cs typeface="Tahoma" pitchFamily="1" charset="0"/>
              </a:rPr>
              <a:t>74% of protein sequences have at least one match to </a:t>
            </a:r>
            <a:r>
              <a:rPr lang="en-GB" sz="2000" dirty="0" err="1">
                <a:cs typeface="Tahoma" pitchFamily="1" charset="0"/>
              </a:rPr>
              <a:t>Pfam</a:t>
            </a:r>
            <a:endParaRPr lang="en-GB" sz="2000" dirty="0">
              <a:cs typeface="Tahoma" pitchFamily="1" charset="0"/>
            </a:endParaRPr>
          </a:p>
          <a:p>
            <a:pPr lvl="1"/>
            <a:r>
              <a:rPr lang="en-GB" sz="2000" dirty="0">
                <a:cs typeface="Tahoma" pitchFamily="1" charset="0"/>
              </a:rPr>
              <a:t>Split into </a:t>
            </a:r>
            <a:r>
              <a:rPr lang="en-GB" sz="2000" dirty="0" err="1">
                <a:cs typeface="Tahoma" pitchFamily="1" charset="0"/>
              </a:rPr>
              <a:t>Pfam</a:t>
            </a:r>
            <a:r>
              <a:rPr lang="en-GB" sz="2000" dirty="0">
                <a:cs typeface="Tahoma" pitchFamily="1" charset="0"/>
              </a:rPr>
              <a:t>-A (high quality) and </a:t>
            </a:r>
            <a:r>
              <a:rPr lang="en-GB" sz="2000" dirty="0" err="1">
                <a:cs typeface="Tahoma" pitchFamily="1" charset="0"/>
              </a:rPr>
              <a:t>Pfam</a:t>
            </a:r>
            <a:r>
              <a:rPr lang="en-GB" sz="2000" dirty="0">
                <a:cs typeface="Tahoma" pitchFamily="1" charset="0"/>
              </a:rPr>
              <a:t>-B (low quality) </a:t>
            </a:r>
            <a:endParaRPr lang="en-GB"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PFAM</a:t>
            </a:r>
            <a:endParaRPr lang="en-US" dirty="0"/>
          </a:p>
        </p:txBody>
      </p:sp>
      <p:sp>
        <p:nvSpPr>
          <p:cNvPr id="3" name="Content Placeholder 2"/>
          <p:cNvSpPr>
            <a:spLocks noGrp="1"/>
          </p:cNvSpPr>
          <p:nvPr>
            <p:ph idx="1"/>
          </p:nvPr>
        </p:nvSpPr>
        <p:spPr/>
        <p:txBody>
          <a:bodyPr/>
          <a:lstStyle/>
          <a:p>
            <a:endParaRPr lang="en-US"/>
          </a:p>
        </p:txBody>
      </p:sp>
      <p:pic>
        <p:nvPicPr>
          <p:cNvPr id="116738" name="Picture 2"/>
          <p:cNvPicPr>
            <a:picLocks noChangeAspect="1" noChangeArrowheads="1"/>
          </p:cNvPicPr>
          <p:nvPr/>
        </p:nvPicPr>
        <p:blipFill>
          <a:blip r:embed="rId2" cstate="print"/>
          <a:srcRect t="11000" r="2500" b="14000"/>
          <a:stretch>
            <a:fillRect/>
          </a:stretch>
        </p:blipFill>
        <p:spPr bwMode="auto">
          <a:xfrm>
            <a:off x="0" y="1395046"/>
            <a:ext cx="9144000" cy="43961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533400"/>
            <a:ext cx="8077200" cy="609600"/>
          </a:xfrm>
        </p:spPr>
        <p:txBody>
          <a:bodyPr>
            <a:noAutofit/>
          </a:bodyPr>
          <a:lstStyle/>
          <a:p>
            <a:r>
              <a:rPr lang="en-GB" sz="2400" dirty="0" smtClean="0"/>
              <a:t>KEGG (</a:t>
            </a:r>
            <a:r>
              <a:rPr lang="en-US" sz="2400" dirty="0" smtClean="0"/>
              <a:t>Kyoto Encyclopedia of Genes and Genomes)</a:t>
            </a:r>
            <a:endParaRPr lang="en-GB" sz="2400" dirty="0"/>
          </a:p>
        </p:txBody>
      </p:sp>
      <p:sp>
        <p:nvSpPr>
          <p:cNvPr id="79875" name="Rectangle 3"/>
          <p:cNvSpPr>
            <a:spLocks noGrp="1" noChangeArrowheads="1"/>
          </p:cNvSpPr>
          <p:nvPr>
            <p:ph idx="1"/>
          </p:nvPr>
        </p:nvSpPr>
        <p:spPr>
          <a:xfrm>
            <a:off x="838200" y="1371600"/>
            <a:ext cx="3733800" cy="4754563"/>
          </a:xfrm>
        </p:spPr>
        <p:txBody>
          <a:bodyPr/>
          <a:lstStyle/>
          <a:p>
            <a:pPr lvl="1"/>
            <a:endParaRPr lang="en-GB" dirty="0"/>
          </a:p>
          <a:p>
            <a:r>
              <a:rPr lang="en-GB" dirty="0" smtClean="0"/>
              <a:t>Metabolic </a:t>
            </a:r>
            <a:r>
              <a:rPr lang="en-GB" dirty="0"/>
              <a:t>pathways </a:t>
            </a:r>
          </a:p>
          <a:p>
            <a:r>
              <a:rPr lang="en-GB" dirty="0"/>
              <a:t>Encoded as GIF files</a:t>
            </a:r>
          </a:p>
          <a:p>
            <a:r>
              <a:rPr lang="en-US" dirty="0" smtClean="0">
                <a:hlinkClick r:id="rId2"/>
              </a:rPr>
              <a:t>http://www.genome.jp/kegg/</a:t>
            </a:r>
            <a:endParaRPr lang="en-US" dirty="0" smtClean="0"/>
          </a:p>
          <a:p>
            <a:r>
              <a:rPr lang="en-US" dirty="0" smtClean="0"/>
              <a:t>Can be used to infer metabolism capacity  from genome information</a:t>
            </a:r>
            <a:endParaRPr lang="en-GB" dirty="0"/>
          </a:p>
        </p:txBody>
      </p:sp>
      <p:pic>
        <p:nvPicPr>
          <p:cNvPr id="7" name="Picture 4" descr="map00052"/>
          <p:cNvPicPr>
            <a:picLocks noChangeAspect="1" noChangeArrowheads="1"/>
          </p:cNvPicPr>
          <p:nvPr/>
        </p:nvPicPr>
        <p:blipFill>
          <a:blip r:embed="rId3" cstate="print"/>
          <a:srcRect/>
          <a:stretch>
            <a:fillRect/>
          </a:stretch>
        </p:blipFill>
        <p:spPr bwMode="auto">
          <a:xfrm>
            <a:off x="4578107" y="1981200"/>
            <a:ext cx="4565893" cy="346697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noChangeArrowheads="1"/>
          </p:cNvPicPr>
          <p:nvPr/>
        </p:nvPicPr>
        <p:blipFill>
          <a:blip r:embed="rId2" cstate="print"/>
          <a:srcRect t="10000" r="32500" b="7000"/>
          <a:stretch>
            <a:fillRect/>
          </a:stretch>
        </p:blipFill>
        <p:spPr bwMode="auto">
          <a:xfrm>
            <a:off x="457200" y="457200"/>
            <a:ext cx="82296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Gene Ontology</a:t>
            </a:r>
          </a:p>
        </p:txBody>
      </p:sp>
      <p:sp>
        <p:nvSpPr>
          <p:cNvPr id="80899" name="Rectangle 3"/>
          <p:cNvSpPr>
            <a:spLocks noGrp="1" noChangeArrowheads="1"/>
          </p:cNvSpPr>
          <p:nvPr>
            <p:ph idx="1"/>
          </p:nvPr>
        </p:nvSpPr>
        <p:spPr>
          <a:xfrm>
            <a:off x="914400" y="1447800"/>
            <a:ext cx="6629400" cy="5334000"/>
          </a:xfrm>
        </p:spPr>
        <p:txBody>
          <a:bodyPr>
            <a:normAutofit/>
          </a:bodyPr>
          <a:lstStyle/>
          <a:p>
            <a:r>
              <a:rPr lang="en-GB" dirty="0" smtClean="0"/>
              <a:t>http://www.geneontology.org/</a:t>
            </a:r>
          </a:p>
          <a:p>
            <a:r>
              <a:rPr lang="en-GB" dirty="0" smtClean="0"/>
              <a:t>Ontology </a:t>
            </a:r>
            <a:r>
              <a:rPr lang="en-GB" dirty="0"/>
              <a:t>is a hierarchical database</a:t>
            </a:r>
          </a:p>
          <a:p>
            <a:pPr lvl="1"/>
            <a:r>
              <a:rPr lang="en-GB" dirty="0"/>
              <a:t>Where concepts are linked by</a:t>
            </a:r>
          </a:p>
          <a:p>
            <a:pPr lvl="2"/>
            <a:r>
              <a:rPr lang="en-GB" dirty="0" err="1"/>
              <a:t>isa</a:t>
            </a:r>
            <a:r>
              <a:rPr lang="en-GB" dirty="0"/>
              <a:t> (one concept is a specialisation of another)</a:t>
            </a:r>
          </a:p>
          <a:p>
            <a:pPr lvl="2"/>
            <a:r>
              <a:rPr lang="en-GB" dirty="0" err="1"/>
              <a:t>partof</a:t>
            </a:r>
            <a:r>
              <a:rPr lang="en-GB" dirty="0"/>
              <a:t> (one concept is part of another)</a:t>
            </a:r>
          </a:p>
          <a:p>
            <a:pPr lvl="1"/>
            <a:r>
              <a:rPr lang="en-GB" dirty="0"/>
              <a:t>Each concept has a number of genes</a:t>
            </a:r>
          </a:p>
          <a:p>
            <a:pPr lvl="2"/>
            <a:r>
              <a:rPr lang="en-GB" dirty="0"/>
              <a:t>i.e., each gene is annotated by some concepts</a:t>
            </a:r>
          </a:p>
          <a:p>
            <a:r>
              <a:rPr lang="en-GB" dirty="0"/>
              <a:t>Split into three main branches</a:t>
            </a:r>
          </a:p>
          <a:p>
            <a:pPr lvl="1"/>
            <a:r>
              <a:rPr lang="en-GB" dirty="0"/>
              <a:t>Process, function, cellular component</a:t>
            </a:r>
          </a:p>
          <a:p>
            <a:r>
              <a:rPr lang="en-GB" dirty="0"/>
              <a:t>Currently</a:t>
            </a:r>
          </a:p>
          <a:p>
            <a:pPr lvl="1"/>
            <a:r>
              <a:rPr lang="en-GB" sz="1600" dirty="0"/>
              <a:t>13257 process, 7526 function and 1863 component terms</a:t>
            </a:r>
            <a:r>
              <a:rPr lang="en-GB"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COG (Cluster of </a:t>
            </a:r>
            <a:r>
              <a:rPr lang="en-US" sz="2400" dirty="0" err="1" smtClean="0"/>
              <a:t>orthologous</a:t>
            </a:r>
            <a:r>
              <a:rPr lang="en-US" sz="2400" dirty="0" smtClean="0"/>
              <a:t> groups of proteins)</a:t>
            </a:r>
            <a:endParaRPr lang="en-US" sz="2400" dirty="0"/>
          </a:p>
        </p:txBody>
      </p:sp>
      <p:sp>
        <p:nvSpPr>
          <p:cNvPr id="3" name="Content Placeholder 2"/>
          <p:cNvSpPr>
            <a:spLocks noGrp="1"/>
          </p:cNvSpPr>
          <p:nvPr>
            <p:ph idx="1"/>
          </p:nvPr>
        </p:nvSpPr>
        <p:spPr>
          <a:xfrm>
            <a:off x="838200" y="5410200"/>
            <a:ext cx="7848600" cy="715963"/>
          </a:xfrm>
        </p:spPr>
        <p:txBody>
          <a:bodyPr>
            <a:normAutofit fontScale="92500" lnSpcReduction="20000"/>
          </a:bodyPr>
          <a:lstStyle/>
          <a:p>
            <a:r>
              <a:rPr lang="en-US" dirty="0" smtClean="0"/>
              <a:t>Groups of well studied or highly conserved genes</a:t>
            </a:r>
          </a:p>
          <a:p>
            <a:r>
              <a:rPr lang="en-US" dirty="0" smtClean="0"/>
              <a:t>Has not been updated in years, people still use them</a:t>
            </a:r>
            <a:endParaRPr lang="en-US" dirty="0"/>
          </a:p>
        </p:txBody>
      </p:sp>
      <p:sp>
        <p:nvSpPr>
          <p:cNvPr id="61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914400" y="1447800"/>
          <a:ext cx="3200400" cy="3701415"/>
        </p:xfrm>
        <a:graphic>
          <a:graphicData uri="http://schemas.openxmlformats.org/drawingml/2006/table">
            <a:tbl>
              <a:tblPr/>
              <a:tblGrid>
                <a:gridCol w="370167"/>
                <a:gridCol w="2830233"/>
              </a:tblGrid>
              <a:tr h="190500">
                <a:tc gridSpan="2">
                  <a:txBody>
                    <a:bodyPr/>
                    <a:lstStyle/>
                    <a:p>
                      <a:pPr algn="l" fontAlgn="ctr"/>
                      <a:r>
                        <a:rPr lang="en-US" sz="1100" b="1" i="0" u="none" strike="noStrike" dirty="0">
                          <a:solidFill>
                            <a:srgbClr val="000000"/>
                          </a:solidFill>
                          <a:latin typeface="Times New Roman"/>
                        </a:rPr>
                        <a:t>Information storage and processing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90500">
                <a:tc>
                  <a:txBody>
                    <a:bodyPr/>
                    <a:lstStyle/>
                    <a:p>
                      <a:pPr algn="ctr" fontAlgn="ctr"/>
                      <a:r>
                        <a:rPr lang="en-US" sz="1100" b="0" i="0" u="sng" strike="noStrike">
                          <a:solidFill>
                            <a:srgbClr val="0000FF"/>
                          </a:solidFill>
                          <a:latin typeface="Times New Roman"/>
                          <a:hlinkClick r:id="rId2"/>
                        </a:rPr>
                        <a:t>J</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CFC"/>
                    </a:solidFill>
                  </a:tcPr>
                </a:tc>
                <a:tc>
                  <a:txBody>
                    <a:bodyPr/>
                    <a:lstStyle/>
                    <a:p>
                      <a:pPr algn="l" fontAlgn="b"/>
                      <a:r>
                        <a:rPr lang="en-US" sz="1100" b="0" i="0" u="none" strike="noStrike">
                          <a:solidFill>
                            <a:srgbClr val="000000"/>
                          </a:solidFill>
                          <a:latin typeface="Times New Roman"/>
                        </a:rPr>
                        <a:t> Translation, ribosomal structure and biogenesis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CFC"/>
                    </a:solidFill>
                  </a:tcPr>
                </a:tc>
              </a:tr>
              <a:tr h="190500">
                <a:tc>
                  <a:txBody>
                    <a:bodyPr/>
                    <a:lstStyle/>
                    <a:p>
                      <a:pPr algn="ctr" fontAlgn="ctr"/>
                      <a:r>
                        <a:rPr lang="en-US" sz="1100" b="0" i="0" u="sng" strike="noStrike">
                          <a:solidFill>
                            <a:srgbClr val="0000FF"/>
                          </a:solidFill>
                          <a:latin typeface="Times New Roman"/>
                          <a:hlinkClick r:id="rId3"/>
                        </a:rPr>
                        <a:t>A</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FC"/>
                    </a:solidFill>
                  </a:tcPr>
                </a:tc>
                <a:tc>
                  <a:txBody>
                    <a:bodyPr/>
                    <a:lstStyle/>
                    <a:p>
                      <a:pPr algn="l" fontAlgn="b"/>
                      <a:r>
                        <a:rPr lang="en-US" sz="1100" b="0" i="0" u="none" strike="noStrike">
                          <a:solidFill>
                            <a:srgbClr val="000000"/>
                          </a:solidFill>
                          <a:latin typeface="Times New Roman"/>
                        </a:rPr>
                        <a:t> RNA processing and modification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FC"/>
                    </a:solidFill>
                  </a:tcPr>
                </a:tc>
              </a:tr>
              <a:tr h="190500">
                <a:tc>
                  <a:txBody>
                    <a:bodyPr/>
                    <a:lstStyle/>
                    <a:p>
                      <a:pPr algn="ctr" fontAlgn="ctr"/>
                      <a:r>
                        <a:rPr lang="en-US" sz="1100" b="0" i="0" u="sng" strike="noStrike">
                          <a:solidFill>
                            <a:srgbClr val="0000FF"/>
                          </a:solidFill>
                          <a:latin typeface="Times New Roman"/>
                          <a:hlinkClick r:id="rId4"/>
                        </a:rPr>
                        <a:t>K</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EC"/>
                    </a:solidFill>
                  </a:tcPr>
                </a:tc>
                <a:tc>
                  <a:txBody>
                    <a:bodyPr/>
                    <a:lstStyle/>
                    <a:p>
                      <a:pPr algn="l" fontAlgn="b"/>
                      <a:r>
                        <a:rPr lang="en-US" sz="1100" b="0" i="0" u="none" strike="noStrike">
                          <a:solidFill>
                            <a:srgbClr val="000000"/>
                          </a:solidFill>
                          <a:latin typeface="Times New Roman"/>
                        </a:rPr>
                        <a:t> Transcription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EC"/>
                    </a:solidFill>
                  </a:tcPr>
                </a:tc>
              </a:tr>
              <a:tr h="190500">
                <a:tc>
                  <a:txBody>
                    <a:bodyPr/>
                    <a:lstStyle/>
                    <a:p>
                      <a:pPr algn="ctr" fontAlgn="ctr"/>
                      <a:r>
                        <a:rPr lang="en-US" sz="1100" b="0" i="0" u="sng" strike="noStrike">
                          <a:solidFill>
                            <a:srgbClr val="0000FF"/>
                          </a:solidFill>
                          <a:latin typeface="Times New Roman"/>
                          <a:hlinkClick r:id="rId5"/>
                        </a:rPr>
                        <a:t>L</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DC"/>
                    </a:solidFill>
                  </a:tcPr>
                </a:tc>
                <a:tc>
                  <a:txBody>
                    <a:bodyPr/>
                    <a:lstStyle/>
                    <a:p>
                      <a:pPr algn="l" fontAlgn="b"/>
                      <a:r>
                        <a:rPr lang="en-US" sz="1100" b="0" i="0" u="none" strike="noStrike">
                          <a:solidFill>
                            <a:srgbClr val="000000"/>
                          </a:solidFill>
                          <a:latin typeface="Times New Roman"/>
                        </a:rPr>
                        <a:t> Replication, recombination and repair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DC"/>
                    </a:solidFill>
                  </a:tcPr>
                </a:tc>
              </a:tr>
              <a:tr h="190500">
                <a:tc>
                  <a:txBody>
                    <a:bodyPr/>
                    <a:lstStyle/>
                    <a:p>
                      <a:pPr algn="ctr" fontAlgn="ctr"/>
                      <a:r>
                        <a:rPr lang="en-US" sz="1100" b="0" i="0" u="sng" strike="noStrike">
                          <a:solidFill>
                            <a:srgbClr val="0000FF"/>
                          </a:solidFill>
                          <a:latin typeface="Times New Roman"/>
                          <a:hlinkClick r:id="rId6"/>
                        </a:rPr>
                        <a:t>B</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CC"/>
                    </a:solidFill>
                  </a:tcPr>
                </a:tc>
                <a:tc>
                  <a:txBody>
                    <a:bodyPr/>
                    <a:lstStyle/>
                    <a:p>
                      <a:pPr algn="l" fontAlgn="b"/>
                      <a:r>
                        <a:rPr lang="en-US" sz="1100" b="0" i="0" u="none" strike="noStrike">
                          <a:solidFill>
                            <a:srgbClr val="000000"/>
                          </a:solidFill>
                          <a:latin typeface="Times New Roman"/>
                        </a:rPr>
                        <a:t> Chromatin structure and dynamics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CC"/>
                    </a:solidFill>
                  </a:tcPr>
                </a:tc>
              </a:tr>
              <a:tr h="190500">
                <a:tc gridSpan="2">
                  <a:txBody>
                    <a:bodyPr/>
                    <a:lstStyle/>
                    <a:p>
                      <a:pPr algn="l" fontAlgn="ctr"/>
                      <a:r>
                        <a:rPr lang="en-US" sz="1100" b="1" i="0" u="none" strike="noStrike" dirty="0">
                          <a:solidFill>
                            <a:srgbClr val="000000"/>
                          </a:solidFill>
                          <a:latin typeface="Times New Roman"/>
                        </a:rPr>
                        <a:t>Cellular processes and signaling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90500">
                <a:tc>
                  <a:txBody>
                    <a:bodyPr/>
                    <a:lstStyle/>
                    <a:p>
                      <a:pPr algn="ctr" fontAlgn="ctr"/>
                      <a:r>
                        <a:rPr lang="en-US" sz="1100" b="0" i="0" u="sng" strike="noStrike">
                          <a:solidFill>
                            <a:srgbClr val="0000FF"/>
                          </a:solidFill>
                          <a:latin typeface="Times New Roman"/>
                          <a:hlinkClick r:id="rId7"/>
                        </a:rPr>
                        <a:t>D</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DC"/>
                    </a:solidFill>
                  </a:tcPr>
                </a:tc>
                <a:tc>
                  <a:txBody>
                    <a:bodyPr/>
                    <a:lstStyle/>
                    <a:p>
                      <a:pPr algn="l" fontAlgn="b"/>
                      <a:r>
                        <a:rPr lang="en-US" sz="1100" b="0" i="0" u="none" strike="noStrike">
                          <a:solidFill>
                            <a:srgbClr val="000000"/>
                          </a:solidFill>
                          <a:latin typeface="Times New Roman"/>
                        </a:rPr>
                        <a:t> Cell cycle control, cell division, chromosome partitioning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DC"/>
                    </a:solidFill>
                  </a:tcPr>
                </a:tc>
              </a:tr>
              <a:tr h="190500">
                <a:tc>
                  <a:txBody>
                    <a:bodyPr/>
                    <a:lstStyle/>
                    <a:p>
                      <a:pPr algn="ctr" fontAlgn="ctr"/>
                      <a:r>
                        <a:rPr lang="en-US" sz="1100" b="1" i="0" u="none" strike="noStrike">
                          <a:solidFill>
                            <a:srgbClr val="888888"/>
                          </a:solidFill>
                          <a:latin typeface="Times New Roman"/>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CC"/>
                    </a:solidFill>
                  </a:tcPr>
                </a:tc>
                <a:tc>
                  <a:txBody>
                    <a:bodyPr/>
                    <a:lstStyle/>
                    <a:p>
                      <a:pPr algn="l" fontAlgn="b"/>
                      <a:r>
                        <a:rPr lang="en-US" sz="1100" b="0" i="0" u="none" strike="noStrike">
                          <a:solidFill>
                            <a:srgbClr val="000000"/>
                          </a:solidFill>
                          <a:latin typeface="Times New Roman"/>
                        </a:rPr>
                        <a:t> Nuclear structure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CC"/>
                    </a:solidFill>
                  </a:tcPr>
                </a:tc>
              </a:tr>
              <a:tr h="190500">
                <a:tc>
                  <a:txBody>
                    <a:bodyPr/>
                    <a:lstStyle/>
                    <a:p>
                      <a:pPr algn="ctr" fontAlgn="ctr"/>
                      <a:r>
                        <a:rPr lang="en-US" sz="1100" b="0" i="0" u="sng" strike="noStrike">
                          <a:solidFill>
                            <a:srgbClr val="0000FF"/>
                          </a:solidFill>
                          <a:latin typeface="Times New Roman"/>
                          <a:hlinkClick r:id="rId8"/>
                        </a:rPr>
                        <a:t>V</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BC"/>
                    </a:solidFill>
                  </a:tcPr>
                </a:tc>
                <a:tc>
                  <a:txBody>
                    <a:bodyPr/>
                    <a:lstStyle/>
                    <a:p>
                      <a:pPr algn="l" fontAlgn="b"/>
                      <a:r>
                        <a:rPr lang="en-US" sz="1100" b="0" i="0" u="none" strike="noStrike">
                          <a:solidFill>
                            <a:srgbClr val="000000"/>
                          </a:solidFill>
                          <a:latin typeface="Times New Roman"/>
                        </a:rPr>
                        <a:t> Defense mechanisms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BC"/>
                    </a:solidFill>
                  </a:tcPr>
                </a:tc>
              </a:tr>
              <a:tr h="190500">
                <a:tc>
                  <a:txBody>
                    <a:bodyPr/>
                    <a:lstStyle/>
                    <a:p>
                      <a:pPr algn="ctr" fontAlgn="ctr"/>
                      <a:r>
                        <a:rPr lang="en-US" sz="1100" b="0" i="0" u="sng" strike="noStrike">
                          <a:solidFill>
                            <a:srgbClr val="0000FF"/>
                          </a:solidFill>
                          <a:latin typeface="Times New Roman"/>
                          <a:hlinkClick r:id="rId9"/>
                        </a:rPr>
                        <a:t>T</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AC"/>
                    </a:solidFill>
                  </a:tcPr>
                </a:tc>
                <a:tc>
                  <a:txBody>
                    <a:bodyPr/>
                    <a:lstStyle/>
                    <a:p>
                      <a:pPr algn="l" fontAlgn="b"/>
                      <a:r>
                        <a:rPr lang="en-US" sz="1100" b="0" i="0" u="none" strike="noStrike">
                          <a:solidFill>
                            <a:srgbClr val="000000"/>
                          </a:solidFill>
                          <a:latin typeface="Times New Roman"/>
                        </a:rPr>
                        <a:t> Signal transduction mechanisms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AC"/>
                    </a:solidFill>
                  </a:tcPr>
                </a:tc>
              </a:tr>
              <a:tr h="190500">
                <a:tc>
                  <a:txBody>
                    <a:bodyPr/>
                    <a:lstStyle/>
                    <a:p>
                      <a:pPr algn="ctr" fontAlgn="ctr"/>
                      <a:r>
                        <a:rPr lang="en-US" sz="1100" b="0" i="0" u="sng" strike="noStrike">
                          <a:solidFill>
                            <a:srgbClr val="0000FF"/>
                          </a:solidFill>
                          <a:latin typeface="Times New Roman"/>
                          <a:hlinkClick r:id="rId10"/>
                        </a:rPr>
                        <a:t>M</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CAC"/>
                    </a:solidFill>
                  </a:tcPr>
                </a:tc>
                <a:tc>
                  <a:txBody>
                    <a:bodyPr/>
                    <a:lstStyle/>
                    <a:p>
                      <a:pPr algn="l" fontAlgn="b"/>
                      <a:r>
                        <a:rPr lang="en-US" sz="1100" b="0" i="0" u="none" strike="noStrike">
                          <a:solidFill>
                            <a:srgbClr val="000000"/>
                          </a:solidFill>
                          <a:latin typeface="Times New Roman"/>
                        </a:rPr>
                        <a:t> Cell wall/membrane/envelope biogenesis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CAC"/>
                    </a:solidFill>
                  </a:tcPr>
                </a:tc>
              </a:tr>
              <a:tr h="190500">
                <a:tc>
                  <a:txBody>
                    <a:bodyPr/>
                    <a:lstStyle/>
                    <a:p>
                      <a:pPr algn="ctr" fontAlgn="ctr"/>
                      <a:r>
                        <a:rPr lang="en-US" sz="1100" b="0" i="0" u="sng" strike="noStrike">
                          <a:solidFill>
                            <a:srgbClr val="0000FF"/>
                          </a:solidFill>
                          <a:latin typeface="Times New Roman"/>
                          <a:hlinkClick r:id="rId11"/>
                        </a:rPr>
                        <a:t>N</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CAC"/>
                    </a:solidFill>
                  </a:tcPr>
                </a:tc>
                <a:tc>
                  <a:txBody>
                    <a:bodyPr/>
                    <a:lstStyle/>
                    <a:p>
                      <a:pPr algn="l" fontAlgn="b"/>
                      <a:r>
                        <a:rPr lang="en-US" sz="1100" b="0" i="0" u="none" strike="noStrike">
                          <a:solidFill>
                            <a:srgbClr val="000000"/>
                          </a:solidFill>
                          <a:latin typeface="Times New Roman"/>
                        </a:rPr>
                        <a:t> Cell motility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CAC"/>
                    </a:solidFill>
                  </a:tcPr>
                </a:tc>
              </a:tr>
              <a:tr h="190500">
                <a:tc>
                  <a:txBody>
                    <a:bodyPr/>
                    <a:lstStyle/>
                    <a:p>
                      <a:pPr algn="ctr" fontAlgn="ctr"/>
                      <a:r>
                        <a:rPr lang="en-US" sz="1100" b="0" i="0" u="sng" strike="noStrike">
                          <a:solidFill>
                            <a:srgbClr val="0000FF"/>
                          </a:solidFill>
                          <a:latin typeface="Times New Roman"/>
                          <a:hlinkClick r:id="rId12"/>
                        </a:rPr>
                        <a:t>Z</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CAC"/>
                    </a:solidFill>
                  </a:tcPr>
                </a:tc>
                <a:tc>
                  <a:txBody>
                    <a:bodyPr/>
                    <a:lstStyle/>
                    <a:p>
                      <a:pPr algn="l" fontAlgn="b"/>
                      <a:r>
                        <a:rPr lang="en-US" sz="1100" b="0" i="0" u="none" strike="noStrike">
                          <a:solidFill>
                            <a:srgbClr val="000000"/>
                          </a:solidFill>
                          <a:latin typeface="Times New Roman"/>
                        </a:rPr>
                        <a:t> Cytoskeleton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CAC"/>
                    </a:solidFill>
                  </a:tcPr>
                </a:tc>
              </a:tr>
              <a:tr h="190500">
                <a:tc>
                  <a:txBody>
                    <a:bodyPr/>
                    <a:lstStyle/>
                    <a:p>
                      <a:pPr algn="ctr" fontAlgn="ctr"/>
                      <a:r>
                        <a:rPr lang="en-US" sz="1100" b="0" i="0" u="sng" strike="noStrike">
                          <a:solidFill>
                            <a:srgbClr val="0000FF"/>
                          </a:solidFill>
                          <a:latin typeface="Times New Roman"/>
                          <a:hlinkClick r:id="rId13"/>
                        </a:rPr>
                        <a:t>W</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CAC"/>
                    </a:solidFill>
                  </a:tcPr>
                </a:tc>
                <a:tc>
                  <a:txBody>
                    <a:bodyPr/>
                    <a:lstStyle/>
                    <a:p>
                      <a:pPr algn="l" fontAlgn="b"/>
                      <a:r>
                        <a:rPr lang="en-US" sz="1100" b="0" i="0" u="none" strike="noStrike" dirty="0">
                          <a:solidFill>
                            <a:srgbClr val="000000"/>
                          </a:solidFill>
                          <a:latin typeface="Times New Roman"/>
                        </a:rPr>
                        <a:t> Extracellular structures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CAC"/>
                    </a:solidFill>
                  </a:tcPr>
                </a:tc>
              </a:tr>
              <a:tr h="190500">
                <a:tc>
                  <a:txBody>
                    <a:bodyPr/>
                    <a:lstStyle/>
                    <a:p>
                      <a:pPr algn="ctr" fontAlgn="ctr"/>
                      <a:r>
                        <a:rPr lang="en-US" sz="1100" b="0" i="0" u="sng" strike="noStrike">
                          <a:solidFill>
                            <a:srgbClr val="0000FF"/>
                          </a:solidFill>
                          <a:latin typeface="Times New Roman"/>
                          <a:hlinkClick r:id="rId14"/>
                        </a:rPr>
                        <a:t>U</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FCAC"/>
                    </a:solidFill>
                  </a:tcPr>
                </a:tc>
                <a:tc>
                  <a:txBody>
                    <a:bodyPr/>
                    <a:lstStyle/>
                    <a:p>
                      <a:pPr algn="l" fontAlgn="b"/>
                      <a:r>
                        <a:rPr lang="en-US" sz="1100" b="0" i="0" u="none" strike="noStrike">
                          <a:solidFill>
                            <a:srgbClr val="000000"/>
                          </a:solidFill>
                          <a:latin typeface="Times New Roman"/>
                        </a:rPr>
                        <a:t> Intracellular trafficking, secretion, and vesicular transport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FCAC"/>
                    </a:solidFill>
                  </a:tcPr>
                </a:tc>
              </a:tr>
              <a:tr h="190500">
                <a:tc>
                  <a:txBody>
                    <a:bodyPr/>
                    <a:lstStyle/>
                    <a:p>
                      <a:pPr algn="ctr" fontAlgn="ctr"/>
                      <a:r>
                        <a:rPr lang="en-US" sz="1100" b="0" i="0" u="sng" strike="noStrike">
                          <a:solidFill>
                            <a:srgbClr val="0000FF"/>
                          </a:solidFill>
                          <a:latin typeface="Times New Roman"/>
                          <a:hlinkClick r:id="rId15"/>
                        </a:rPr>
                        <a:t>O</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FCAC"/>
                    </a:solidFill>
                  </a:tcPr>
                </a:tc>
                <a:tc>
                  <a:txBody>
                    <a:bodyPr/>
                    <a:lstStyle/>
                    <a:p>
                      <a:pPr algn="l" fontAlgn="b"/>
                      <a:r>
                        <a:rPr lang="en-US" sz="1100" b="0" i="0" u="none" strike="noStrike" dirty="0">
                          <a:solidFill>
                            <a:srgbClr val="000000"/>
                          </a:solidFill>
                          <a:latin typeface="Times New Roman"/>
                        </a:rPr>
                        <a:t> Posttranslational modification, protein turnover, chaperones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FCAC"/>
                    </a:solidFill>
                  </a:tcPr>
                </a:tc>
              </a:tr>
            </a:tbl>
          </a:graphicData>
        </a:graphic>
      </p:graphicFrame>
      <p:graphicFrame>
        <p:nvGraphicFramePr>
          <p:cNvPr id="7" name="Table 6"/>
          <p:cNvGraphicFramePr>
            <a:graphicFrameLocks noGrp="1"/>
          </p:cNvGraphicFramePr>
          <p:nvPr/>
        </p:nvGraphicFramePr>
        <p:xfrm>
          <a:off x="5029200" y="1676400"/>
          <a:ext cx="3200400" cy="2440305"/>
        </p:xfrm>
        <a:graphic>
          <a:graphicData uri="http://schemas.openxmlformats.org/drawingml/2006/table">
            <a:tbl>
              <a:tblPr/>
              <a:tblGrid>
                <a:gridCol w="465513"/>
                <a:gridCol w="2734887"/>
              </a:tblGrid>
              <a:tr h="190500">
                <a:tc gridSpan="2">
                  <a:txBody>
                    <a:bodyPr/>
                    <a:lstStyle/>
                    <a:p>
                      <a:pPr algn="l" fontAlgn="ctr"/>
                      <a:r>
                        <a:rPr lang="en-US" sz="1100" b="1" i="0" u="none" strike="noStrike" dirty="0">
                          <a:solidFill>
                            <a:srgbClr val="000000"/>
                          </a:solidFill>
                          <a:latin typeface="Times New Roman"/>
                        </a:rPr>
                        <a:t>Metabolism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90500">
                <a:tc>
                  <a:txBody>
                    <a:bodyPr/>
                    <a:lstStyle/>
                    <a:p>
                      <a:pPr algn="ctr" fontAlgn="ctr"/>
                      <a:r>
                        <a:rPr lang="en-US" sz="1100" b="0" i="0" u="sng" strike="noStrike">
                          <a:solidFill>
                            <a:srgbClr val="0000FF"/>
                          </a:solidFill>
                          <a:latin typeface="Times New Roman"/>
                          <a:hlinkClick r:id="rId16"/>
                        </a:rPr>
                        <a:t>C</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CFC"/>
                    </a:solidFill>
                  </a:tcPr>
                </a:tc>
                <a:tc>
                  <a:txBody>
                    <a:bodyPr/>
                    <a:lstStyle/>
                    <a:p>
                      <a:pPr algn="l" fontAlgn="b"/>
                      <a:r>
                        <a:rPr lang="en-US" sz="1100" b="0" i="0" u="none" strike="noStrike">
                          <a:solidFill>
                            <a:srgbClr val="000000"/>
                          </a:solidFill>
                          <a:latin typeface="Times New Roman"/>
                        </a:rPr>
                        <a:t> Energy production and conversion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CFC"/>
                    </a:solidFill>
                  </a:tcPr>
                </a:tc>
              </a:tr>
              <a:tr h="190500">
                <a:tc>
                  <a:txBody>
                    <a:bodyPr/>
                    <a:lstStyle/>
                    <a:p>
                      <a:pPr algn="ctr" fontAlgn="ctr"/>
                      <a:r>
                        <a:rPr lang="en-US" sz="1100" b="0" i="0" u="sng" strike="noStrike">
                          <a:solidFill>
                            <a:srgbClr val="0000FF"/>
                          </a:solidFill>
                          <a:latin typeface="Times New Roman"/>
                          <a:hlinkClick r:id="rId17"/>
                        </a:rPr>
                        <a:t>G</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CFC"/>
                    </a:solidFill>
                  </a:tcPr>
                </a:tc>
                <a:tc>
                  <a:txBody>
                    <a:bodyPr/>
                    <a:lstStyle/>
                    <a:p>
                      <a:pPr algn="l" fontAlgn="b"/>
                      <a:r>
                        <a:rPr lang="en-US" sz="1100" b="0" i="0" u="none" strike="noStrike">
                          <a:solidFill>
                            <a:srgbClr val="000000"/>
                          </a:solidFill>
                          <a:latin typeface="Times New Roman"/>
                        </a:rPr>
                        <a:t> Carbohydrate transport and metabolism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CFC"/>
                    </a:solidFill>
                  </a:tcPr>
                </a:tc>
              </a:tr>
              <a:tr h="190500">
                <a:tc>
                  <a:txBody>
                    <a:bodyPr/>
                    <a:lstStyle/>
                    <a:p>
                      <a:pPr algn="ctr" fontAlgn="ctr"/>
                      <a:r>
                        <a:rPr lang="en-US" sz="1100" b="0" i="0" u="sng" strike="noStrike">
                          <a:solidFill>
                            <a:srgbClr val="0000FF"/>
                          </a:solidFill>
                          <a:latin typeface="Times New Roman"/>
                          <a:hlinkClick r:id="rId18"/>
                        </a:rPr>
                        <a:t>E</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CFC"/>
                    </a:solidFill>
                  </a:tcPr>
                </a:tc>
                <a:tc>
                  <a:txBody>
                    <a:bodyPr/>
                    <a:lstStyle/>
                    <a:p>
                      <a:pPr algn="l" fontAlgn="b"/>
                      <a:r>
                        <a:rPr lang="en-US" sz="1100" b="0" i="0" u="none" strike="noStrike">
                          <a:solidFill>
                            <a:srgbClr val="000000"/>
                          </a:solidFill>
                          <a:latin typeface="Times New Roman"/>
                        </a:rPr>
                        <a:t> Amino acid transport and metabolism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CFC"/>
                    </a:solidFill>
                  </a:tcPr>
                </a:tc>
              </a:tr>
              <a:tr h="190500">
                <a:tc>
                  <a:txBody>
                    <a:bodyPr/>
                    <a:lstStyle/>
                    <a:p>
                      <a:pPr algn="ctr" fontAlgn="ctr"/>
                      <a:r>
                        <a:rPr lang="en-US" sz="1100" b="0" i="0" u="sng" strike="noStrike">
                          <a:solidFill>
                            <a:srgbClr val="0000FF"/>
                          </a:solidFill>
                          <a:latin typeface="Times New Roman"/>
                          <a:hlinkClick r:id="rId19"/>
                        </a:rPr>
                        <a:t>F</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CFC"/>
                    </a:solidFill>
                  </a:tcPr>
                </a:tc>
                <a:tc>
                  <a:txBody>
                    <a:bodyPr/>
                    <a:lstStyle/>
                    <a:p>
                      <a:pPr algn="l" fontAlgn="b"/>
                      <a:r>
                        <a:rPr lang="en-US" sz="1100" b="0" i="0" u="none" strike="noStrike">
                          <a:solidFill>
                            <a:srgbClr val="000000"/>
                          </a:solidFill>
                          <a:latin typeface="Times New Roman"/>
                        </a:rPr>
                        <a:t> Nucleotide transport and metabolism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CFC"/>
                    </a:solidFill>
                  </a:tcPr>
                </a:tc>
              </a:tr>
              <a:tr h="190500">
                <a:tc>
                  <a:txBody>
                    <a:bodyPr/>
                    <a:lstStyle/>
                    <a:p>
                      <a:pPr algn="ctr" fontAlgn="ctr"/>
                      <a:r>
                        <a:rPr lang="en-US" sz="1100" b="0" i="0" u="sng" strike="noStrike">
                          <a:solidFill>
                            <a:srgbClr val="0000FF"/>
                          </a:solidFill>
                          <a:latin typeface="Times New Roman"/>
                          <a:hlinkClick r:id="rId20"/>
                        </a:rPr>
                        <a:t>H</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FC"/>
                    </a:solidFill>
                  </a:tcPr>
                </a:tc>
                <a:tc>
                  <a:txBody>
                    <a:bodyPr/>
                    <a:lstStyle/>
                    <a:p>
                      <a:pPr algn="l" fontAlgn="b"/>
                      <a:r>
                        <a:rPr lang="en-US" sz="1100" b="0" i="0" u="none" strike="noStrike">
                          <a:solidFill>
                            <a:srgbClr val="000000"/>
                          </a:solidFill>
                          <a:latin typeface="Times New Roman"/>
                        </a:rPr>
                        <a:t> Coenzyme transport and metabolism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FC"/>
                    </a:solidFill>
                  </a:tcPr>
                </a:tc>
              </a:tr>
              <a:tr h="190500">
                <a:tc>
                  <a:txBody>
                    <a:bodyPr/>
                    <a:lstStyle/>
                    <a:p>
                      <a:pPr algn="ctr" fontAlgn="ctr"/>
                      <a:r>
                        <a:rPr lang="en-US" sz="1100" b="0" i="0" u="sng" strike="noStrike">
                          <a:solidFill>
                            <a:srgbClr val="0000FF"/>
                          </a:solidFill>
                          <a:latin typeface="Times New Roman"/>
                          <a:hlinkClick r:id="rId21"/>
                        </a:rPr>
                        <a:t>I</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CCFC"/>
                    </a:solidFill>
                  </a:tcPr>
                </a:tc>
                <a:tc>
                  <a:txBody>
                    <a:bodyPr/>
                    <a:lstStyle/>
                    <a:p>
                      <a:pPr algn="l" fontAlgn="b"/>
                      <a:r>
                        <a:rPr lang="en-US" sz="1100" b="0" i="0" u="none" strike="noStrike">
                          <a:solidFill>
                            <a:srgbClr val="000000"/>
                          </a:solidFill>
                          <a:latin typeface="Times New Roman"/>
                        </a:rPr>
                        <a:t> Lipid transport and metabolism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CCFC"/>
                    </a:solidFill>
                  </a:tcPr>
                </a:tc>
              </a:tr>
              <a:tr h="190500">
                <a:tc>
                  <a:txBody>
                    <a:bodyPr/>
                    <a:lstStyle/>
                    <a:p>
                      <a:pPr algn="ctr" fontAlgn="ctr"/>
                      <a:r>
                        <a:rPr lang="en-US" sz="1100" b="0" i="0" u="sng" strike="noStrike">
                          <a:solidFill>
                            <a:srgbClr val="0000FF"/>
                          </a:solidFill>
                          <a:latin typeface="Times New Roman"/>
                          <a:hlinkClick r:id="rId22"/>
                        </a:rPr>
                        <a:t>P</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C"/>
                    </a:solidFill>
                  </a:tcPr>
                </a:tc>
                <a:tc>
                  <a:txBody>
                    <a:bodyPr/>
                    <a:lstStyle/>
                    <a:p>
                      <a:pPr algn="l" fontAlgn="b"/>
                      <a:r>
                        <a:rPr lang="en-US" sz="1100" b="0" i="0" u="none" strike="noStrike">
                          <a:solidFill>
                            <a:srgbClr val="000000"/>
                          </a:solidFill>
                          <a:latin typeface="Times New Roman"/>
                        </a:rPr>
                        <a:t> Inorganic ion transport and metabolism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C"/>
                    </a:solidFill>
                  </a:tcPr>
                </a:tc>
              </a:tr>
              <a:tr h="190500">
                <a:tc>
                  <a:txBody>
                    <a:bodyPr/>
                    <a:lstStyle/>
                    <a:p>
                      <a:pPr algn="ctr" fontAlgn="ctr"/>
                      <a:r>
                        <a:rPr lang="en-US" sz="1100" b="0" i="0" u="sng" strike="noStrike">
                          <a:solidFill>
                            <a:srgbClr val="0000FF"/>
                          </a:solidFill>
                          <a:latin typeface="Times New Roman"/>
                          <a:hlinkClick r:id="rId23"/>
                        </a:rPr>
                        <a:t>Q</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CCFC"/>
                    </a:solidFill>
                  </a:tcPr>
                </a:tc>
                <a:tc>
                  <a:txBody>
                    <a:bodyPr/>
                    <a:lstStyle/>
                    <a:p>
                      <a:pPr algn="l" fontAlgn="b"/>
                      <a:r>
                        <a:rPr lang="en-US" sz="1100" b="0" i="0" u="none" strike="noStrike" dirty="0">
                          <a:solidFill>
                            <a:srgbClr val="000000"/>
                          </a:solidFill>
                          <a:latin typeface="Times New Roman"/>
                        </a:rPr>
                        <a:t> Secondary metabolites biosynthesis, transport and catabolism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CCFC"/>
                    </a:solidFill>
                  </a:tcPr>
                </a:tc>
              </a:tr>
              <a:tr h="190500">
                <a:tc gridSpan="2">
                  <a:txBody>
                    <a:bodyPr/>
                    <a:lstStyle/>
                    <a:p>
                      <a:pPr algn="l" fontAlgn="ctr"/>
                      <a:r>
                        <a:rPr lang="en-US" sz="1100" b="1" i="0" u="none" strike="noStrike">
                          <a:solidFill>
                            <a:srgbClr val="000000"/>
                          </a:solidFill>
                          <a:latin typeface="Times New Roman"/>
                        </a:rPr>
                        <a:t>Poorly characterized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90500">
                <a:tc>
                  <a:txBody>
                    <a:bodyPr/>
                    <a:lstStyle/>
                    <a:p>
                      <a:pPr algn="ctr" fontAlgn="ctr"/>
                      <a:r>
                        <a:rPr lang="en-US" sz="1100" b="0" i="0" u="sng" strike="noStrike">
                          <a:solidFill>
                            <a:srgbClr val="0000FF"/>
                          </a:solidFill>
                          <a:latin typeface="Times New Roman"/>
                          <a:hlinkClick r:id="rId24"/>
                        </a:rPr>
                        <a:t>R</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c>
                  <a:txBody>
                    <a:bodyPr/>
                    <a:lstStyle/>
                    <a:p>
                      <a:pPr algn="l" fontAlgn="b"/>
                      <a:r>
                        <a:rPr lang="en-US" sz="1100" b="0" i="0" u="none" strike="noStrike">
                          <a:solidFill>
                            <a:srgbClr val="000000"/>
                          </a:solidFill>
                          <a:latin typeface="Times New Roman"/>
                        </a:rPr>
                        <a:t> General function prediction only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0E0"/>
                    </a:solidFill>
                  </a:tcPr>
                </a:tc>
              </a:tr>
              <a:tr h="190500">
                <a:tc>
                  <a:txBody>
                    <a:bodyPr/>
                    <a:lstStyle/>
                    <a:p>
                      <a:pPr algn="ctr" fontAlgn="ctr"/>
                      <a:r>
                        <a:rPr lang="en-US" sz="1100" b="0" i="0" u="sng" strike="noStrike">
                          <a:solidFill>
                            <a:srgbClr val="0000FF"/>
                          </a:solidFill>
                          <a:latin typeface="Times New Roman"/>
                          <a:hlinkClick r:id="rId25"/>
                        </a:rPr>
                        <a:t>S</a:t>
                      </a:r>
                      <a:endParaRPr lang="en-US" sz="1100" b="0" i="0" u="sng" strike="noStrike">
                        <a:solidFill>
                          <a:srgbClr val="0000FF"/>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l" fontAlgn="b"/>
                      <a:r>
                        <a:rPr lang="en-US" sz="1100" b="0" i="0" u="none" strike="noStrike" dirty="0">
                          <a:solidFill>
                            <a:srgbClr val="000000"/>
                          </a:solidFill>
                          <a:latin typeface="Times New Roman"/>
                        </a:rPr>
                        <a:t> Function 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List of Bioinformatic Databases</a:t>
            </a:r>
          </a:p>
        </p:txBody>
      </p:sp>
      <p:sp>
        <p:nvSpPr>
          <p:cNvPr id="5" name="Footer Placeholder 4"/>
          <p:cNvSpPr>
            <a:spLocks noGrp="1"/>
          </p:cNvSpPr>
          <p:nvPr>
            <p:ph type="ftr" sz="quarter" idx="4294967295"/>
          </p:nvPr>
        </p:nvSpPr>
        <p:spPr>
          <a:xfrm>
            <a:off x="0" y="6356350"/>
            <a:ext cx="2895600" cy="365125"/>
          </a:xfrm>
        </p:spPr>
        <p:txBody>
          <a:bodyPr/>
          <a:lstStyle/>
          <a:p>
            <a:r>
              <a:rPr lang="en-US"/>
              <a:t>Bioinformatic Databases - BIIN 200: Bioinformatics I</a:t>
            </a:r>
          </a:p>
        </p:txBody>
      </p:sp>
      <p:sp>
        <p:nvSpPr>
          <p:cNvPr id="6" name="Slide Number Placeholder 5"/>
          <p:cNvSpPr>
            <a:spLocks noGrp="1"/>
          </p:cNvSpPr>
          <p:nvPr>
            <p:ph type="sldNum" sz="quarter" idx="4294967295"/>
          </p:nvPr>
        </p:nvSpPr>
        <p:spPr>
          <a:xfrm>
            <a:off x="7010400" y="6356350"/>
            <a:ext cx="2133600" cy="365125"/>
          </a:xfrm>
        </p:spPr>
        <p:txBody>
          <a:bodyPr/>
          <a:lstStyle/>
          <a:p>
            <a:fld id="{4FD88BAD-E511-41CE-B650-DC71A43E20C3}" type="slidenum">
              <a:rPr lang="en-US"/>
              <a:pPr/>
              <a:t>37</a:t>
            </a:fld>
            <a:endParaRPr lang="en-US" sz="1400"/>
          </a:p>
        </p:txBody>
      </p:sp>
      <p:sp>
        <p:nvSpPr>
          <p:cNvPr id="104452" name="Oval 4"/>
          <p:cNvSpPr>
            <a:spLocks noChangeArrowheads="1"/>
          </p:cNvSpPr>
          <p:nvPr/>
        </p:nvSpPr>
        <p:spPr bwMode="auto">
          <a:xfrm>
            <a:off x="3657600" y="3200400"/>
            <a:ext cx="533400" cy="304800"/>
          </a:xfrm>
          <a:prstGeom prst="ellipse">
            <a:avLst/>
          </a:prstGeom>
          <a:noFill/>
          <a:ln w="38100">
            <a:solidFill>
              <a:srgbClr val="FF0000"/>
            </a:solidFill>
            <a:miter lim="800000"/>
            <a:headEnd/>
            <a:tailEnd/>
          </a:ln>
          <a:effectLst/>
        </p:spPr>
        <p:txBody>
          <a:bodyPr wrap="none" anchor="ctr"/>
          <a:lstStyle/>
          <a:p>
            <a:endParaRPr lang="en-US"/>
          </a:p>
        </p:txBody>
      </p:sp>
      <p:pic>
        <p:nvPicPr>
          <p:cNvPr id="83972" name="Picture 4"/>
          <p:cNvPicPr>
            <a:picLocks noChangeAspect="1" noChangeArrowheads="1"/>
          </p:cNvPicPr>
          <p:nvPr/>
        </p:nvPicPr>
        <p:blipFill>
          <a:blip r:embed="rId2" cstate="print"/>
          <a:srcRect l="10625" t="11000" r="12500" b="17000"/>
          <a:stretch>
            <a:fillRect/>
          </a:stretch>
        </p:blipFill>
        <p:spPr bwMode="auto">
          <a:xfrm>
            <a:off x="723900" y="1371600"/>
            <a:ext cx="78105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5761037"/>
            <a:ext cx="7848600" cy="715963"/>
          </a:xfrm>
        </p:spPr>
        <p:txBody>
          <a:bodyPr>
            <a:normAutofit fontScale="77500" lnSpcReduction="20000"/>
          </a:bodyPr>
          <a:lstStyle/>
          <a:p>
            <a:r>
              <a:rPr lang="en-US" dirty="0" smtClean="0"/>
              <a:t>Organize genes according to the process they are involved</a:t>
            </a:r>
          </a:p>
          <a:p>
            <a:r>
              <a:rPr lang="en-US" dirty="0" err="1" smtClean="0"/>
              <a:t>Curated</a:t>
            </a:r>
            <a:r>
              <a:rPr lang="en-US" dirty="0" smtClean="0"/>
              <a:t> and update</a:t>
            </a:r>
            <a:endParaRPr lang="en-US" dirty="0"/>
          </a:p>
        </p:txBody>
      </p:sp>
      <p:pic>
        <p:nvPicPr>
          <p:cNvPr id="118786" name="Picture 2"/>
          <p:cNvPicPr>
            <a:picLocks noChangeAspect="1" noChangeArrowheads="1"/>
          </p:cNvPicPr>
          <p:nvPr/>
        </p:nvPicPr>
        <p:blipFill>
          <a:blip r:embed="rId2" cstate="print"/>
          <a:srcRect t="11000" r="1875" b="10000"/>
          <a:stretch>
            <a:fillRect/>
          </a:stretch>
        </p:blipFill>
        <p:spPr bwMode="auto">
          <a:xfrm>
            <a:off x="0" y="838200"/>
            <a:ext cx="9144000" cy="46011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TIPS: Database </a:t>
            </a:r>
            <a:r>
              <a:rPr lang="en-US" dirty="0"/>
              <a:t>searching tips</a:t>
            </a:r>
          </a:p>
        </p:txBody>
      </p:sp>
      <p:sp>
        <p:nvSpPr>
          <p:cNvPr id="28675" name="Rectangle 3"/>
          <p:cNvSpPr>
            <a:spLocks noGrp="1" noChangeArrowheads="1"/>
          </p:cNvSpPr>
          <p:nvPr>
            <p:ph idx="1"/>
          </p:nvPr>
        </p:nvSpPr>
        <p:spPr/>
        <p:txBody>
          <a:bodyPr/>
          <a:lstStyle/>
          <a:p>
            <a:r>
              <a:rPr lang="en-US" dirty="0"/>
              <a:t>Look for links to Help or Examples</a:t>
            </a:r>
          </a:p>
          <a:p>
            <a:r>
              <a:rPr lang="en-US" dirty="0"/>
              <a:t>Try Boolean </a:t>
            </a:r>
            <a:r>
              <a:rPr lang="en-US" dirty="0" smtClean="0"/>
              <a:t>searches (AND, OR, NOT)</a:t>
            </a:r>
          </a:p>
          <a:p>
            <a:r>
              <a:rPr lang="en-US" dirty="0" smtClean="0"/>
              <a:t>Some of the databases can be downloaded and analyzed off site</a:t>
            </a:r>
          </a:p>
          <a:p>
            <a:pPr lvl="1"/>
            <a:r>
              <a:rPr lang="en-US" dirty="0" smtClean="0"/>
              <a:t>E.g. Local BLAST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GB"/>
              <a:t>Use of databases</a:t>
            </a:r>
          </a:p>
        </p:txBody>
      </p:sp>
      <p:sp>
        <p:nvSpPr>
          <p:cNvPr id="233475" name="Rectangle 3"/>
          <p:cNvSpPr>
            <a:spLocks noGrp="1" noChangeArrowheads="1"/>
          </p:cNvSpPr>
          <p:nvPr>
            <p:ph idx="1"/>
          </p:nvPr>
        </p:nvSpPr>
        <p:spPr/>
        <p:txBody>
          <a:bodyPr/>
          <a:lstStyle/>
          <a:p>
            <a:pPr>
              <a:lnSpc>
                <a:spcPct val="80000"/>
              </a:lnSpc>
            </a:pPr>
            <a:r>
              <a:rPr lang="en-GB" sz="2000" dirty="0"/>
              <a:t>Homology searching:</a:t>
            </a:r>
          </a:p>
          <a:p>
            <a:pPr lvl="1">
              <a:lnSpc>
                <a:spcPct val="80000"/>
              </a:lnSpc>
            </a:pPr>
            <a:r>
              <a:rPr lang="en-GB" sz="1800" dirty="0"/>
              <a:t>Use of knowledge from other often more well described organisms such as the model organisms Mouse, Drosophila, </a:t>
            </a:r>
            <a:r>
              <a:rPr lang="en-GB" sz="1800" dirty="0" err="1"/>
              <a:t>Fugu</a:t>
            </a:r>
            <a:r>
              <a:rPr lang="en-GB" sz="1800" dirty="0"/>
              <a:t>, </a:t>
            </a:r>
            <a:r>
              <a:rPr lang="en-GB" sz="1800" dirty="0" err="1"/>
              <a:t>C.Elegans</a:t>
            </a:r>
            <a:r>
              <a:rPr lang="en-GB" sz="1800" dirty="0"/>
              <a:t> etc..</a:t>
            </a:r>
          </a:p>
          <a:p>
            <a:pPr lvl="1">
              <a:lnSpc>
                <a:spcPct val="80000"/>
              </a:lnSpc>
            </a:pPr>
            <a:r>
              <a:rPr lang="en-GB" sz="1800" dirty="0"/>
              <a:t>Sequence level – position, annotation</a:t>
            </a:r>
          </a:p>
          <a:p>
            <a:pPr lvl="1">
              <a:lnSpc>
                <a:spcPct val="80000"/>
              </a:lnSpc>
            </a:pPr>
            <a:r>
              <a:rPr lang="en-GB" sz="1800" dirty="0"/>
              <a:t>Structural level – proteins, RNA</a:t>
            </a:r>
          </a:p>
          <a:p>
            <a:pPr>
              <a:lnSpc>
                <a:spcPct val="80000"/>
              </a:lnSpc>
            </a:pPr>
            <a:r>
              <a:rPr lang="en-GB" sz="2000" dirty="0"/>
              <a:t>Evolutionary analyses:</a:t>
            </a:r>
          </a:p>
          <a:p>
            <a:pPr lvl="1">
              <a:lnSpc>
                <a:spcPct val="80000"/>
              </a:lnSpc>
            </a:pPr>
            <a:r>
              <a:rPr lang="en-GB" sz="1800" dirty="0"/>
              <a:t>Phylogenetics</a:t>
            </a:r>
          </a:p>
          <a:p>
            <a:pPr lvl="1">
              <a:lnSpc>
                <a:spcPct val="80000"/>
              </a:lnSpc>
            </a:pPr>
            <a:r>
              <a:rPr lang="en-GB" sz="1800" dirty="0"/>
              <a:t>Population genetics</a:t>
            </a:r>
          </a:p>
          <a:p>
            <a:pPr lvl="1">
              <a:lnSpc>
                <a:spcPct val="80000"/>
              </a:lnSpc>
            </a:pPr>
            <a:r>
              <a:rPr lang="en-GB" sz="1800" dirty="0"/>
              <a:t>Molecular evolution of genetic elements</a:t>
            </a:r>
          </a:p>
          <a:p>
            <a:pPr lvl="1">
              <a:lnSpc>
                <a:spcPct val="80000"/>
              </a:lnSpc>
            </a:pPr>
            <a:r>
              <a:rPr lang="en-GB" sz="1800" dirty="0"/>
              <a:t>Genome evolution</a:t>
            </a:r>
          </a:p>
          <a:p>
            <a:pPr>
              <a:lnSpc>
                <a:spcPct val="80000"/>
              </a:lnSpc>
            </a:pPr>
            <a:r>
              <a:rPr lang="en-GB" sz="2000" dirty="0"/>
              <a:t>Primer design</a:t>
            </a:r>
          </a:p>
          <a:p>
            <a:pPr>
              <a:lnSpc>
                <a:spcPct val="80000"/>
              </a:lnSpc>
            </a:pPr>
            <a:r>
              <a:rPr lang="en-GB" sz="2000" dirty="0"/>
              <a:t>Microarray design</a:t>
            </a:r>
          </a:p>
          <a:p>
            <a:pPr>
              <a:lnSpc>
                <a:spcPct val="80000"/>
              </a:lnSpc>
            </a:pPr>
            <a:r>
              <a:rPr lang="en-GB" sz="2000" dirty="0"/>
              <a:t>Drug design</a:t>
            </a:r>
          </a:p>
          <a:p>
            <a:pPr>
              <a:lnSpc>
                <a:spcPct val="80000"/>
              </a:lnSpc>
            </a:pPr>
            <a:r>
              <a:rPr lang="en-GB" sz="2000" dirty="0"/>
              <a:t>Many more……</a:t>
            </a:r>
          </a:p>
        </p:txBody>
      </p:sp>
      <p:sp>
        <p:nvSpPr>
          <p:cNvPr id="4" name="Slide Number Placeholder 3"/>
          <p:cNvSpPr>
            <a:spLocks noGrp="1"/>
          </p:cNvSpPr>
          <p:nvPr>
            <p:ph type="sldNum" sz="quarter" idx="4294967295"/>
          </p:nvPr>
        </p:nvSpPr>
        <p:spPr>
          <a:xfrm>
            <a:off x="0" y="6248400"/>
            <a:ext cx="1905000" cy="457200"/>
          </a:xfrm>
          <a:prstGeom prst="rect">
            <a:avLst/>
          </a:prstGeom>
        </p:spPr>
        <p:txBody>
          <a:bodyPr/>
          <a:lstStyle/>
          <a:p>
            <a:fld id="{DB617C6C-0E48-4164-B914-B4BC7B688D5D}" type="slidenum">
              <a:rPr lang="da-DK"/>
              <a:pPr/>
              <a:t>4</a:t>
            </a:fld>
            <a:endParaRPr lang="da-DK" b="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38200" y="1371600"/>
            <a:ext cx="7391400" cy="4754563"/>
          </a:xfrm>
        </p:spPr>
        <p:txBody>
          <a:bodyPr/>
          <a:lstStyle/>
          <a:p>
            <a:r>
              <a:rPr lang="en-US" dirty="0" smtClean="0"/>
              <a:t>There are many, many databases</a:t>
            </a:r>
          </a:p>
          <a:p>
            <a:r>
              <a:rPr lang="en-US" dirty="0" smtClean="0"/>
              <a:t>Updated databases and </a:t>
            </a:r>
            <a:r>
              <a:rPr lang="en-US" dirty="0" err="1" smtClean="0"/>
              <a:t>curated</a:t>
            </a:r>
            <a:r>
              <a:rPr lang="en-US" dirty="0" smtClean="0"/>
              <a:t> databases are highly desirable</a:t>
            </a:r>
          </a:p>
          <a:p>
            <a:r>
              <a:rPr lang="en-US" dirty="0" smtClean="0"/>
              <a:t>There are many free resources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GB"/>
              <a:t>General types of databases</a:t>
            </a:r>
          </a:p>
        </p:txBody>
      </p:sp>
      <p:sp>
        <p:nvSpPr>
          <p:cNvPr id="235523" name="Rectangle 3"/>
          <p:cNvSpPr>
            <a:spLocks noGrp="1" noChangeArrowheads="1"/>
          </p:cNvSpPr>
          <p:nvPr>
            <p:ph idx="1"/>
          </p:nvPr>
        </p:nvSpPr>
        <p:spPr/>
        <p:txBody>
          <a:bodyPr/>
          <a:lstStyle/>
          <a:p>
            <a:pPr>
              <a:lnSpc>
                <a:spcPct val="90000"/>
              </a:lnSpc>
            </a:pPr>
            <a:r>
              <a:rPr lang="en-GB" dirty="0"/>
              <a:t>Primary</a:t>
            </a:r>
          </a:p>
          <a:p>
            <a:pPr lvl="1">
              <a:lnSpc>
                <a:spcPct val="90000"/>
              </a:lnSpc>
            </a:pPr>
            <a:r>
              <a:rPr lang="en-GB" dirty="0"/>
              <a:t>Raw and non-processed </a:t>
            </a:r>
            <a:r>
              <a:rPr lang="en-GB" dirty="0" smtClean="0"/>
              <a:t>data</a:t>
            </a:r>
          </a:p>
          <a:p>
            <a:pPr lvl="1">
              <a:lnSpc>
                <a:spcPct val="90000"/>
              </a:lnSpc>
            </a:pPr>
            <a:r>
              <a:rPr lang="en-GB" dirty="0" smtClean="0"/>
              <a:t>E.g. </a:t>
            </a:r>
            <a:r>
              <a:rPr lang="en-GB" dirty="0" err="1" smtClean="0"/>
              <a:t>Genbank</a:t>
            </a:r>
            <a:endParaRPr lang="en-GB" dirty="0"/>
          </a:p>
          <a:p>
            <a:pPr>
              <a:lnSpc>
                <a:spcPct val="90000"/>
              </a:lnSpc>
            </a:pPr>
            <a:r>
              <a:rPr lang="en-GB" dirty="0"/>
              <a:t>Secondary</a:t>
            </a:r>
          </a:p>
          <a:p>
            <a:pPr lvl="1">
              <a:lnSpc>
                <a:spcPct val="90000"/>
              </a:lnSpc>
            </a:pPr>
            <a:r>
              <a:rPr lang="en-GB" dirty="0" err="1"/>
              <a:t>Curated</a:t>
            </a:r>
            <a:r>
              <a:rPr lang="en-GB" dirty="0"/>
              <a:t> – data chosen from </a:t>
            </a:r>
            <a:r>
              <a:rPr lang="en-GB" dirty="0" smtClean="0"/>
              <a:t>criteria</a:t>
            </a:r>
          </a:p>
          <a:p>
            <a:pPr lvl="1">
              <a:lnSpc>
                <a:spcPct val="90000"/>
              </a:lnSpc>
            </a:pPr>
            <a:r>
              <a:rPr lang="en-GB" dirty="0" smtClean="0"/>
              <a:t>If you have a choice work with them</a:t>
            </a:r>
            <a:endParaRPr lang="en-GB" dirty="0"/>
          </a:p>
          <a:p>
            <a:pPr lvl="1">
              <a:lnSpc>
                <a:spcPct val="90000"/>
              </a:lnSpc>
            </a:pPr>
            <a:r>
              <a:rPr lang="en-GB" dirty="0" smtClean="0"/>
              <a:t>E.g. RDP</a:t>
            </a:r>
            <a:endParaRPr lang="en-GB" dirty="0"/>
          </a:p>
          <a:p>
            <a:pPr>
              <a:lnSpc>
                <a:spcPct val="90000"/>
              </a:lnSpc>
            </a:pPr>
            <a:r>
              <a:rPr lang="en-GB" dirty="0"/>
              <a:t>Tertiary</a:t>
            </a:r>
          </a:p>
          <a:p>
            <a:pPr lvl="1">
              <a:lnSpc>
                <a:spcPct val="90000"/>
              </a:lnSpc>
            </a:pPr>
            <a:r>
              <a:rPr lang="en-GB" dirty="0"/>
              <a:t>Data processed</a:t>
            </a:r>
          </a:p>
          <a:p>
            <a:pPr lvl="1">
              <a:lnSpc>
                <a:spcPct val="90000"/>
              </a:lnSpc>
            </a:pPr>
            <a:r>
              <a:rPr lang="en-GB" dirty="0"/>
              <a:t>HMM </a:t>
            </a:r>
            <a:r>
              <a:rPr lang="en-GB" dirty="0" smtClean="0"/>
              <a:t>profile</a:t>
            </a:r>
          </a:p>
          <a:p>
            <a:pPr lvl="1">
              <a:lnSpc>
                <a:spcPct val="90000"/>
              </a:lnSpc>
            </a:pPr>
            <a:r>
              <a:rPr lang="en-GB" dirty="0" smtClean="0"/>
              <a:t>E.g. PFAM , </a:t>
            </a:r>
            <a:r>
              <a:rPr lang="en-GB" dirty="0" err="1" smtClean="0"/>
              <a:t>Fungene</a:t>
            </a:r>
            <a:endParaRPr lang="en-GB" dirty="0"/>
          </a:p>
          <a:p>
            <a:pPr lvl="1">
              <a:lnSpc>
                <a:spcPct val="90000"/>
              </a:lnSpc>
            </a:pPr>
            <a:endParaRPr lang="en-GB" dirty="0"/>
          </a:p>
          <a:p>
            <a:pPr>
              <a:lnSpc>
                <a:spcPct val="90000"/>
              </a:lnSpc>
            </a:pPr>
            <a:endParaRPr lang="en-GB" dirty="0"/>
          </a:p>
          <a:p>
            <a:pPr>
              <a:lnSpc>
                <a:spcPct val="90000"/>
              </a:lnSpc>
            </a:pPr>
            <a:endParaRPr lang="en-GB" dirty="0"/>
          </a:p>
        </p:txBody>
      </p:sp>
      <p:sp>
        <p:nvSpPr>
          <p:cNvPr id="4" name="Slide Number Placeholder 3"/>
          <p:cNvSpPr>
            <a:spLocks noGrp="1"/>
          </p:cNvSpPr>
          <p:nvPr>
            <p:ph type="sldNum" sz="quarter" idx="4294967295"/>
          </p:nvPr>
        </p:nvSpPr>
        <p:spPr>
          <a:xfrm>
            <a:off x="0" y="6248400"/>
            <a:ext cx="1905000" cy="457200"/>
          </a:xfrm>
          <a:prstGeom prst="rect">
            <a:avLst/>
          </a:prstGeom>
        </p:spPr>
        <p:txBody>
          <a:bodyPr/>
          <a:lstStyle/>
          <a:p>
            <a:fld id="{A2485429-50F8-402F-ACA9-91C01C1CCA92}" type="slidenum">
              <a:rPr lang="da-DK"/>
              <a:pPr/>
              <a:t>5</a:t>
            </a:fld>
            <a:endParaRPr lang="da-DK" b="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sz="2800" dirty="0"/>
              <a:t>Different classifications of databases </a:t>
            </a:r>
          </a:p>
        </p:txBody>
      </p:sp>
      <p:sp>
        <p:nvSpPr>
          <p:cNvPr id="4099" name="Rectangle 3"/>
          <p:cNvSpPr>
            <a:spLocks noGrp="1" noChangeArrowheads="1"/>
          </p:cNvSpPr>
          <p:nvPr>
            <p:ph idx="1"/>
          </p:nvPr>
        </p:nvSpPr>
        <p:spPr/>
        <p:txBody>
          <a:bodyPr/>
          <a:lstStyle/>
          <a:p>
            <a:r>
              <a:rPr lang="en-US" dirty="0"/>
              <a:t>Type of data </a:t>
            </a:r>
          </a:p>
          <a:p>
            <a:pPr lvl="1"/>
            <a:r>
              <a:rPr lang="en-US" dirty="0"/>
              <a:t>nucleotide sequences </a:t>
            </a:r>
          </a:p>
          <a:p>
            <a:pPr lvl="1"/>
            <a:r>
              <a:rPr lang="en-US" dirty="0"/>
              <a:t>protein sequences </a:t>
            </a:r>
          </a:p>
          <a:p>
            <a:pPr lvl="1"/>
            <a:r>
              <a:rPr lang="en-US" dirty="0"/>
              <a:t>proteins sequence patterns or motifs </a:t>
            </a:r>
          </a:p>
          <a:p>
            <a:pPr lvl="1"/>
            <a:r>
              <a:rPr lang="en-US" dirty="0"/>
              <a:t>macromolecular 3D structure </a:t>
            </a:r>
          </a:p>
          <a:p>
            <a:pPr lvl="1"/>
            <a:r>
              <a:rPr lang="en-US" dirty="0"/>
              <a:t>gene expression data </a:t>
            </a:r>
          </a:p>
          <a:p>
            <a:pPr lvl="1"/>
            <a:r>
              <a:rPr lang="en-US" dirty="0"/>
              <a:t>metabolic pathways </a:t>
            </a:r>
            <a:endParaRPr lang="en-US" dirty="0" smtClean="0"/>
          </a:p>
          <a:p>
            <a:pPr lvl="1"/>
            <a:r>
              <a:rPr lang="en-US" dirty="0" smtClean="0"/>
              <a:t>Microarray</a:t>
            </a:r>
          </a:p>
          <a:p>
            <a:pPr lvl="1"/>
            <a:r>
              <a:rPr lang="en-US" dirty="0" smtClean="0"/>
              <a:t>Whole genomes</a:t>
            </a:r>
          </a:p>
          <a:p>
            <a:pPr lvl="1"/>
            <a:r>
              <a:rPr lang="en-US" dirty="0" smtClean="0"/>
              <a:t>Papers and books</a:t>
            </a:r>
          </a:p>
          <a:p>
            <a:pPr lvl="1"/>
            <a:r>
              <a:rPr lang="en-US" dirty="0" smtClean="0"/>
              <a:t>Variation of human genes</a:t>
            </a:r>
            <a:endParaRPr lang="en-US" dirty="0"/>
          </a:p>
          <a:p>
            <a:endParaRPr lang="en-US" dirty="0"/>
          </a:p>
        </p:txBody>
      </p:sp>
      <p:sp>
        <p:nvSpPr>
          <p:cNvPr id="4" name="Date Placeholder 3"/>
          <p:cNvSpPr>
            <a:spLocks noGrp="1"/>
          </p:cNvSpPr>
          <p:nvPr>
            <p:ph type="dt" sz="half" idx="4294967295"/>
          </p:nvPr>
        </p:nvSpPr>
        <p:spPr>
          <a:xfrm>
            <a:off x="0" y="6245225"/>
            <a:ext cx="2133600" cy="476250"/>
          </a:xfrm>
          <a:prstGeom prst="rect">
            <a:avLst/>
          </a:prstGeom>
        </p:spPr>
        <p:txBody>
          <a:bodyPr/>
          <a:lstStyle/>
          <a:p>
            <a:fld id="{59CF870A-38E1-49FF-821C-F17175BD8EC6}" type="datetime8">
              <a:rPr lang="en-US"/>
              <a:pPr/>
              <a:t>3/31/2011 12:03 AM</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Nucleotide sequence databases</a:t>
            </a:r>
          </a:p>
        </p:txBody>
      </p:sp>
      <p:sp>
        <p:nvSpPr>
          <p:cNvPr id="14339" name="Rectangle 3"/>
          <p:cNvSpPr>
            <a:spLocks noGrp="1" noChangeArrowheads="1"/>
          </p:cNvSpPr>
          <p:nvPr>
            <p:ph idx="1"/>
          </p:nvPr>
        </p:nvSpPr>
        <p:spPr/>
        <p:txBody>
          <a:bodyPr/>
          <a:lstStyle/>
          <a:p>
            <a:pPr>
              <a:lnSpc>
                <a:spcPct val="150000"/>
              </a:lnSpc>
            </a:pPr>
            <a:r>
              <a:rPr lang="en-GB" sz="2400"/>
              <a:t>GenBank		</a:t>
            </a:r>
            <a:r>
              <a:rPr lang="en-GB" sz="2400">
                <a:hlinkClick r:id="rId3"/>
              </a:rPr>
              <a:t>www.ncbi.nlm.nih.gov/Genbank</a:t>
            </a:r>
            <a:endParaRPr lang="en-GB" sz="2400"/>
          </a:p>
          <a:p>
            <a:pPr>
              <a:lnSpc>
                <a:spcPct val="150000"/>
              </a:lnSpc>
            </a:pPr>
            <a:endParaRPr lang="en-GB" sz="2400"/>
          </a:p>
          <a:p>
            <a:pPr>
              <a:lnSpc>
                <a:spcPct val="150000"/>
              </a:lnSpc>
            </a:pPr>
            <a:r>
              <a:rPr lang="en-GB" sz="2400"/>
              <a:t>EMBL		</a:t>
            </a:r>
            <a:r>
              <a:rPr lang="en-GB" sz="2400">
                <a:hlinkClick r:id="rId4"/>
              </a:rPr>
              <a:t>www.ebi.ac.uk/embl</a:t>
            </a:r>
            <a:endParaRPr lang="en-GB" sz="2400"/>
          </a:p>
          <a:p>
            <a:pPr>
              <a:lnSpc>
                <a:spcPct val="150000"/>
              </a:lnSpc>
            </a:pPr>
            <a:endParaRPr lang="en-GB" sz="2400"/>
          </a:p>
          <a:p>
            <a:pPr>
              <a:lnSpc>
                <a:spcPct val="150000"/>
              </a:lnSpc>
            </a:pPr>
            <a:r>
              <a:rPr lang="en-GB" sz="2400"/>
              <a:t>DDBJ		</a:t>
            </a:r>
            <a:r>
              <a:rPr lang="en-GB" sz="2400">
                <a:hlinkClick r:id="rId5"/>
              </a:rPr>
              <a:t>www.ddbj.nig.ac.jp</a:t>
            </a:r>
            <a:endParaRPr lang="en-GB" sz="2400"/>
          </a:p>
          <a:p>
            <a:pPr>
              <a:buFontTx/>
              <a:buNone/>
            </a:pPr>
            <a:endParaRPr lang="en-GB" sz="2400"/>
          </a:p>
          <a:p>
            <a:endParaRPr lang="en-GB"/>
          </a:p>
        </p:txBody>
      </p:sp>
      <p:sp>
        <p:nvSpPr>
          <p:cNvPr id="4" name="Slide Number Placeholder 3"/>
          <p:cNvSpPr>
            <a:spLocks noGrp="1"/>
          </p:cNvSpPr>
          <p:nvPr>
            <p:ph type="sldNum" sz="quarter" idx="4294967295"/>
          </p:nvPr>
        </p:nvSpPr>
        <p:spPr>
          <a:xfrm>
            <a:off x="0" y="6248400"/>
            <a:ext cx="1905000" cy="457200"/>
          </a:xfrm>
          <a:prstGeom prst="rect">
            <a:avLst/>
          </a:prstGeom>
        </p:spPr>
        <p:txBody>
          <a:bodyPr/>
          <a:lstStyle/>
          <a:p>
            <a:fld id="{C6571A9C-1284-4970-B7B8-66FB0F7FABDE}" type="slidenum">
              <a:rPr lang="da-DK"/>
              <a:pPr/>
              <a:t>7</a:t>
            </a:fld>
            <a:endParaRPr lang="da-DK" b="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Molecular interaction databases</a:t>
            </a:r>
          </a:p>
        </p:txBody>
      </p:sp>
      <p:sp>
        <p:nvSpPr>
          <p:cNvPr id="17411" name="Rectangle 3"/>
          <p:cNvSpPr>
            <a:spLocks noGrp="1" noChangeArrowheads="1"/>
          </p:cNvSpPr>
          <p:nvPr>
            <p:ph idx="1"/>
          </p:nvPr>
        </p:nvSpPr>
        <p:spPr>
          <a:xfrm>
            <a:off x="684213" y="1628775"/>
            <a:ext cx="7772400" cy="4114800"/>
          </a:xfrm>
        </p:spPr>
        <p:txBody>
          <a:bodyPr/>
          <a:lstStyle/>
          <a:p>
            <a:pPr>
              <a:lnSpc>
                <a:spcPct val="160000"/>
              </a:lnSpc>
            </a:pPr>
            <a:r>
              <a:rPr lang="en-GB" b="1"/>
              <a:t>General</a:t>
            </a:r>
          </a:p>
          <a:p>
            <a:pPr lvl="1">
              <a:lnSpc>
                <a:spcPct val="160000"/>
              </a:lnSpc>
            </a:pPr>
            <a:r>
              <a:rPr lang="en-GB" sz="1200"/>
              <a:t>Biomolecular Interaction Network Database	</a:t>
            </a:r>
            <a:r>
              <a:rPr lang="en-GB" sz="1200">
                <a:hlinkClick r:id="rId2"/>
              </a:rPr>
              <a:t>http://bioinfo.mshri.on.ca/cgi-bin/bind/dataman</a:t>
            </a:r>
            <a:endParaRPr lang="en-GB" sz="1200"/>
          </a:p>
          <a:p>
            <a:pPr lvl="1">
              <a:lnSpc>
                <a:spcPct val="160000"/>
              </a:lnSpc>
            </a:pPr>
            <a:r>
              <a:rPr lang="en-GB" sz="1200"/>
              <a:t>Molecular interactions Database (MINT) 	</a:t>
            </a:r>
            <a:r>
              <a:rPr lang="en-GB" sz="1200">
                <a:hlinkClick r:id="rId3"/>
              </a:rPr>
              <a:t>http://cbm.bio.uniroma2.it/mint/</a:t>
            </a:r>
            <a:endParaRPr lang="en-GB" sz="1200"/>
          </a:p>
          <a:p>
            <a:pPr>
              <a:lnSpc>
                <a:spcPct val="160000"/>
              </a:lnSpc>
            </a:pPr>
            <a:r>
              <a:rPr lang="en-GB" b="1"/>
              <a:t>Protein-Protein interactions</a:t>
            </a:r>
          </a:p>
          <a:p>
            <a:pPr lvl="1">
              <a:lnSpc>
                <a:spcPct val="160000"/>
              </a:lnSpc>
            </a:pPr>
            <a:r>
              <a:rPr lang="en-GB" sz="1200" b="1"/>
              <a:t>Database of interacting proteins 	</a:t>
            </a:r>
            <a:r>
              <a:rPr lang="en-GB" sz="1200" b="1">
                <a:hlinkClick r:id="rId4"/>
              </a:rPr>
              <a:t>http://dip.doe-mbi.ucla.edu/</a:t>
            </a:r>
            <a:endParaRPr lang="en-GB" sz="1200" b="1"/>
          </a:p>
          <a:p>
            <a:pPr>
              <a:lnSpc>
                <a:spcPct val="160000"/>
              </a:lnSpc>
            </a:pPr>
            <a:r>
              <a:rPr lang="en-GB" b="1"/>
              <a:t>Biochemical pathways</a:t>
            </a:r>
          </a:p>
          <a:p>
            <a:pPr lvl="1">
              <a:lnSpc>
                <a:spcPct val="160000"/>
              </a:lnSpc>
            </a:pPr>
            <a:r>
              <a:rPr lang="en-GB" sz="1400"/>
              <a:t>KEGG Metabolic Pathways		</a:t>
            </a:r>
            <a:r>
              <a:rPr lang="en-GB" sz="1400">
                <a:hlinkClick r:id="rId5"/>
              </a:rPr>
              <a:t>http://www.genome.ad.jp/kegg/metabolism.html</a:t>
            </a:r>
            <a:endParaRPr lang="en-GB" sz="1400"/>
          </a:p>
          <a:p>
            <a:pPr lvl="1">
              <a:lnSpc>
                <a:spcPct val="160000"/>
              </a:lnSpc>
              <a:buFontTx/>
              <a:buNone/>
            </a:pPr>
            <a:endParaRPr lang="en-GB" sz="1400"/>
          </a:p>
        </p:txBody>
      </p:sp>
      <p:sp>
        <p:nvSpPr>
          <p:cNvPr id="4" name="Slide Number Placeholder 3"/>
          <p:cNvSpPr>
            <a:spLocks noGrp="1"/>
          </p:cNvSpPr>
          <p:nvPr>
            <p:ph type="sldNum" sz="quarter" idx="4294967295"/>
          </p:nvPr>
        </p:nvSpPr>
        <p:spPr>
          <a:xfrm>
            <a:off x="0" y="6248400"/>
            <a:ext cx="1905000" cy="457200"/>
          </a:xfrm>
          <a:prstGeom prst="rect">
            <a:avLst/>
          </a:prstGeom>
        </p:spPr>
        <p:txBody>
          <a:bodyPr/>
          <a:lstStyle/>
          <a:p>
            <a:fld id="{15D5E18D-388A-438A-ABCD-6C6B52B40152}" type="slidenum">
              <a:rPr lang="da-DK"/>
              <a:pPr/>
              <a:t>8</a:t>
            </a:fld>
            <a:endParaRPr lang="da-DK" b="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Genome databases</a:t>
            </a:r>
          </a:p>
        </p:txBody>
      </p:sp>
      <p:sp>
        <p:nvSpPr>
          <p:cNvPr id="20483" name="Rectangle 3"/>
          <p:cNvSpPr>
            <a:spLocks noGrp="1" noChangeArrowheads="1"/>
          </p:cNvSpPr>
          <p:nvPr>
            <p:ph idx="1"/>
          </p:nvPr>
        </p:nvSpPr>
        <p:spPr>
          <a:xfrm>
            <a:off x="684213" y="1628775"/>
            <a:ext cx="7772400" cy="4114800"/>
          </a:xfrm>
        </p:spPr>
        <p:txBody>
          <a:bodyPr>
            <a:normAutofit lnSpcReduction="10000"/>
          </a:bodyPr>
          <a:lstStyle/>
          <a:p>
            <a:pPr>
              <a:lnSpc>
                <a:spcPct val="230000"/>
              </a:lnSpc>
            </a:pPr>
            <a:r>
              <a:rPr lang="en-GB" sz="1600"/>
              <a:t>Entrez genomes 	</a:t>
            </a:r>
            <a:r>
              <a:rPr lang="en-GB" sz="1600">
                <a:solidFill>
                  <a:schemeClr val="accent2"/>
                </a:solidFill>
                <a:hlinkClick r:id="rId3"/>
              </a:rPr>
              <a:t>www.ncbi.nlm.nih.gov/entrez/query.fcgi?db=Genome</a:t>
            </a:r>
            <a:endParaRPr lang="en-GB" sz="1600">
              <a:solidFill>
                <a:schemeClr val="accent2"/>
              </a:solidFill>
            </a:endParaRPr>
          </a:p>
          <a:p>
            <a:pPr>
              <a:lnSpc>
                <a:spcPct val="230000"/>
              </a:lnSpc>
            </a:pPr>
            <a:r>
              <a:rPr lang="en-GB" sz="1600"/>
              <a:t>Ensemble genomes</a:t>
            </a:r>
            <a:r>
              <a:rPr lang="en-GB" sz="1600">
                <a:solidFill>
                  <a:schemeClr val="accent2"/>
                </a:solidFill>
              </a:rPr>
              <a:t>   </a:t>
            </a:r>
            <a:r>
              <a:rPr lang="en-GB" sz="1600">
                <a:hlinkClick r:id="rId4"/>
              </a:rPr>
              <a:t>http://www.ensembl.org/</a:t>
            </a:r>
            <a:endParaRPr lang="en-GB" sz="1600">
              <a:solidFill>
                <a:schemeClr val="accent2"/>
              </a:solidFill>
            </a:endParaRPr>
          </a:p>
          <a:p>
            <a:pPr>
              <a:lnSpc>
                <a:spcPct val="230000"/>
              </a:lnSpc>
            </a:pPr>
            <a:r>
              <a:rPr lang="en-GB" sz="1600"/>
              <a:t>HIV Sequence Database</a:t>
            </a:r>
          </a:p>
          <a:p>
            <a:pPr>
              <a:lnSpc>
                <a:spcPct val="230000"/>
              </a:lnSpc>
              <a:buFontTx/>
              <a:buNone/>
            </a:pPr>
            <a:r>
              <a:rPr lang="en-GB" sz="1600"/>
              <a:t>		</a:t>
            </a:r>
            <a:r>
              <a:rPr lang="en-GB" sz="1600">
                <a:hlinkClick r:id="rId5"/>
              </a:rPr>
              <a:t>http://hiv-web.lanl.gov/content/hiv-db/mainpage.html</a:t>
            </a:r>
            <a:endParaRPr lang="en-GB" sz="1600"/>
          </a:p>
          <a:p>
            <a:pPr>
              <a:lnSpc>
                <a:spcPct val="230000"/>
              </a:lnSpc>
            </a:pPr>
            <a:r>
              <a:rPr lang="en-GB" sz="1600"/>
              <a:t>FlyBase			</a:t>
            </a:r>
            <a:r>
              <a:rPr lang="en-GB" sz="1600">
                <a:hlinkClick r:id="rId6"/>
              </a:rPr>
              <a:t>http://flybase.bio.indiana.edu/</a:t>
            </a:r>
            <a:endParaRPr lang="en-GB" sz="1600"/>
          </a:p>
          <a:p>
            <a:pPr>
              <a:lnSpc>
                <a:spcPct val="230000"/>
              </a:lnSpc>
            </a:pPr>
            <a:r>
              <a:rPr lang="en-GB" sz="1600"/>
              <a:t>COGs			</a:t>
            </a:r>
            <a:r>
              <a:rPr lang="en-GB" sz="1600">
                <a:solidFill>
                  <a:schemeClr val="accent2"/>
                </a:solidFill>
                <a:hlinkClick r:id="rId7"/>
              </a:rPr>
              <a:t>www.ncbi.nlm.nih.gov/COG</a:t>
            </a:r>
            <a:endParaRPr lang="en-GB" sz="1600">
              <a:solidFill>
                <a:schemeClr val="accent2"/>
              </a:solidFill>
            </a:endParaRPr>
          </a:p>
        </p:txBody>
      </p:sp>
      <p:sp>
        <p:nvSpPr>
          <p:cNvPr id="4" name="Slide Number Placeholder 3"/>
          <p:cNvSpPr>
            <a:spLocks noGrp="1"/>
          </p:cNvSpPr>
          <p:nvPr>
            <p:ph type="sldNum" sz="quarter" idx="4294967295"/>
          </p:nvPr>
        </p:nvSpPr>
        <p:spPr>
          <a:xfrm>
            <a:off x="0" y="6248400"/>
            <a:ext cx="1905000" cy="457200"/>
          </a:xfrm>
          <a:prstGeom prst="rect">
            <a:avLst/>
          </a:prstGeom>
        </p:spPr>
        <p:txBody>
          <a:bodyPr/>
          <a:lstStyle/>
          <a:p>
            <a:fld id="{43D1B4B1-8B8B-42AC-80B7-EC16379CB21B}" type="slidenum">
              <a:rPr lang="da-DK"/>
              <a:pPr/>
              <a:t>9</a:t>
            </a:fld>
            <a:endParaRPr lang="da-DK" b="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eli</Template>
  <TotalTime>650</TotalTime>
  <Words>1140</Words>
  <Application>Microsoft Office PowerPoint</Application>
  <PresentationFormat>On-screen Show (4:3)</PresentationFormat>
  <Paragraphs>285</Paragraphs>
  <Slides>40</Slides>
  <Notes>13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eli</vt:lpstr>
      <vt:lpstr>Bioinformatics databases</vt:lpstr>
      <vt:lpstr>What is a biological database?</vt:lpstr>
      <vt:lpstr>Biological databases: why? </vt:lpstr>
      <vt:lpstr>Use of databases</vt:lpstr>
      <vt:lpstr>General types of databases</vt:lpstr>
      <vt:lpstr>Different classifications of databases </vt:lpstr>
      <vt:lpstr>Nucleotide sequence databases</vt:lpstr>
      <vt:lpstr>Molecular interaction databases</vt:lpstr>
      <vt:lpstr>Genome databases</vt:lpstr>
      <vt:lpstr>Integrated databases</vt:lpstr>
      <vt:lpstr>Proteomics databases</vt:lpstr>
      <vt:lpstr>NCBI , the most popular database</vt:lpstr>
      <vt:lpstr>Slide 13</vt:lpstr>
      <vt:lpstr>Slide 14</vt:lpstr>
      <vt:lpstr>Slide 15</vt:lpstr>
      <vt:lpstr>Slide 16</vt:lpstr>
      <vt:lpstr>Pubmed field search</vt:lpstr>
      <vt:lpstr>Tips for free papers</vt:lpstr>
      <vt:lpstr>GenBank</vt:lpstr>
      <vt:lpstr>Genome</vt:lpstr>
      <vt:lpstr>Burkholderia vietnamiensis genome project</vt:lpstr>
      <vt:lpstr>BLAST</vt:lpstr>
      <vt:lpstr>Slide 23</vt:lpstr>
      <vt:lpstr>Slide 24</vt:lpstr>
      <vt:lpstr>Slide 25</vt:lpstr>
      <vt:lpstr>Slide 26</vt:lpstr>
      <vt:lpstr>Other NCBI database</vt:lpstr>
      <vt:lpstr>SWISSPROT</vt:lpstr>
      <vt:lpstr>TREMBL</vt:lpstr>
      <vt:lpstr>PROSITE</vt:lpstr>
      <vt:lpstr>PFAM</vt:lpstr>
      <vt:lpstr>PFAM</vt:lpstr>
      <vt:lpstr>KEGG (Kyoto Encyclopedia of Genes and Genomes)</vt:lpstr>
      <vt:lpstr>Slide 34</vt:lpstr>
      <vt:lpstr>Gene Ontology</vt:lpstr>
      <vt:lpstr>COG (Cluster of orthologous groups of proteins)</vt:lpstr>
      <vt:lpstr>List of Bioinformatic Databases</vt:lpstr>
      <vt:lpstr>Slide 38</vt:lpstr>
      <vt:lpstr>TIPS: Database searching tips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 Databases</dc:title>
  <dc:creator>Erick</dc:creator>
  <cp:lastModifiedBy>Erick Cardenas</cp:lastModifiedBy>
  <cp:revision>24</cp:revision>
  <dcterms:created xsi:type="dcterms:W3CDTF">2006-08-16T00:00:00Z</dcterms:created>
  <dcterms:modified xsi:type="dcterms:W3CDTF">2011-03-31T04:04:14Z</dcterms:modified>
</cp:coreProperties>
</file>