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1"/>
  </p:notesMasterIdLst>
  <p:sldIdLst>
    <p:sldId id="297" r:id="rId2"/>
    <p:sldId id="303" r:id="rId3"/>
    <p:sldId id="274" r:id="rId4"/>
    <p:sldId id="275" r:id="rId5"/>
    <p:sldId id="276" r:id="rId6"/>
    <p:sldId id="278" r:id="rId7"/>
    <p:sldId id="277" r:id="rId8"/>
    <p:sldId id="281" r:id="rId9"/>
    <p:sldId id="279" r:id="rId10"/>
    <p:sldId id="280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4" r:id="rId21"/>
    <p:sldId id="298" r:id="rId22"/>
    <p:sldId id="299" r:id="rId23"/>
    <p:sldId id="282" r:id="rId24"/>
    <p:sldId id="283" r:id="rId25"/>
    <p:sldId id="293" r:id="rId26"/>
    <p:sldId id="300" r:id="rId27"/>
    <p:sldId id="296" r:id="rId28"/>
    <p:sldId id="301" r:id="rId29"/>
    <p:sldId id="302" r:id="rId30"/>
  </p:sldIdLst>
  <p:sldSz cx="9144000" cy="5143500" type="screen16x9"/>
  <p:notesSz cx="6858000" cy="9144000"/>
  <p:embeddedFontLst>
    <p:embeddedFont>
      <p:font typeface="Roboto" charset="0"/>
      <p:regular r:id="rId32"/>
      <p:bold r:id="rId33"/>
      <p:italic r:id="rId34"/>
      <p:boldItalic r:id="rId35"/>
    </p:embeddedFont>
    <p:embeddedFont>
      <p:font typeface="Arial Black" pitchFamily="34" charset="0"/>
      <p:bold r:id="rId36"/>
    </p:embeddedFont>
    <p:embeddedFont>
      <p:font typeface="Bradley Hand ITC" pitchFamily="66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96" y="-2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 1">
    <p:bg>
      <p:bgPr>
        <a:solidFill>
          <a:srgbClr val="351C75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udsonvalleygdg.firebaseio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dsonvalleygdg.firebaseio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hudsonvalleygdg.firebaseio.com/Example/Countries/Canad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&amp; Firebase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5200" y="133350"/>
            <a:ext cx="5410200" cy="3962400"/>
          </a:xfrm>
        </p:spPr>
        <p:txBody>
          <a:bodyPr/>
          <a:lstStyle/>
          <a:p>
            <a:r>
              <a:rPr lang="en-US" sz="1800" dirty="0" smtClean="0">
                <a:solidFill>
                  <a:schemeClr val="bg2"/>
                </a:solidFill>
              </a:rPr>
              <a:t>Working firebase Example of the following Firebase methods:</a:t>
            </a:r>
          </a:p>
          <a:p>
            <a:pPr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2"/>
                </a:solidFill>
              </a:rPr>
              <a:t>- child()</a:t>
            </a:r>
          </a:p>
          <a:p>
            <a:pPr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2"/>
                </a:solidFill>
              </a:rPr>
              <a:t>- </a:t>
            </a:r>
            <a:r>
              <a:rPr lang="en-US" sz="1800" dirty="0" err="1" smtClean="0">
                <a:solidFill>
                  <a:schemeClr val="bg2"/>
                </a:solidFill>
              </a:rPr>
              <a:t>getRef</a:t>
            </a:r>
            <a:r>
              <a:rPr lang="en-US" sz="1800" dirty="0" smtClean="0">
                <a:solidFill>
                  <a:schemeClr val="bg2"/>
                </a:solidFill>
              </a:rPr>
              <a:t>()</a:t>
            </a:r>
          </a:p>
          <a:p>
            <a:pPr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2"/>
                </a:solidFill>
              </a:rPr>
              <a:t>- </a:t>
            </a:r>
            <a:r>
              <a:rPr lang="en-US" sz="1800" dirty="0" err="1" smtClean="0">
                <a:solidFill>
                  <a:schemeClr val="bg2"/>
                </a:solidFill>
              </a:rPr>
              <a:t>getRoot</a:t>
            </a:r>
            <a:r>
              <a:rPr lang="en-US" sz="1800" dirty="0" smtClean="0">
                <a:solidFill>
                  <a:schemeClr val="bg2"/>
                </a:solidFill>
              </a:rPr>
              <a:t>()</a:t>
            </a:r>
          </a:p>
          <a:p>
            <a:pPr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2"/>
                </a:solidFill>
              </a:rPr>
              <a:t>- </a:t>
            </a:r>
            <a:r>
              <a:rPr lang="en-US" sz="1800" dirty="0" err="1" smtClean="0">
                <a:solidFill>
                  <a:schemeClr val="bg2"/>
                </a:solidFill>
              </a:rPr>
              <a:t>getParent</a:t>
            </a:r>
            <a:r>
              <a:rPr lang="en-US" sz="1800" dirty="0" smtClean="0">
                <a:solidFill>
                  <a:schemeClr val="bg2"/>
                </a:solidFill>
              </a:rPr>
              <a:t>()</a:t>
            </a:r>
          </a:p>
          <a:p>
            <a:pPr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2"/>
                </a:solidFill>
              </a:rPr>
              <a:t>- </a:t>
            </a:r>
            <a:r>
              <a:rPr lang="en-US" sz="1800" dirty="0" err="1" smtClean="0">
                <a:solidFill>
                  <a:schemeClr val="bg2"/>
                </a:solidFill>
              </a:rPr>
              <a:t>setValue</a:t>
            </a:r>
            <a:r>
              <a:rPr lang="en-US" sz="1800" dirty="0" smtClean="0">
                <a:solidFill>
                  <a:schemeClr val="bg2"/>
                </a:solidFill>
              </a:rPr>
              <a:t>()</a:t>
            </a:r>
          </a:p>
          <a:p>
            <a:pPr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2"/>
                </a:solidFill>
              </a:rPr>
              <a:t>- </a:t>
            </a:r>
            <a:r>
              <a:rPr lang="en-US" sz="1800" dirty="0" err="1" smtClean="0">
                <a:solidFill>
                  <a:schemeClr val="bg2"/>
                </a:solidFill>
              </a:rPr>
              <a:t>updateChildren</a:t>
            </a:r>
            <a:r>
              <a:rPr lang="en-US" sz="1800" dirty="0" smtClean="0">
                <a:solidFill>
                  <a:schemeClr val="bg2"/>
                </a:solidFill>
              </a:rPr>
              <a:t>()</a:t>
            </a:r>
          </a:p>
          <a:p>
            <a:pPr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2"/>
                </a:solidFill>
              </a:rPr>
              <a:t>- </a:t>
            </a:r>
            <a:r>
              <a:rPr lang="en-US" sz="1800" dirty="0" err="1" smtClean="0">
                <a:solidFill>
                  <a:schemeClr val="bg2"/>
                </a:solidFill>
              </a:rPr>
              <a:t>addValueEventListener</a:t>
            </a:r>
            <a:r>
              <a:rPr lang="en-US" sz="1800" dirty="0" smtClean="0">
                <a:solidFill>
                  <a:schemeClr val="bg2"/>
                </a:solidFill>
              </a:rPr>
              <a:t>()</a:t>
            </a:r>
          </a:p>
          <a:p>
            <a:pPr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2"/>
                </a:solidFill>
              </a:rPr>
              <a:t>- </a:t>
            </a:r>
            <a:r>
              <a:rPr lang="en-US" sz="1800" dirty="0" err="1" smtClean="0">
                <a:solidFill>
                  <a:schemeClr val="bg2"/>
                </a:solidFill>
              </a:rPr>
              <a:t>removeEventListener</a:t>
            </a:r>
            <a:r>
              <a:rPr lang="en-US" sz="1800" dirty="0" smtClean="0">
                <a:solidFill>
                  <a:schemeClr val="bg2"/>
                </a:solidFill>
              </a:rPr>
              <a:t>()</a:t>
            </a:r>
          </a:p>
          <a:p>
            <a:pPr>
              <a:buFontTx/>
              <a:buChar char="-"/>
            </a:pP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257550"/>
            <a:ext cx="2057400" cy="1752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http://photos1.meetupstatic.com/photos/event/4/3/2/9/global_447677193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257550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 Vocabulary – </a:t>
            </a:r>
            <a:br>
              <a:rPr lang="en-US" dirty="0" smtClean="0"/>
            </a:br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sub-level item from the root</a:t>
            </a:r>
          </a:p>
          <a:p>
            <a:r>
              <a:rPr lang="en-US" dirty="0" smtClean="0"/>
              <a:t>(Parent – the parent of the reference)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33400" y="3257550"/>
            <a:ext cx="2057400" cy="1752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photos1.meetupstatic.com/photos/event/4/3/2/9/global_447677193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257550"/>
            <a:ext cx="1714500" cy="1714500"/>
          </a:xfrm>
          <a:prstGeom prst="rect">
            <a:avLst/>
          </a:prstGeom>
          <a:noFill/>
        </p:spPr>
      </p:pic>
      <p:grpSp>
        <p:nvGrpSpPr>
          <p:cNvPr id="33" name="Group 32"/>
          <p:cNvGrpSpPr/>
          <p:nvPr/>
        </p:nvGrpSpPr>
        <p:grpSpPr>
          <a:xfrm>
            <a:off x="3429000" y="361950"/>
            <a:ext cx="3575421" cy="2796064"/>
            <a:chOff x="3429000" y="361950"/>
            <a:chExt cx="3575421" cy="2796064"/>
          </a:xfrm>
        </p:grpSpPr>
        <p:sp>
          <p:nvSpPr>
            <p:cNvPr id="8" name="TextBox 7"/>
            <p:cNvSpPr txBox="1"/>
            <p:nvPr/>
          </p:nvSpPr>
          <p:spPr>
            <a:xfrm>
              <a:off x="3429000" y="36195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YOUR_DATABASE_NAME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86200" y="666750"/>
              <a:ext cx="8819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Example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67200" y="971550"/>
              <a:ext cx="9509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Countries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8200" y="1276350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Canada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8200" y="2114550"/>
              <a:ext cx="12602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United States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29200" y="1591330"/>
              <a:ext cx="19752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Life expectancy: 81.24</a:t>
              </a:r>
            </a:p>
            <a:p>
              <a:r>
                <a:rPr lang="en-US" dirty="0" smtClean="0"/>
                <a:t>Population: 35.16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29200" y="2419350"/>
              <a:ext cx="197522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Life expectancy: 78.74</a:t>
              </a:r>
            </a:p>
            <a:p>
              <a:r>
                <a:rPr lang="en-US" dirty="0" smtClean="0"/>
                <a:t>Population: 318.9</a:t>
              </a:r>
            </a:p>
            <a:p>
              <a:r>
                <a:rPr lang="en-US" dirty="0" smtClean="0"/>
                <a:t>States</a:t>
              </a:r>
              <a:endParaRPr lang="en-US" dirty="0"/>
            </a:p>
          </p:txBody>
        </p:sp>
        <p:sp>
          <p:nvSpPr>
            <p:cNvPr id="17" name="Bent-Up Arrow 16"/>
            <p:cNvSpPr/>
            <p:nvPr/>
          </p:nvSpPr>
          <p:spPr>
            <a:xfrm rot="5400000">
              <a:off x="3619500" y="628650"/>
              <a:ext cx="228600" cy="30480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Bent-Up Arrow 17"/>
            <p:cNvSpPr/>
            <p:nvPr/>
          </p:nvSpPr>
          <p:spPr>
            <a:xfrm rot="5400000">
              <a:off x="4000500" y="933450"/>
              <a:ext cx="228600" cy="30480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Bent-Up Arrow 18"/>
            <p:cNvSpPr/>
            <p:nvPr/>
          </p:nvSpPr>
          <p:spPr>
            <a:xfrm rot="5400000">
              <a:off x="4381500" y="1238250"/>
              <a:ext cx="228600" cy="30480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Bent-Up Arrow 19"/>
            <p:cNvSpPr/>
            <p:nvPr/>
          </p:nvSpPr>
          <p:spPr>
            <a:xfrm rot="5400000">
              <a:off x="4762500" y="1543050"/>
              <a:ext cx="228600" cy="30480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Bent-Up Arrow 20"/>
            <p:cNvSpPr/>
            <p:nvPr/>
          </p:nvSpPr>
          <p:spPr>
            <a:xfrm rot="5400000">
              <a:off x="4762500" y="1771650"/>
              <a:ext cx="228600" cy="30480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Bent-Up Arrow 21"/>
            <p:cNvSpPr/>
            <p:nvPr/>
          </p:nvSpPr>
          <p:spPr>
            <a:xfrm rot="5400000">
              <a:off x="4076700" y="1771650"/>
              <a:ext cx="838200" cy="30480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ent-Up Arrow 22"/>
            <p:cNvSpPr/>
            <p:nvPr/>
          </p:nvSpPr>
          <p:spPr>
            <a:xfrm rot="5400000">
              <a:off x="4762500" y="2381250"/>
              <a:ext cx="228600" cy="30480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Bent-Up Arrow 23"/>
            <p:cNvSpPr/>
            <p:nvPr/>
          </p:nvSpPr>
          <p:spPr>
            <a:xfrm rot="5400000">
              <a:off x="4762500" y="2609850"/>
              <a:ext cx="228600" cy="30480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Bent-Up Arrow 24"/>
            <p:cNvSpPr/>
            <p:nvPr/>
          </p:nvSpPr>
          <p:spPr>
            <a:xfrm rot="5400000">
              <a:off x="4762500" y="2838450"/>
              <a:ext cx="228600" cy="30480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429000" y="3333750"/>
            <a:ext cx="5562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r>
              <a:rPr lang="en-US" dirty="0" smtClean="0"/>
              <a:t>: </a:t>
            </a:r>
            <a:r>
              <a:rPr lang="en-US" dirty="0" smtClean="0"/>
              <a:t>How to navigate from base reference to Canada</a:t>
            </a:r>
          </a:p>
          <a:p>
            <a:endParaRPr lang="en-US" dirty="0" smtClean="0"/>
          </a:p>
          <a:p>
            <a:r>
              <a:rPr lang="en-US" dirty="0" err="1" smtClean="0"/>
              <a:t>mRef.child</a:t>
            </a:r>
            <a:r>
              <a:rPr lang="en-US" dirty="0" smtClean="0"/>
              <a:t>(“Example”).child(“Countries”).child(“Canada”)</a:t>
            </a:r>
          </a:p>
          <a:p>
            <a:endParaRPr lang="en-US" dirty="0" smtClean="0"/>
          </a:p>
          <a:p>
            <a:r>
              <a:rPr lang="en-US" dirty="0" smtClean="0"/>
              <a:t>FIREBASE Command: </a:t>
            </a:r>
            <a:r>
              <a:rPr lang="en-US" dirty="0" err="1" smtClean="0"/>
              <a:t>mRef.child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(parent: </a:t>
            </a:r>
            <a:r>
              <a:rPr lang="en-US" dirty="0" err="1" smtClean="0"/>
              <a:t>mRef.getParent</a:t>
            </a:r>
            <a:r>
              <a:rPr lang="en-US" dirty="0" smtClean="0"/>
              <a:t>() – returns the parent reference</a:t>
            </a:r>
            <a:endParaRPr lang="en-US" dirty="0"/>
          </a:p>
        </p:txBody>
      </p:sp>
      <p:sp>
        <p:nvSpPr>
          <p:cNvPr id="26" name="Down Arrow 25"/>
          <p:cNvSpPr/>
          <p:nvPr/>
        </p:nvSpPr>
        <p:spPr>
          <a:xfrm rot="5400000">
            <a:off x="5486400" y="1276350"/>
            <a:ext cx="381000" cy="381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rot="5400000">
            <a:off x="5715000" y="285750"/>
            <a:ext cx="381000" cy="3810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3695700" y="3676650"/>
            <a:ext cx="228600" cy="1524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7696200" y="3638550"/>
            <a:ext cx="228600" cy="1524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MainActivity.java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global </a:t>
            </a:r>
            <a:r>
              <a:rPr lang="en-US" dirty="0" err="1" smtClean="0"/>
              <a:t>mRef</a:t>
            </a:r>
            <a:r>
              <a:rPr lang="en-US" dirty="0" smtClean="0"/>
              <a:t>, reference to your firebase database. </a:t>
            </a:r>
          </a:p>
          <a:p>
            <a:r>
              <a:rPr lang="en-US" dirty="0" smtClean="0"/>
              <a:t>REPLACE </a:t>
            </a:r>
            <a:r>
              <a:rPr lang="en-US" dirty="0" err="1" smtClean="0"/>
              <a:t>hudsonvalleygdg</a:t>
            </a:r>
            <a:r>
              <a:rPr lang="en-US" dirty="0" smtClean="0"/>
              <a:t> with YOUR database name.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438150"/>
            <a:ext cx="503872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505200" y="1885950"/>
            <a:ext cx="3962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200" y="3333750"/>
            <a:ext cx="4495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24600" y="3257550"/>
            <a:ext cx="1066800" cy="53340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2114550"/>
            <a:ext cx="2743200" cy="60960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400" y="3257550"/>
            <a:ext cx="2057400" cy="1752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ttp://photos1.meetupstatic.com/photos/event/4/3/2/9/global_447677193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257550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r>
              <a:rPr lang="en-US" dirty="0" smtClean="0">
                <a:latin typeface="+mj-lt"/>
              </a:rPr>
              <a:t>_</a:t>
            </a:r>
            <a:r>
              <a:rPr lang="en-US" dirty="0" smtClean="0"/>
              <a:t>main.xml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code with the code provided.</a:t>
            </a:r>
          </a:p>
          <a:p>
            <a:r>
              <a:rPr lang="en-US" dirty="0" smtClean="0"/>
              <a:t>Screen should look like the one to the right.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361950"/>
            <a:ext cx="261937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3400" y="3257550"/>
            <a:ext cx="2057400" cy="1752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://photos1.meetupstatic.com/photos/event/4/3/2/9/global_447677193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257550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MainActivity.java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Add empty button methods to the </a:t>
            </a:r>
            <a:r>
              <a:rPr lang="en-US" dirty="0" err="1" smtClean="0"/>
              <a:t>MainActivity</a:t>
            </a:r>
            <a:r>
              <a:rPr lang="en-US" dirty="0" smtClean="0"/>
              <a:t> class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75" y="57150"/>
            <a:ext cx="4657725" cy="503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505200" y="2190750"/>
            <a:ext cx="3962400" cy="274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3257550"/>
            <a:ext cx="2057400" cy="1752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://photos1.meetupstatic.com/photos/event/4/3/2/9/global_447677193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257550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MainActivity.java</a:t>
            </a:r>
            <a:br>
              <a:rPr lang="en-US" dirty="0" smtClean="0"/>
            </a:br>
            <a:r>
              <a:rPr lang="en-US" dirty="0" smtClean="0"/>
              <a:t>Adding Children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 the </a:t>
            </a:r>
            <a:r>
              <a:rPr lang="en-US" dirty="0" err="1" smtClean="0"/>
              <a:t>clickChild</a:t>
            </a:r>
            <a:r>
              <a:rPr lang="en-US" dirty="0" smtClean="0"/>
              <a:t> method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child() method 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getRef</a:t>
            </a:r>
            <a:r>
              <a:rPr lang="en-US" dirty="0" smtClean="0"/>
              <a:t>() method</a:t>
            </a:r>
          </a:p>
          <a:p>
            <a:pPr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581401" y="209550"/>
            <a:ext cx="3276600" cy="1480650"/>
            <a:chOff x="3581401" y="209550"/>
            <a:chExt cx="3276600" cy="1480650"/>
          </a:xfrm>
        </p:grpSpPr>
        <p:sp>
          <p:nvSpPr>
            <p:cNvPr id="6" name="TextBox 5"/>
            <p:cNvSpPr txBox="1"/>
            <p:nvPr/>
          </p:nvSpPr>
          <p:spPr>
            <a:xfrm>
              <a:off x="3581401" y="209550"/>
              <a:ext cx="2228812" cy="260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YOUR_DATABASE_NAME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00390" y="467054"/>
              <a:ext cx="808261" cy="260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Example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49547" y="724559"/>
              <a:ext cx="871428" cy="260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Countries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8705" y="982063"/>
              <a:ext cx="743624" cy="260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Canada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47862" y="1248168"/>
              <a:ext cx="1810139" cy="442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Life expectancy: 81.24</a:t>
              </a:r>
            </a:p>
            <a:p>
              <a:r>
                <a:rPr lang="en-US" dirty="0" smtClean="0"/>
                <a:t>Population: 35.16</a:t>
              </a:r>
              <a:endParaRPr lang="en-US" dirty="0"/>
            </a:p>
          </p:txBody>
        </p:sp>
        <p:sp>
          <p:nvSpPr>
            <p:cNvPr id="13" name="Bent-Up Arrow 12"/>
            <p:cNvSpPr/>
            <p:nvPr/>
          </p:nvSpPr>
          <p:spPr>
            <a:xfrm rot="5400000">
              <a:off x="3764163" y="423955"/>
              <a:ext cx="193128" cy="279326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Bent-Up Arrow 13"/>
            <p:cNvSpPr/>
            <p:nvPr/>
          </p:nvSpPr>
          <p:spPr>
            <a:xfrm rot="5400000">
              <a:off x="4113320" y="681460"/>
              <a:ext cx="193128" cy="279326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Bent-Up Arrow 14"/>
            <p:cNvSpPr/>
            <p:nvPr/>
          </p:nvSpPr>
          <p:spPr>
            <a:xfrm rot="5400000">
              <a:off x="4462478" y="938964"/>
              <a:ext cx="193128" cy="279326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Bent-Up Arrow 15"/>
            <p:cNvSpPr/>
            <p:nvPr/>
          </p:nvSpPr>
          <p:spPr>
            <a:xfrm rot="5400000">
              <a:off x="4811635" y="1196468"/>
              <a:ext cx="193128" cy="279326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Bent-Up Arrow 16"/>
            <p:cNvSpPr/>
            <p:nvPr/>
          </p:nvSpPr>
          <p:spPr>
            <a:xfrm rot="5400000">
              <a:off x="4811635" y="1389597"/>
              <a:ext cx="193128" cy="279326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1809750"/>
            <a:ext cx="50292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1"/>
          <p:cNvSpPr/>
          <p:nvPr/>
        </p:nvSpPr>
        <p:spPr>
          <a:xfrm>
            <a:off x="4114800" y="3638550"/>
            <a:ext cx="3962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33400" y="3257550"/>
            <a:ext cx="2057400" cy="1752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http://photos1.meetupstatic.com/photos/event/4/3/2/9/global_447677193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257550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MainActivity.java</a:t>
            </a:r>
            <a:br>
              <a:rPr lang="en-US" dirty="0" smtClean="0"/>
            </a:br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 the </a:t>
            </a:r>
            <a:r>
              <a:rPr lang="en-US" dirty="0" err="1" smtClean="0"/>
              <a:t>clickParent</a:t>
            </a:r>
            <a:r>
              <a:rPr lang="en-US" dirty="0" smtClean="0"/>
              <a:t> method.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getRef</a:t>
            </a:r>
            <a:r>
              <a:rPr lang="en-US" dirty="0" smtClean="0"/>
              <a:t>() method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getRoot</a:t>
            </a:r>
            <a:r>
              <a:rPr lang="en-US" dirty="0" smtClean="0"/>
              <a:t>() method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getParent</a:t>
            </a:r>
            <a:r>
              <a:rPr lang="en-US" dirty="0" smtClean="0"/>
              <a:t>() method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581401" y="209550"/>
            <a:ext cx="3276600" cy="1480650"/>
            <a:chOff x="3581401" y="209550"/>
            <a:chExt cx="3276600" cy="1480650"/>
          </a:xfrm>
        </p:grpSpPr>
        <p:sp>
          <p:nvSpPr>
            <p:cNvPr id="5" name="TextBox 4"/>
            <p:cNvSpPr txBox="1"/>
            <p:nvPr/>
          </p:nvSpPr>
          <p:spPr>
            <a:xfrm>
              <a:off x="3581401" y="209550"/>
              <a:ext cx="2228812" cy="260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YOUR_DATABASE_NAME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00390" y="467054"/>
              <a:ext cx="808261" cy="260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Example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49547" y="724559"/>
              <a:ext cx="871428" cy="260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Countries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98705" y="982063"/>
              <a:ext cx="743624" cy="260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Canada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47862" y="1248168"/>
              <a:ext cx="1810139" cy="442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Life expectancy: 81.24</a:t>
              </a:r>
            </a:p>
            <a:p>
              <a:r>
                <a:rPr lang="en-US" dirty="0" smtClean="0"/>
                <a:t>Population: 35.16</a:t>
              </a:r>
              <a:endParaRPr lang="en-US" dirty="0"/>
            </a:p>
          </p:txBody>
        </p:sp>
        <p:sp>
          <p:nvSpPr>
            <p:cNvPr id="10" name="Bent-Up Arrow 9"/>
            <p:cNvSpPr/>
            <p:nvPr/>
          </p:nvSpPr>
          <p:spPr>
            <a:xfrm rot="5400000">
              <a:off x="3764163" y="423955"/>
              <a:ext cx="193128" cy="279326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ent-Up Arrow 10"/>
            <p:cNvSpPr/>
            <p:nvPr/>
          </p:nvSpPr>
          <p:spPr>
            <a:xfrm rot="5400000">
              <a:off x="4113320" y="681460"/>
              <a:ext cx="193128" cy="279326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Bent-Up Arrow 11"/>
            <p:cNvSpPr/>
            <p:nvPr/>
          </p:nvSpPr>
          <p:spPr>
            <a:xfrm rot="5400000">
              <a:off x="4462478" y="938964"/>
              <a:ext cx="193128" cy="279326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Bent-Up Arrow 12"/>
            <p:cNvSpPr/>
            <p:nvPr/>
          </p:nvSpPr>
          <p:spPr>
            <a:xfrm rot="5400000">
              <a:off x="4811635" y="1196468"/>
              <a:ext cx="193128" cy="279326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Bent-Up Arrow 13"/>
            <p:cNvSpPr/>
            <p:nvPr/>
          </p:nvSpPr>
          <p:spPr>
            <a:xfrm rot="5400000">
              <a:off x="4811635" y="1389597"/>
              <a:ext cx="193128" cy="279326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1809750"/>
            <a:ext cx="52006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4038600" y="3333750"/>
            <a:ext cx="4114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3400" y="3257550"/>
            <a:ext cx="2057400" cy="1752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http://photos1.meetupstatic.com/photos/event/4/3/2/9/global_447677193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257550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Program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33350"/>
            <a:ext cx="2667000" cy="4741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038600" y="819150"/>
            <a:ext cx="4114800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</p:spPr>
        <p:txBody>
          <a:bodyPr/>
          <a:lstStyle/>
          <a:p>
            <a:r>
              <a:rPr lang="en-US" dirty="0" smtClean="0"/>
              <a:t>Review how adding children and moving back to parent impacts the current reference. 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33400" y="3257550"/>
            <a:ext cx="2057400" cy="1752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://photos1.meetupstatic.com/photos/event/4/3/2/9/global_447677193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257550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Data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581400" y="1809750"/>
            <a:ext cx="5105400" cy="2519303"/>
            <a:chOff x="3733800" y="285750"/>
            <a:chExt cx="5105400" cy="2519303"/>
          </a:xfrm>
        </p:grpSpPr>
        <p:sp>
          <p:nvSpPr>
            <p:cNvPr id="4" name="TextBox 3"/>
            <p:cNvSpPr txBox="1"/>
            <p:nvPr/>
          </p:nvSpPr>
          <p:spPr>
            <a:xfrm>
              <a:off x="3733800" y="285750"/>
              <a:ext cx="457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Two ways to provide the values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33800" y="742950"/>
              <a:ext cx="5105400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b="1" dirty="0" smtClean="0">
                  <a:solidFill>
                    <a:srgbClr val="FF0000"/>
                  </a:solidFill>
                </a:rPr>
                <a:t>Navigate to the child element that you want updated (using .child()) – only works with </a:t>
              </a:r>
              <a:r>
                <a:rPr lang="en-US" sz="1600" b="1" dirty="0" err="1" smtClean="0">
                  <a:solidFill>
                    <a:srgbClr val="FF0000"/>
                  </a:solidFill>
                </a:rPr>
                <a:t>setValue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()</a:t>
              </a:r>
            </a:p>
            <a:p>
              <a:pPr marL="342900" indent="-342900">
                <a:buFont typeface="+mj-lt"/>
                <a:buAutoNum type="arabicPeriod"/>
              </a:pPr>
              <a:endParaRPr lang="en-US" sz="160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 smtClean="0"/>
                <a:t>Using a Hash Map – </a:t>
              </a:r>
              <a:r>
                <a:rPr lang="en-US" sz="1600" dirty="0" err="1" smtClean="0"/>
                <a:t>setValue</a:t>
              </a:r>
              <a:r>
                <a:rPr lang="en-US" sz="1600" dirty="0" smtClean="0"/>
                <a:t>() and </a:t>
              </a:r>
              <a:r>
                <a:rPr lang="en-US" sz="1600" dirty="0" err="1" smtClean="0"/>
                <a:t>updateChildren</a:t>
              </a:r>
              <a:r>
                <a:rPr lang="en-US" sz="1600" dirty="0" smtClean="0"/>
                <a:t>()</a:t>
              </a:r>
            </a:p>
            <a:p>
              <a:pPr marL="342900" indent="-342900">
                <a:buFont typeface="+mj-lt"/>
                <a:buAutoNum type="arabicPeriod"/>
              </a:pPr>
              <a:endParaRPr lang="en-US" sz="1600" dirty="0" smtClean="0"/>
            </a:p>
            <a:p>
              <a:pPr marL="342900" indent="-342900"/>
              <a:endParaRPr lang="en-US" sz="16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81400" y="209550"/>
            <a:ext cx="5105400" cy="1534418"/>
            <a:chOff x="3733800" y="2952750"/>
            <a:chExt cx="5105400" cy="1534418"/>
          </a:xfrm>
        </p:grpSpPr>
        <p:sp>
          <p:nvSpPr>
            <p:cNvPr id="6" name="TextBox 5"/>
            <p:cNvSpPr txBox="1"/>
            <p:nvPr/>
          </p:nvSpPr>
          <p:spPr>
            <a:xfrm>
              <a:off x="3733800" y="2952750"/>
              <a:ext cx="457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Two different methods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33800" y="3409950"/>
              <a:ext cx="51054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 err="1" smtClean="0"/>
                <a:t>setValue</a:t>
              </a:r>
              <a:r>
                <a:rPr lang="en-US" sz="1600" dirty="0" smtClean="0"/>
                <a:t>()</a:t>
              </a:r>
            </a:p>
            <a:p>
              <a:pPr marL="342900" indent="-342900">
                <a:buFont typeface="+mj-lt"/>
                <a:buAutoNum type="arabicPeriod"/>
              </a:pPr>
              <a:endParaRPr lang="en-US" sz="160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 err="1" smtClean="0"/>
                <a:t>updateChildren</a:t>
              </a:r>
              <a:r>
                <a:rPr lang="en-US" sz="1600" dirty="0" smtClean="0"/>
                <a:t>()</a:t>
              </a:r>
            </a:p>
            <a:p>
              <a:pPr marL="342900" indent="-342900">
                <a:buFont typeface="+mj-lt"/>
                <a:buAutoNum type="arabicPeriod"/>
              </a:pPr>
              <a:endParaRPr lang="en-US" sz="16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533400" y="3257550"/>
            <a:ext cx="2057400" cy="1752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http://photos1.meetupstatic.com/photos/event/4/3/2/9/global_447677193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257550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6077" y="357800"/>
            <a:ext cx="2808000" cy="1147150"/>
          </a:xfrm>
        </p:spPr>
        <p:txBody>
          <a:bodyPr/>
          <a:lstStyle/>
          <a:p>
            <a:r>
              <a:rPr lang="en-US" dirty="0" smtClean="0"/>
              <a:t>MainActivity.java</a:t>
            </a:r>
            <a:br>
              <a:rPr lang="en-US" dirty="0" smtClean="0"/>
            </a:br>
            <a:r>
              <a:rPr lang="en-US" dirty="0" err="1" smtClean="0"/>
              <a:t>clickSetName</a:t>
            </a:r>
            <a:r>
              <a:rPr lang="en-US" dirty="0" smtClean="0"/>
              <a:t> &amp;</a:t>
            </a:r>
            <a:br>
              <a:rPr lang="en-US" dirty="0" smtClean="0"/>
            </a:br>
            <a:r>
              <a:rPr lang="en-US" dirty="0" smtClean="0"/>
              <a:t>cilckSet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</p:spPr>
        <p:txBody>
          <a:bodyPr/>
          <a:lstStyle/>
          <a:p>
            <a:r>
              <a:rPr lang="en-US" dirty="0" smtClean="0"/>
              <a:t>Update the </a:t>
            </a:r>
            <a:r>
              <a:rPr lang="en-US" dirty="0" err="1" smtClean="0"/>
              <a:t>clickSetName</a:t>
            </a:r>
            <a:r>
              <a:rPr lang="en-US" dirty="0" smtClean="0"/>
              <a:t> and cilckSet3  methods with the code provided.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smtClean="0"/>
              <a:t>child() method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setValue</a:t>
            </a:r>
            <a:r>
              <a:rPr lang="en-US" dirty="0" smtClean="0"/>
              <a:t>() method</a:t>
            </a:r>
          </a:p>
          <a:p>
            <a:endParaRPr 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285750"/>
            <a:ext cx="559117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33400" y="3257550"/>
            <a:ext cx="2057400" cy="1752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://photos1.meetupstatic.com/photos/event/4/3/2/9/global_447677193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257550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226075" y="1465800"/>
            <a:ext cx="2059925" cy="3163500"/>
          </a:xfrm>
        </p:spPr>
        <p:txBody>
          <a:bodyPr/>
          <a:lstStyle/>
          <a:p>
            <a:r>
              <a:rPr lang="en-US" dirty="0" smtClean="0"/>
              <a:t>Add values for name, food, and color and see how they are saved into the database. </a:t>
            </a:r>
          </a:p>
          <a:p>
            <a:r>
              <a:rPr lang="en-US" dirty="0" smtClean="0"/>
              <a:t>Use the Firebase dashboard to see the changes.</a:t>
            </a:r>
          </a:p>
          <a:p>
            <a:r>
              <a:rPr lang="en-US" dirty="0" smtClean="0"/>
              <a:t>Add child references and move back to parent click the SETVALUE buttons to see the impact on where the data is saved.</a:t>
            </a:r>
            <a:endParaRPr 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81000"/>
            <a:ext cx="2839782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381000"/>
            <a:ext cx="3740429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362200" y="2362200"/>
            <a:ext cx="3124200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5400000">
            <a:off x="5029200" y="1905000"/>
            <a:ext cx="381000" cy="381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6200000">
            <a:off x="6477000" y="1676400"/>
            <a:ext cx="381000" cy="381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00600" y="54173"/>
            <a:ext cx="4307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https://</a:t>
            </a:r>
            <a:r>
              <a:rPr lang="en-US" b="1" dirty="0" smtClean="0">
                <a:solidFill>
                  <a:srgbClr val="FF0000"/>
                </a:solidFill>
              </a:rPr>
              <a:t>YOUR-DATABASE-NAME.firebaseio.com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Project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742950"/>
            <a:ext cx="5105400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Create a new Android Studio Project</a:t>
            </a:r>
          </a:p>
          <a:p>
            <a:endParaRPr lang="en-US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Empty Activity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API 16 or greater 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33400" y="3257550"/>
            <a:ext cx="2057400" cy="1752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://photos1.meetupstatic.com/photos/event/4/3/2/9/global_447677193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257550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data structure used to map keys to values</a:t>
            </a:r>
          </a:p>
          <a:p>
            <a:pPr>
              <a:buFontTx/>
              <a:buChar char="-"/>
            </a:pPr>
            <a:r>
              <a:rPr lang="en-US" dirty="0" smtClean="0"/>
              <a:t> String, Object format</a:t>
            </a:r>
          </a:p>
          <a:p>
            <a:pPr>
              <a:buFontTx/>
              <a:buChar char="-"/>
            </a:pPr>
            <a:r>
              <a:rPr lang="en-US" dirty="0" smtClean="0"/>
              <a:t> Process many fields at once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95600" y="1885950"/>
            <a:ext cx="6248400" cy="73866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Navigate to the name child and set the value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mRef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.child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"name"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setValue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nameEntry.getText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toString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895600" y="3516184"/>
            <a:ext cx="6172200" cy="73866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Map&lt;String, Object&gt;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updateMap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HashMap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&lt;&gt;();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updateMap.put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"name"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nameEntry.getText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toString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mRef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.setValue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updateMap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5200" y="1352550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Direct Navigation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302895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Hash Map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533400" y="3257550"/>
            <a:ext cx="2057400" cy="1752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ttp://photos1.meetupstatic.com/photos/event/4/3/2/9/global_447677193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257550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6077" y="357800"/>
            <a:ext cx="2808000" cy="1451950"/>
          </a:xfrm>
        </p:spPr>
        <p:txBody>
          <a:bodyPr/>
          <a:lstStyle/>
          <a:p>
            <a:r>
              <a:rPr lang="en-US" dirty="0" smtClean="0"/>
              <a:t>MainActivity.java</a:t>
            </a:r>
            <a:br>
              <a:rPr lang="en-US" dirty="0" smtClean="0"/>
            </a:br>
            <a:r>
              <a:rPr lang="en-US" dirty="0" err="1" smtClean="0"/>
              <a:t>clickSetName</a:t>
            </a:r>
            <a:r>
              <a:rPr lang="en-US" dirty="0" smtClean="0"/>
              <a:t> &amp;</a:t>
            </a:r>
            <a:br>
              <a:rPr lang="en-US" dirty="0" smtClean="0"/>
            </a:br>
            <a:r>
              <a:rPr lang="en-US" dirty="0" smtClean="0"/>
              <a:t>cilckSet3</a:t>
            </a:r>
            <a:br>
              <a:rPr lang="en-US" dirty="0" smtClean="0"/>
            </a:br>
            <a:r>
              <a:rPr lang="en-US" dirty="0" smtClean="0"/>
              <a:t>HASH MAP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226075" y="2038350"/>
            <a:ext cx="2808000" cy="2590950"/>
          </a:xfrm>
        </p:spPr>
        <p:txBody>
          <a:bodyPr/>
          <a:lstStyle/>
          <a:p>
            <a:r>
              <a:rPr lang="en-US" dirty="0" smtClean="0"/>
              <a:t>Update the </a:t>
            </a:r>
            <a:r>
              <a:rPr lang="en-US" dirty="0" err="1" smtClean="0"/>
              <a:t>clickSetName</a:t>
            </a:r>
            <a:r>
              <a:rPr lang="en-US" dirty="0" smtClean="0"/>
              <a:t> and cilckSet3  methods with the  Hash Map code provided.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setValue</a:t>
            </a:r>
            <a:r>
              <a:rPr lang="en-US" dirty="0" smtClean="0"/>
              <a:t>() method</a:t>
            </a:r>
          </a:p>
          <a:p>
            <a:endParaRPr lang="en-US" dirty="0" smtClean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33350"/>
            <a:ext cx="5572125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3400" y="3257550"/>
            <a:ext cx="2057400" cy="1752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://photos1.meetupstatic.com/photos/event/4/3/2/9/global_447677193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257550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361950"/>
            <a:ext cx="3752850" cy="2462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361950"/>
            <a:ext cx="2846476" cy="46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226075" y="1465800"/>
            <a:ext cx="2059925" cy="3163500"/>
          </a:xfrm>
        </p:spPr>
        <p:txBody>
          <a:bodyPr/>
          <a:lstStyle/>
          <a:p>
            <a:r>
              <a:rPr lang="en-US" dirty="0" smtClean="0"/>
              <a:t>Add values for name, food, and color and see how they are saved into the database. </a:t>
            </a:r>
          </a:p>
          <a:p>
            <a:r>
              <a:rPr lang="en-US" dirty="0" smtClean="0"/>
              <a:t>Use the Firebase dashboard to see the changes.</a:t>
            </a:r>
          </a:p>
          <a:p>
            <a:r>
              <a:rPr lang="en-US" dirty="0" smtClean="0"/>
              <a:t>See how SETVALUE all 3 works different then SETVALUE Name.</a:t>
            </a:r>
            <a:endParaRPr lang="en-US" dirty="0" smtClean="0"/>
          </a:p>
        </p:txBody>
      </p:sp>
      <p:sp>
        <p:nvSpPr>
          <p:cNvPr id="9" name="Down Arrow 8"/>
          <p:cNvSpPr/>
          <p:nvPr/>
        </p:nvSpPr>
        <p:spPr>
          <a:xfrm rot="5400000">
            <a:off x="4953000" y="3562350"/>
            <a:ext cx="381000" cy="381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6200000">
            <a:off x="6705600" y="2114550"/>
            <a:ext cx="381000" cy="381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00600" y="54173"/>
            <a:ext cx="4307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https://</a:t>
            </a:r>
            <a:r>
              <a:rPr lang="en-US" b="1" dirty="0" smtClean="0">
                <a:solidFill>
                  <a:srgbClr val="FF0000"/>
                </a:solidFill>
              </a:rPr>
              <a:t>YOUR-DATABASE-NAME.firebaseio.com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/>
          <a:srcRect b="20072"/>
          <a:stretch>
            <a:fillRect/>
          </a:stretch>
        </p:blipFill>
        <p:spPr bwMode="auto">
          <a:xfrm>
            <a:off x="5334000" y="2915585"/>
            <a:ext cx="3733800" cy="194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Down Arrow 12"/>
          <p:cNvSpPr/>
          <p:nvPr/>
        </p:nvSpPr>
        <p:spPr>
          <a:xfrm rot="16200000">
            <a:off x="6553200" y="4476750"/>
            <a:ext cx="381000" cy="3810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6200000">
            <a:off x="2362200" y="3562350"/>
            <a:ext cx="381000" cy="3810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 Vocabulary – </a:t>
            </a:r>
            <a:br>
              <a:rPr lang="en-US" dirty="0" smtClean="0"/>
            </a:br>
            <a:r>
              <a:rPr lang="en-US" dirty="0" err="1" smtClean="0"/>
              <a:t>setValue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800" y="666750"/>
            <a:ext cx="5257800" cy="3163500"/>
          </a:xfrm>
        </p:spPr>
        <p:txBody>
          <a:bodyPr/>
          <a:lstStyle/>
          <a:p>
            <a:r>
              <a:rPr lang="en-US" sz="3200" dirty="0" smtClean="0">
                <a:solidFill>
                  <a:schemeClr val="bg2"/>
                </a:solidFill>
              </a:rPr>
              <a:t>For the given reference, it deletes all children of the reference and creates the value passed in. 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3257550"/>
            <a:ext cx="2057400" cy="1752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photos1.meetupstatic.com/photos/event/4/3/2/9/global_447677193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257550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077" y="357800"/>
            <a:ext cx="2808000" cy="1451950"/>
          </a:xfrm>
        </p:spPr>
        <p:txBody>
          <a:bodyPr/>
          <a:lstStyle/>
          <a:p>
            <a:r>
              <a:rPr lang="en-US" dirty="0" smtClean="0"/>
              <a:t>Firebase Vocabulary – </a:t>
            </a:r>
            <a:br>
              <a:rPr lang="en-US" dirty="0" smtClean="0"/>
            </a:br>
            <a:r>
              <a:rPr lang="en-US" dirty="0" err="1" smtClean="0"/>
              <a:t>updateChildren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3257550"/>
            <a:ext cx="2057400" cy="1752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photos1.meetupstatic.com/photos/event/4/3/2/9/global_447677193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257550"/>
            <a:ext cx="1714500" cy="1714500"/>
          </a:xfrm>
          <a:prstGeom prst="rect">
            <a:avLst/>
          </a:prstGeom>
          <a:noFill/>
        </p:spPr>
      </p:pic>
      <p:sp>
        <p:nvSpPr>
          <p:cNvPr id="30" name="Text Placeholder 2"/>
          <p:cNvSpPr txBox="1">
            <a:spLocks/>
          </p:cNvSpPr>
          <p:nvPr/>
        </p:nvSpPr>
        <p:spPr>
          <a:xfrm>
            <a:off x="3733800" y="666750"/>
            <a:ext cx="5257800" cy="31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Roboto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For the given reference, it updates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the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children mentioned in the Hash Map with the values of the </a:t>
            </a:r>
            <a:r>
              <a:rPr lang="en-US" sz="3200" dirty="0" smtClean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Map.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If the child does not exist,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it will create it.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6077" y="357800"/>
            <a:ext cx="2808000" cy="1147150"/>
          </a:xfrm>
        </p:spPr>
        <p:txBody>
          <a:bodyPr/>
          <a:lstStyle/>
          <a:p>
            <a:r>
              <a:rPr lang="en-US" dirty="0" smtClean="0"/>
              <a:t>MainActivity.java</a:t>
            </a:r>
            <a:br>
              <a:rPr lang="en-US" dirty="0" smtClean="0"/>
            </a:br>
            <a:r>
              <a:rPr lang="en-US" dirty="0" err="1" smtClean="0"/>
              <a:t>clickUpdateFood</a:t>
            </a:r>
            <a:r>
              <a:rPr lang="en-US" dirty="0" smtClean="0"/>
              <a:t> &amp;</a:t>
            </a:r>
            <a:br>
              <a:rPr lang="en-US" dirty="0" smtClean="0"/>
            </a:br>
            <a:r>
              <a:rPr lang="en-US" dirty="0" smtClean="0"/>
              <a:t>cilckUpdate3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</p:spPr>
        <p:txBody>
          <a:bodyPr/>
          <a:lstStyle/>
          <a:p>
            <a:r>
              <a:rPr lang="en-US" dirty="0" smtClean="0"/>
              <a:t>Update the </a:t>
            </a:r>
            <a:r>
              <a:rPr lang="en-US" dirty="0" err="1" smtClean="0"/>
              <a:t>clickUpdateFood</a:t>
            </a:r>
            <a:r>
              <a:rPr lang="en-US" dirty="0" smtClean="0"/>
              <a:t> and cilckUpdate3  methods with the code provided.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updateChildren</a:t>
            </a:r>
            <a:r>
              <a:rPr lang="en-US" dirty="0" smtClean="0"/>
              <a:t>() method</a:t>
            </a:r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533400" y="3257550"/>
            <a:ext cx="2057400" cy="1752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://photos1.meetupstatic.com/photos/event/4/3/2/9/global_447677193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257550"/>
            <a:ext cx="1714500" cy="1714500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57150"/>
            <a:ext cx="515302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61950"/>
            <a:ext cx="2772000" cy="450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361950"/>
            <a:ext cx="3729344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226075" y="1465800"/>
            <a:ext cx="2059925" cy="3163500"/>
          </a:xfrm>
        </p:spPr>
        <p:txBody>
          <a:bodyPr/>
          <a:lstStyle/>
          <a:p>
            <a:r>
              <a:rPr lang="en-US" dirty="0" smtClean="0"/>
              <a:t>Add values for name, food, and color and see how they are saved into the database. </a:t>
            </a:r>
          </a:p>
          <a:p>
            <a:r>
              <a:rPr lang="en-US" dirty="0" smtClean="0"/>
              <a:t>Use the Firebase dashboard to see the changes.</a:t>
            </a:r>
          </a:p>
          <a:p>
            <a:r>
              <a:rPr lang="en-US" dirty="0" smtClean="0"/>
              <a:t>Add child references and move back to parent click the “UPDATE” buttons to see the impact on where the data is saved.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2362200" y="3867150"/>
            <a:ext cx="3124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00600" y="54173"/>
            <a:ext cx="4307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https://</a:t>
            </a:r>
            <a:r>
              <a:rPr lang="en-US" b="1" dirty="0" smtClean="0">
                <a:solidFill>
                  <a:srgbClr val="FF0000"/>
                </a:solidFill>
              </a:rPr>
              <a:t>YOUR-DATABASE-NAME.firebaseio.com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Asynchronous in nature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257550"/>
            <a:ext cx="2057400" cy="1752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http://photos1.meetupstatic.com/photos/event/4/3/2/9/global_447677193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257550"/>
            <a:ext cx="1714500" cy="17145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429000" y="59055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You do not go out and get the data …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1733550"/>
            <a:ext cx="1904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 is sent to you</a:t>
            </a:r>
            <a:endParaRPr lang="en-US" sz="2000" dirty="0"/>
          </a:p>
        </p:txBody>
      </p:sp>
      <p:sp>
        <p:nvSpPr>
          <p:cNvPr id="13316" name="AutoShape 4" descr="Image result for red 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8" name="AutoShape 6" descr="Image result for red 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 rot="1260771">
            <a:off x="664573" y="328718"/>
            <a:ext cx="716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9050">
                  <a:noFill/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Bradley Hand ITC" pitchFamily="66" charset="0"/>
              </a:rPr>
              <a:t>X</a:t>
            </a:r>
            <a:endParaRPr lang="en-US" sz="9600" b="1" cap="none" spc="0" dirty="0">
              <a:ln w="19050">
                <a:noFill/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28600" y="209550"/>
            <a:ext cx="2808000" cy="667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Receiving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81600" y="2647950"/>
            <a:ext cx="3613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… you just have to listen for it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MainActivity.java</a:t>
            </a:r>
            <a:br>
              <a:rPr lang="en-US" dirty="0" smtClean="0"/>
            </a:br>
            <a:r>
              <a:rPr lang="en-US" dirty="0" smtClean="0"/>
              <a:t>Setup Listener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074" y="1465800"/>
            <a:ext cx="2821926" cy="3163500"/>
          </a:xfrm>
        </p:spPr>
        <p:txBody>
          <a:bodyPr/>
          <a:lstStyle/>
          <a:p>
            <a:r>
              <a:rPr lang="en-US" dirty="0" smtClean="0"/>
              <a:t>Setup a listener at the base reference level of the database. Show in the results section of screen.</a:t>
            </a:r>
          </a:p>
          <a:p>
            <a:pPr>
              <a:buFontTx/>
              <a:buChar char="-"/>
            </a:pPr>
            <a:r>
              <a:rPr lang="en-US" dirty="0" smtClean="0"/>
              <a:t> Add variables, store results </a:t>
            </a:r>
            <a:r>
              <a:rPr lang="en-US" dirty="0" err="1" smtClean="0"/>
              <a:t>TextView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smtClean="0"/>
              <a:t>Override </a:t>
            </a:r>
            <a:r>
              <a:rPr lang="en-US" dirty="0" err="1" smtClean="0"/>
              <a:t>onResume</a:t>
            </a:r>
            <a:r>
              <a:rPr lang="en-US" dirty="0" smtClean="0"/>
              <a:t> / </a:t>
            </a:r>
            <a:r>
              <a:rPr lang="en-US" dirty="0" err="1" smtClean="0"/>
              <a:t>onPause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3257550"/>
            <a:ext cx="2057400" cy="1752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photos1.meetupstatic.com/photos/event/4/3/2/9/global_447677193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257550"/>
            <a:ext cx="1714500" cy="1714500"/>
          </a:xfrm>
          <a:prstGeom prst="rect">
            <a:avLst/>
          </a:prstGeom>
          <a:noFill/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1" y="1791050"/>
            <a:ext cx="4572000" cy="3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133351"/>
            <a:ext cx="38576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410200" y="1809750"/>
            <a:ext cx="3429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81600" y="133350"/>
            <a:ext cx="3429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361950"/>
            <a:ext cx="3714306" cy="458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361950"/>
            <a:ext cx="2802000" cy="453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226075" y="1465800"/>
            <a:ext cx="2059925" cy="3163500"/>
          </a:xfrm>
        </p:spPr>
        <p:txBody>
          <a:bodyPr/>
          <a:lstStyle/>
          <a:p>
            <a:r>
              <a:rPr lang="en-US" dirty="0" smtClean="0"/>
              <a:t>Add values for name, food, and color and see how they are saved into the database. </a:t>
            </a:r>
          </a:p>
          <a:p>
            <a:r>
              <a:rPr lang="en-US" dirty="0" smtClean="0"/>
              <a:t>Use the Firebase dashboard to see the changes. </a:t>
            </a:r>
          </a:p>
          <a:p>
            <a:r>
              <a:rPr lang="en-US" dirty="0" smtClean="0"/>
              <a:t>Delete a value using the Dashboard and see how Results area changes. 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2362200" y="4248150"/>
            <a:ext cx="3124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800000">
            <a:off x="8305800" y="2647950"/>
            <a:ext cx="381000" cy="381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00600" y="54173"/>
            <a:ext cx="4307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https://</a:t>
            </a:r>
            <a:r>
              <a:rPr lang="en-US" b="1" dirty="0" smtClean="0">
                <a:solidFill>
                  <a:srgbClr val="FF0000"/>
                </a:solidFill>
              </a:rPr>
              <a:t>YOUR-DATABASE-NAME.firebaseio.com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build.gradle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Update </a:t>
            </a:r>
            <a:r>
              <a:rPr lang="en-US" dirty="0" err="1" smtClean="0"/>
              <a:t>build.gradle</a:t>
            </a:r>
            <a:r>
              <a:rPr lang="en-US" dirty="0" smtClean="0"/>
              <a:t> for Firebase dependencies </a:t>
            </a:r>
          </a:p>
          <a:p>
            <a:pPr marL="228600" indent="-228600">
              <a:buAutoNum type="arabicPeriod"/>
            </a:pPr>
            <a:r>
              <a:rPr lang="en-US" dirty="0" smtClean="0"/>
              <a:t>Add packaging options to avoid licensing errors</a:t>
            </a:r>
          </a:p>
          <a:p>
            <a:pPr marL="228600" indent="-228600">
              <a:buAutoNum type="arabicPeriod"/>
            </a:pPr>
            <a:r>
              <a:rPr lang="en-US" dirty="0" smtClean="0"/>
              <a:t>Sync now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3346"/>
            <a:ext cx="5943600" cy="5063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200400" y="285750"/>
            <a:ext cx="32766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29000" y="4552950"/>
            <a:ext cx="3276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t="15002" b="30004"/>
          <a:stretch>
            <a:fillRect/>
          </a:stretch>
        </p:blipFill>
        <p:spPr bwMode="auto">
          <a:xfrm>
            <a:off x="1371600" y="2724150"/>
            <a:ext cx="914400" cy="33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33400" y="3257550"/>
            <a:ext cx="2057400" cy="1752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http://photos1.meetupstatic.com/photos/event/4/3/2/9/global_447677193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3257550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AndroidManifest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user permissions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315595"/>
            <a:ext cx="5570855" cy="3932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505200" y="895350"/>
            <a:ext cx="480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3257550"/>
            <a:ext cx="2057400" cy="1752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://photos1.meetupstatic.com/photos/event/4/3/2/9/global_447677193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257550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MainActivity.java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Add Firebase Android Context</a:t>
            </a:r>
          </a:p>
          <a:p>
            <a:pPr marL="228600" indent="-228600">
              <a:buAutoNum type="arabicPeriod"/>
            </a:pPr>
            <a:r>
              <a:rPr lang="en-US" dirty="0" smtClean="0"/>
              <a:t>Check for import file</a:t>
            </a:r>
          </a:p>
          <a:p>
            <a:pPr marL="228600" indent="-228600">
              <a:buAutoNum type="arabicPeriod"/>
            </a:pPr>
            <a:r>
              <a:rPr lang="en-US" dirty="0" smtClean="0"/>
              <a:t>Run to emulator or phone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361950"/>
            <a:ext cx="4170045" cy="316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962400" y="2571750"/>
            <a:ext cx="3962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2400" y="1200150"/>
            <a:ext cx="3962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3257550"/>
            <a:ext cx="2057400" cy="1752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://photos1.meetupstatic.com/photos/event/4/3/2/9/global_447677193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257550"/>
            <a:ext cx="1714500" cy="1714500"/>
          </a:xfrm>
          <a:prstGeom prst="rect">
            <a:avLst/>
          </a:prstGeom>
          <a:noFill/>
        </p:spPr>
      </p:pic>
      <p:sp>
        <p:nvSpPr>
          <p:cNvPr id="9" name="Isosceles Triangle 8"/>
          <p:cNvSpPr/>
          <p:nvPr/>
        </p:nvSpPr>
        <p:spPr>
          <a:xfrm rot="5400000">
            <a:off x="2247900" y="2381250"/>
            <a:ext cx="609600" cy="381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Firebase Account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/ Login to Firebase.com</a:t>
            </a:r>
            <a:endParaRPr lang="en-US" dirty="0"/>
          </a:p>
        </p:txBody>
      </p:sp>
      <p:pic>
        <p:nvPicPr>
          <p:cNvPr id="4" name="Picture 10" descr="https://szimek.github.io/presentation-firebase-intro/images/firebase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352550"/>
            <a:ext cx="3667125" cy="72317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086600" y="1421309"/>
            <a:ext cx="182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Arial Black" pitchFamily="34" charset="0"/>
              </a:rPr>
              <a:t>.com</a:t>
            </a:r>
            <a:endParaRPr lang="en-US" sz="4400" b="1" dirty="0">
              <a:latin typeface="Arial Black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3257550"/>
            <a:ext cx="2057400" cy="1752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://photos1.meetupstatic.com/photos/event/4/3/2/9/global_447677193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257550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3257550"/>
            <a:ext cx="2057400" cy="1752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photos1.meetupstatic.com/photos/event/4/3/2/9/global_447677193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257550"/>
            <a:ext cx="1714500" cy="17145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429000" y="361950"/>
            <a:ext cx="2432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YOUR_DATABASE_NAME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86200" y="66675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0" y="971550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Countries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8200" y="1276350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Canada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8200" y="2114550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United States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29200" y="1591330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Life expectancy: 81.24</a:t>
            </a:r>
          </a:p>
          <a:p>
            <a:r>
              <a:rPr lang="en-US" dirty="0" smtClean="0"/>
              <a:t>Population: 35.16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29200" y="2419350"/>
            <a:ext cx="19752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Life expectancy: 78.74</a:t>
            </a:r>
          </a:p>
          <a:p>
            <a:r>
              <a:rPr lang="en-US" dirty="0" smtClean="0"/>
              <a:t>Population: 318.9</a:t>
            </a:r>
          </a:p>
          <a:p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17" name="Bent-Up Arrow 16"/>
          <p:cNvSpPr/>
          <p:nvPr/>
        </p:nvSpPr>
        <p:spPr>
          <a:xfrm rot="5400000">
            <a:off x="3619500" y="628650"/>
            <a:ext cx="228600" cy="304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ent-Up Arrow 17"/>
          <p:cNvSpPr/>
          <p:nvPr/>
        </p:nvSpPr>
        <p:spPr>
          <a:xfrm rot="5400000">
            <a:off x="4000500" y="933450"/>
            <a:ext cx="228600" cy="304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-Up Arrow 18"/>
          <p:cNvSpPr/>
          <p:nvPr/>
        </p:nvSpPr>
        <p:spPr>
          <a:xfrm rot="5400000">
            <a:off x="4381500" y="1238250"/>
            <a:ext cx="228600" cy="304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/>
          <p:nvPr/>
        </p:nvSpPr>
        <p:spPr>
          <a:xfrm rot="5400000">
            <a:off x="4762500" y="1543050"/>
            <a:ext cx="228600" cy="304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ent-Up Arrow 20"/>
          <p:cNvSpPr/>
          <p:nvPr/>
        </p:nvSpPr>
        <p:spPr>
          <a:xfrm rot="5400000">
            <a:off x="4762500" y="1771650"/>
            <a:ext cx="228600" cy="304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Bent-Up Arrow 21"/>
          <p:cNvSpPr/>
          <p:nvPr/>
        </p:nvSpPr>
        <p:spPr>
          <a:xfrm rot="5400000">
            <a:off x="4076700" y="1771650"/>
            <a:ext cx="838200" cy="304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Bent-Up Arrow 22"/>
          <p:cNvSpPr/>
          <p:nvPr/>
        </p:nvSpPr>
        <p:spPr>
          <a:xfrm rot="5400000">
            <a:off x="4762500" y="2381250"/>
            <a:ext cx="228600" cy="304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ent-Up Arrow 23"/>
          <p:cNvSpPr/>
          <p:nvPr/>
        </p:nvSpPr>
        <p:spPr>
          <a:xfrm rot="5400000">
            <a:off x="4762500" y="2609850"/>
            <a:ext cx="228600" cy="304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Bent-Up Arrow 24"/>
          <p:cNvSpPr/>
          <p:nvPr/>
        </p:nvSpPr>
        <p:spPr>
          <a:xfrm rot="5400000">
            <a:off x="4762500" y="2838450"/>
            <a:ext cx="228600" cy="304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Bent-Up Arrow 28"/>
          <p:cNvSpPr/>
          <p:nvPr/>
        </p:nvSpPr>
        <p:spPr>
          <a:xfrm rot="5400000">
            <a:off x="5219700" y="3067050"/>
            <a:ext cx="228600" cy="304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562600" y="310515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</p:spPr>
        <p:txBody>
          <a:bodyPr/>
          <a:lstStyle/>
          <a:p>
            <a:r>
              <a:rPr lang="en-US" dirty="0" smtClean="0"/>
              <a:t>Hierarchical – </a:t>
            </a:r>
            <a:r>
              <a:rPr lang="en-US" dirty="0" smtClean="0"/>
              <a:t>tree structure</a:t>
            </a:r>
            <a:r>
              <a:rPr lang="en-US" dirty="0" smtClean="0"/>
              <a:t>– similar to a file system.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 Vocabulary – </a:t>
            </a:r>
            <a:br>
              <a:rPr lang="en-US" dirty="0" smtClean="0"/>
            </a:br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aka: base reference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start of the tree, you database in URL </a:t>
            </a:r>
            <a:r>
              <a:rPr lang="en-US" dirty="0" smtClean="0"/>
              <a:t>format.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33400" y="3257550"/>
            <a:ext cx="2057400" cy="1752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photos1.meetupstatic.com/photos/event/4/3/2/9/global_447677193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257550"/>
            <a:ext cx="1714500" cy="17145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429000" y="361950"/>
            <a:ext cx="2432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YOUR_DATABASE_NAME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86200" y="66675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0" y="971550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Countries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8200" y="1276350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Canada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8200" y="2114550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United States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29200" y="1591330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Life expectancy: 81.24</a:t>
            </a:r>
          </a:p>
          <a:p>
            <a:r>
              <a:rPr lang="en-US" dirty="0" smtClean="0"/>
              <a:t>Population: 35.16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29200" y="2419350"/>
            <a:ext cx="19752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Life expectancy: 78.74</a:t>
            </a:r>
          </a:p>
          <a:p>
            <a:r>
              <a:rPr lang="en-US" dirty="0" smtClean="0"/>
              <a:t>Population: 318.9</a:t>
            </a:r>
          </a:p>
          <a:p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17" name="Bent-Up Arrow 16"/>
          <p:cNvSpPr/>
          <p:nvPr/>
        </p:nvSpPr>
        <p:spPr>
          <a:xfrm rot="5400000">
            <a:off x="3619500" y="628650"/>
            <a:ext cx="228600" cy="304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ent-Up Arrow 17"/>
          <p:cNvSpPr/>
          <p:nvPr/>
        </p:nvSpPr>
        <p:spPr>
          <a:xfrm rot="5400000">
            <a:off x="4000500" y="933450"/>
            <a:ext cx="228600" cy="304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-Up Arrow 18"/>
          <p:cNvSpPr/>
          <p:nvPr/>
        </p:nvSpPr>
        <p:spPr>
          <a:xfrm rot="5400000">
            <a:off x="4381500" y="1238250"/>
            <a:ext cx="228600" cy="304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/>
          <p:nvPr/>
        </p:nvSpPr>
        <p:spPr>
          <a:xfrm rot="5400000">
            <a:off x="4762500" y="1543050"/>
            <a:ext cx="228600" cy="304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ent-Up Arrow 20"/>
          <p:cNvSpPr/>
          <p:nvPr/>
        </p:nvSpPr>
        <p:spPr>
          <a:xfrm rot="5400000">
            <a:off x="4762500" y="1771650"/>
            <a:ext cx="228600" cy="304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Bent-Up Arrow 21"/>
          <p:cNvSpPr/>
          <p:nvPr/>
        </p:nvSpPr>
        <p:spPr>
          <a:xfrm rot="5400000">
            <a:off x="4076700" y="1771650"/>
            <a:ext cx="838200" cy="304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Bent-Up Arrow 22"/>
          <p:cNvSpPr/>
          <p:nvPr/>
        </p:nvSpPr>
        <p:spPr>
          <a:xfrm rot="5400000">
            <a:off x="4762500" y="2381250"/>
            <a:ext cx="228600" cy="304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ent-Up Arrow 23"/>
          <p:cNvSpPr/>
          <p:nvPr/>
        </p:nvSpPr>
        <p:spPr>
          <a:xfrm rot="5400000">
            <a:off x="4762500" y="2609850"/>
            <a:ext cx="228600" cy="304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Bent-Up Arrow 24"/>
          <p:cNvSpPr/>
          <p:nvPr/>
        </p:nvSpPr>
        <p:spPr>
          <a:xfrm rot="5400000">
            <a:off x="4762500" y="2838450"/>
            <a:ext cx="228600" cy="304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429000" y="361950"/>
            <a:ext cx="3962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352800" y="3333750"/>
            <a:ext cx="548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hudsonvalleygdg.firebaseio.com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FIREBASE Command: </a:t>
            </a:r>
            <a:r>
              <a:rPr lang="en-US" dirty="0" err="1" smtClean="0"/>
              <a:t>reference.getRoot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Firebase </a:t>
            </a:r>
            <a:r>
              <a:rPr lang="en-US" dirty="0" err="1" smtClean="0"/>
              <a:t>mRef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b="1" dirty="0" smtClean="0"/>
              <a:t>new </a:t>
            </a:r>
            <a:endParaRPr lang="en-US" b="1" dirty="0" smtClean="0"/>
          </a:p>
          <a:p>
            <a:r>
              <a:rPr lang="en-US" b="1" dirty="0" smtClean="0"/>
              <a:t>	</a:t>
            </a:r>
            <a:r>
              <a:rPr lang="en-US" dirty="0" smtClean="0"/>
              <a:t>Firebase</a:t>
            </a:r>
            <a:r>
              <a:rPr lang="en-US" dirty="0" smtClean="0"/>
              <a:t>(</a:t>
            </a:r>
            <a:r>
              <a:rPr lang="en-US" b="1" dirty="0" smtClean="0"/>
              <a:t>"https://hudsonvalleygdg.firebaseio.com"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 Vocabulary – </a:t>
            </a:r>
            <a:br>
              <a:rPr lang="en-US" dirty="0" smtClean="0"/>
            </a:br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Position within the hierarchy – tree structure </a:t>
            </a:r>
          </a:p>
          <a:p>
            <a:r>
              <a:rPr lang="en-US" dirty="0" smtClean="0"/>
              <a:t>(aka node)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3257550"/>
            <a:ext cx="2057400" cy="1752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photos1.meetupstatic.com/photos/event/4/3/2/9/global_447677193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257550"/>
            <a:ext cx="1714500" cy="17145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429000" y="361950"/>
            <a:ext cx="2432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YOUR_DATABASE_NAME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86200" y="66675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0" y="971550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Countries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8200" y="1276350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Canada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8200" y="2114550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United States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29200" y="1591330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Life expectancy: 81.24</a:t>
            </a:r>
          </a:p>
          <a:p>
            <a:r>
              <a:rPr lang="en-US" dirty="0" smtClean="0"/>
              <a:t>Population: 35.16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29200" y="2419350"/>
            <a:ext cx="19752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Life expectancy: 78.74</a:t>
            </a:r>
          </a:p>
          <a:p>
            <a:r>
              <a:rPr lang="en-US" dirty="0" smtClean="0"/>
              <a:t>Population: 318.9</a:t>
            </a:r>
          </a:p>
          <a:p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17" name="Bent-Up Arrow 16"/>
          <p:cNvSpPr/>
          <p:nvPr/>
        </p:nvSpPr>
        <p:spPr>
          <a:xfrm rot="5400000">
            <a:off x="3619500" y="628650"/>
            <a:ext cx="228600" cy="304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ent-Up Arrow 17"/>
          <p:cNvSpPr/>
          <p:nvPr/>
        </p:nvSpPr>
        <p:spPr>
          <a:xfrm rot="5400000">
            <a:off x="4000500" y="933450"/>
            <a:ext cx="228600" cy="304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-Up Arrow 18"/>
          <p:cNvSpPr/>
          <p:nvPr/>
        </p:nvSpPr>
        <p:spPr>
          <a:xfrm rot="5400000">
            <a:off x="4381500" y="1238250"/>
            <a:ext cx="228600" cy="304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/>
          <p:nvPr/>
        </p:nvSpPr>
        <p:spPr>
          <a:xfrm rot="5400000">
            <a:off x="4762500" y="1543050"/>
            <a:ext cx="228600" cy="304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ent-Up Arrow 20"/>
          <p:cNvSpPr/>
          <p:nvPr/>
        </p:nvSpPr>
        <p:spPr>
          <a:xfrm rot="5400000">
            <a:off x="4762500" y="1771650"/>
            <a:ext cx="228600" cy="304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Bent-Up Arrow 21"/>
          <p:cNvSpPr/>
          <p:nvPr/>
        </p:nvSpPr>
        <p:spPr>
          <a:xfrm rot="5400000">
            <a:off x="4076700" y="1771650"/>
            <a:ext cx="838200" cy="304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Bent-Up Arrow 22"/>
          <p:cNvSpPr/>
          <p:nvPr/>
        </p:nvSpPr>
        <p:spPr>
          <a:xfrm rot="5400000">
            <a:off x="4762500" y="2381250"/>
            <a:ext cx="228600" cy="304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ent-Up Arrow 23"/>
          <p:cNvSpPr/>
          <p:nvPr/>
        </p:nvSpPr>
        <p:spPr>
          <a:xfrm rot="5400000">
            <a:off x="4762500" y="2609850"/>
            <a:ext cx="228600" cy="304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Bent-Up Arrow 24"/>
          <p:cNvSpPr/>
          <p:nvPr/>
        </p:nvSpPr>
        <p:spPr>
          <a:xfrm rot="5400000">
            <a:off x="4762500" y="2838450"/>
            <a:ext cx="228600" cy="304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352800" y="3333750"/>
            <a:ext cx="5638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r>
              <a:rPr lang="en-US" dirty="0" smtClean="0"/>
              <a:t>: 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hudsonvalleygdg.firebaseio.com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 smtClean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hudsonvalleygdg.firebaseio.com/Example/Countries/Canada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FIREBASE Command: </a:t>
            </a:r>
            <a:r>
              <a:rPr lang="en-US" dirty="0" err="1" smtClean="0"/>
              <a:t>mRef.getRef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9" name="Down Arrow 28"/>
          <p:cNvSpPr/>
          <p:nvPr/>
        </p:nvSpPr>
        <p:spPr>
          <a:xfrm rot="5400000">
            <a:off x="5486400" y="1276350"/>
            <a:ext cx="381000" cy="381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5400000">
            <a:off x="5715000" y="285750"/>
            <a:ext cx="381000" cy="3810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rot="16200000">
            <a:off x="2971800" y="3486151"/>
            <a:ext cx="381000" cy="3810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6200000">
            <a:off x="2971800" y="3943350"/>
            <a:ext cx="381000" cy="381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892</Words>
  <Application>Microsoft Office PowerPoint</Application>
  <PresentationFormat>On-screen Show (16:9)</PresentationFormat>
  <Paragraphs>192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Roboto</vt:lpstr>
      <vt:lpstr>Arial Black</vt:lpstr>
      <vt:lpstr>Courier New</vt:lpstr>
      <vt:lpstr>Bradley Hand ITC</vt:lpstr>
      <vt:lpstr>material</vt:lpstr>
      <vt:lpstr>Android &amp; Firebase</vt:lpstr>
      <vt:lpstr>Create Project</vt:lpstr>
      <vt:lpstr>build.gradle</vt:lpstr>
      <vt:lpstr>AndroidManifest</vt:lpstr>
      <vt:lpstr>MainActivity.java</vt:lpstr>
      <vt:lpstr>Create Firebase Account</vt:lpstr>
      <vt:lpstr>Firebase</vt:lpstr>
      <vt:lpstr>Firebase Vocabulary –  Root</vt:lpstr>
      <vt:lpstr>Firebase Vocabulary –  Reference</vt:lpstr>
      <vt:lpstr>Firebase Vocabulary –  Child</vt:lpstr>
      <vt:lpstr>MainActivity.java</vt:lpstr>
      <vt:lpstr>activity_main.xml</vt:lpstr>
      <vt:lpstr>MainActivity.java</vt:lpstr>
      <vt:lpstr>MainActivity.java Adding Children</vt:lpstr>
      <vt:lpstr>MainActivity.java Parent</vt:lpstr>
      <vt:lpstr>Run Program</vt:lpstr>
      <vt:lpstr>Saving Data</vt:lpstr>
      <vt:lpstr>MainActivity.java clickSetName &amp; cilckSet3</vt:lpstr>
      <vt:lpstr>Run Program</vt:lpstr>
      <vt:lpstr>Hash Map</vt:lpstr>
      <vt:lpstr>MainActivity.java clickSetName &amp; cilckSet3 HASH MAP</vt:lpstr>
      <vt:lpstr>Run Program</vt:lpstr>
      <vt:lpstr>Firebase Vocabulary –  setValue()</vt:lpstr>
      <vt:lpstr>Firebase Vocabulary –  updateChildren ()</vt:lpstr>
      <vt:lpstr>MainActivity.java clickUpdateFood &amp; cilckUpdate3</vt:lpstr>
      <vt:lpstr>Run Program</vt:lpstr>
      <vt:lpstr>Retrieving Data</vt:lpstr>
      <vt:lpstr>MainActivity.java Setup Listener</vt:lpstr>
      <vt:lpstr>Run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 Fest 2016</dc:title>
  <dc:creator>Primary</dc:creator>
  <cp:lastModifiedBy>Me</cp:lastModifiedBy>
  <cp:revision>161</cp:revision>
  <dcterms:modified xsi:type="dcterms:W3CDTF">2016-04-29T19:32:33Z</dcterms:modified>
</cp:coreProperties>
</file>