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matic SC"/>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8D32AC-F585-4D15-9EFE-3A209F2A7173}">
  <a:tblStyle styleId="{418D32AC-F585-4D15-9EFE-3A209F2A71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AmaticSC-bold.fntdata"/><Relationship Id="rId12" Type="http://schemas.openxmlformats.org/officeDocument/2006/relationships/slide" Target="slides/slide6.xml"/><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4cd27f02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4cd27f02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4cd27f02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4cd27f02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4cd27f02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4cd27f02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4cd27f025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4cd27f02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4cd27f02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4cd27f02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4cd27f025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4cd27f025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4cd27f02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4cd27f02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caf1121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caf1121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4cd27f02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4cd27f02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89d7b76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89d7b76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666666"/>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4cd27f025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4cd27f025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4cd27f02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4cd27f02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4cd27f025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4cd27f025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4cd27f02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4cd27f02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4d7bf11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4d7bf11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4.png"/><Relationship Id="rId4" Type="http://schemas.openxmlformats.org/officeDocument/2006/relationships/image" Target="../media/image95.png"/><Relationship Id="rId5" Type="http://schemas.openxmlformats.org/officeDocument/2006/relationships/image" Target="../media/image84.png"/></Relationships>
</file>

<file path=ppt/slides/_rels/slide11.xml.rels><?xml version="1.0" encoding="UTF-8" standalone="yes"?><Relationships xmlns="http://schemas.openxmlformats.org/package/2006/relationships"><Relationship Id="rId11" Type="http://schemas.openxmlformats.org/officeDocument/2006/relationships/image" Target="../media/image83.png"/><Relationship Id="rId10" Type="http://schemas.openxmlformats.org/officeDocument/2006/relationships/image" Target="../media/image89.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2.png"/><Relationship Id="rId4" Type="http://schemas.openxmlformats.org/officeDocument/2006/relationships/image" Target="../media/image80.png"/><Relationship Id="rId9" Type="http://schemas.openxmlformats.org/officeDocument/2006/relationships/image" Target="../media/image91.png"/><Relationship Id="rId5" Type="http://schemas.openxmlformats.org/officeDocument/2006/relationships/image" Target="../media/image98.png"/><Relationship Id="rId6" Type="http://schemas.openxmlformats.org/officeDocument/2006/relationships/image" Target="../media/image86.png"/><Relationship Id="rId7" Type="http://schemas.openxmlformats.org/officeDocument/2006/relationships/image" Target="../media/image90.png"/><Relationship Id="rId8" Type="http://schemas.openxmlformats.org/officeDocument/2006/relationships/image" Target="../media/image8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8.png"/><Relationship Id="rId4" Type="http://schemas.openxmlformats.org/officeDocument/2006/relationships/image" Target="../media/image14.png"/><Relationship Id="rId5" Type="http://schemas.openxmlformats.org/officeDocument/2006/relationships/image" Target="../media/image92.png"/><Relationship Id="rId6" Type="http://schemas.openxmlformats.org/officeDocument/2006/relationships/image" Target="../media/image85.png"/><Relationship Id="rId7" Type="http://schemas.openxmlformats.org/officeDocument/2006/relationships/image" Target="../media/image94.png"/><Relationship Id="rId8" Type="http://schemas.openxmlformats.org/officeDocument/2006/relationships/image" Target="../media/image8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3.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7.png"/><Relationship Id="rId4" Type="http://schemas.openxmlformats.org/officeDocument/2006/relationships/image" Target="../media/image96.png"/><Relationship Id="rId5" Type="http://schemas.openxmlformats.org/officeDocument/2006/relationships/hyperlink" Target="https://it.wikipedia.org/wiki/MNIST_databa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8.png"/><Relationship Id="rId4" Type="http://schemas.openxmlformats.org/officeDocument/2006/relationships/image" Target="../media/image15.png"/><Relationship Id="rId11" Type="http://schemas.openxmlformats.org/officeDocument/2006/relationships/image" Target="../media/image6.png"/><Relationship Id="rId10" Type="http://schemas.openxmlformats.org/officeDocument/2006/relationships/image" Target="../media/image11.png"/><Relationship Id="rId12" Type="http://schemas.openxmlformats.org/officeDocument/2006/relationships/image" Target="../media/image1.png"/><Relationship Id="rId9"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8.png"/><Relationship Id="rId13" Type="http://schemas.openxmlformats.org/officeDocument/2006/relationships/image" Target="../media/image16.png"/><Relationship Id="rId12"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7.png"/><Relationship Id="rId9" Type="http://schemas.openxmlformats.org/officeDocument/2006/relationships/image" Target="../media/image7.png"/><Relationship Id="rId15" Type="http://schemas.openxmlformats.org/officeDocument/2006/relationships/image" Target="../media/image19.png"/><Relationship Id="rId1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2.png"/><Relationship Id="rId7" Type="http://schemas.openxmlformats.org/officeDocument/2006/relationships/image" Target="../media/image3.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26.png"/><Relationship Id="rId13" Type="http://schemas.openxmlformats.org/officeDocument/2006/relationships/image" Target="../media/image24.png"/><Relationship Id="rId12"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4.png"/><Relationship Id="rId5" Type="http://schemas.openxmlformats.org/officeDocument/2006/relationships/image" Target="../media/image31.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41.png"/><Relationship Id="rId5" Type="http://schemas.openxmlformats.org/officeDocument/2006/relationships/image" Target="../media/image32.png"/><Relationship Id="rId6" Type="http://schemas.openxmlformats.org/officeDocument/2006/relationships/image" Target="../media/image44.jpg"/><Relationship Id="rId7" Type="http://schemas.openxmlformats.org/officeDocument/2006/relationships/image" Target="../media/image33.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1.png"/><Relationship Id="rId5" Type="http://schemas.openxmlformats.org/officeDocument/2006/relationships/image" Target="../media/image47.png"/><Relationship Id="rId6" Type="http://schemas.openxmlformats.org/officeDocument/2006/relationships/image" Target="../media/image35.png"/><Relationship Id="rId7" Type="http://schemas.openxmlformats.org/officeDocument/2006/relationships/image" Target="../media/image30.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43.png"/><Relationship Id="rId13" Type="http://schemas.openxmlformats.org/officeDocument/2006/relationships/image" Target="../media/image49.png"/><Relationship Id="rId12" Type="http://schemas.openxmlformats.org/officeDocument/2006/relationships/image" Target="../media/image72.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46.png"/><Relationship Id="rId15" Type="http://schemas.openxmlformats.org/officeDocument/2006/relationships/image" Target="../media/image52.png"/><Relationship Id="rId14" Type="http://schemas.openxmlformats.org/officeDocument/2006/relationships/image" Target="../media/image50.png"/><Relationship Id="rId17" Type="http://schemas.openxmlformats.org/officeDocument/2006/relationships/image" Target="../media/image56.png"/><Relationship Id="rId16" Type="http://schemas.openxmlformats.org/officeDocument/2006/relationships/image" Target="../media/image51.png"/><Relationship Id="rId5" Type="http://schemas.openxmlformats.org/officeDocument/2006/relationships/image" Target="../media/image23.png"/><Relationship Id="rId6" Type="http://schemas.openxmlformats.org/officeDocument/2006/relationships/image" Target="../media/image41.png"/><Relationship Id="rId7" Type="http://schemas.openxmlformats.org/officeDocument/2006/relationships/image" Target="../media/image54.png"/><Relationship Id="rId8" Type="http://schemas.openxmlformats.org/officeDocument/2006/relationships/image" Target="../media/image45.png"/></Relationships>
</file>

<file path=ppt/slides/_rels/slide8.xml.rels><?xml version="1.0" encoding="UTF-8" standalone="yes"?><Relationships xmlns="http://schemas.openxmlformats.org/package/2006/relationships"><Relationship Id="rId11" Type="http://schemas.openxmlformats.org/officeDocument/2006/relationships/image" Target="../media/image65.png"/><Relationship Id="rId10" Type="http://schemas.openxmlformats.org/officeDocument/2006/relationships/image" Target="../media/image63.png"/><Relationship Id="rId13" Type="http://schemas.openxmlformats.org/officeDocument/2006/relationships/image" Target="../media/image60.png"/><Relationship Id="rId12" Type="http://schemas.openxmlformats.org/officeDocument/2006/relationships/image" Target="../media/image69.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3.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6.png"/><Relationship Id="rId5" Type="http://schemas.openxmlformats.org/officeDocument/2006/relationships/image" Target="../media/image55.png"/><Relationship Id="rId6" Type="http://schemas.openxmlformats.org/officeDocument/2006/relationships/image" Target="../media/image59.png"/><Relationship Id="rId7" Type="http://schemas.openxmlformats.org/officeDocument/2006/relationships/image" Target="../media/image58.png"/><Relationship Id="rId8" Type="http://schemas.openxmlformats.org/officeDocument/2006/relationships/image" Target="../media/image61.png"/></Relationships>
</file>

<file path=ppt/slides/_rels/slide9.xml.rels><?xml version="1.0" encoding="UTF-8" standalone="yes"?><Relationships xmlns="http://schemas.openxmlformats.org/package/2006/relationships"><Relationship Id="rId11" Type="http://schemas.openxmlformats.org/officeDocument/2006/relationships/image" Target="../media/image78.png"/><Relationship Id="rId10" Type="http://schemas.openxmlformats.org/officeDocument/2006/relationships/image" Target="../media/image76.png"/><Relationship Id="rId13" Type="http://schemas.openxmlformats.org/officeDocument/2006/relationships/image" Target="../media/image79.png"/><Relationship Id="rId12" Type="http://schemas.openxmlformats.org/officeDocument/2006/relationships/image" Target="../media/image70.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4.png"/><Relationship Id="rId4" Type="http://schemas.openxmlformats.org/officeDocument/2006/relationships/image" Target="../media/image71.png"/><Relationship Id="rId9" Type="http://schemas.openxmlformats.org/officeDocument/2006/relationships/image" Target="../media/image75.png"/><Relationship Id="rId5" Type="http://schemas.openxmlformats.org/officeDocument/2006/relationships/image" Target="../media/image68.png"/><Relationship Id="rId6" Type="http://schemas.openxmlformats.org/officeDocument/2006/relationships/image" Target="../media/image77.png"/><Relationship Id="rId7" Type="http://schemas.openxmlformats.org/officeDocument/2006/relationships/image" Target="../media/image73.png"/><Relationship Id="rId8"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9275" y="0"/>
            <a:ext cx="9183274" cy="5143501"/>
          </a:xfrm>
          <a:prstGeom prst="rect">
            <a:avLst/>
          </a:prstGeom>
          <a:noFill/>
          <a:ln>
            <a:noFill/>
          </a:ln>
        </p:spPr>
      </p:pic>
      <p:sp>
        <p:nvSpPr>
          <p:cNvPr id="55" name="Google Shape;55;p13"/>
          <p:cNvSpPr txBox="1"/>
          <p:nvPr>
            <p:ph type="ctrTitle"/>
          </p:nvPr>
        </p:nvSpPr>
        <p:spPr>
          <a:xfrm>
            <a:off x="51763" y="1254775"/>
            <a:ext cx="9001200" cy="1028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2380"/>
              <a:t>    </a:t>
            </a:r>
            <a:r>
              <a:rPr lang="it" sz="2380">
                <a:solidFill>
                  <a:schemeClr val="lt1"/>
                </a:solidFill>
              </a:rPr>
              <a:t>Minimizing Entropy for Training and Quantization (METaQ):</a:t>
            </a:r>
            <a:endParaRPr sz="2380">
              <a:solidFill>
                <a:schemeClr val="lt1"/>
              </a:solidFill>
            </a:endParaRPr>
          </a:p>
          <a:p>
            <a:pPr indent="0" lvl="0" marL="0" rtl="0" algn="l">
              <a:lnSpc>
                <a:spcPct val="115000"/>
              </a:lnSpc>
              <a:spcBef>
                <a:spcPts val="0"/>
              </a:spcBef>
              <a:spcAft>
                <a:spcPts val="0"/>
              </a:spcAft>
              <a:buSzPts val="1100"/>
              <a:buNone/>
            </a:pPr>
            <a:r>
              <a:rPr lang="it" sz="2380">
                <a:solidFill>
                  <a:schemeClr val="lt1"/>
                </a:solidFill>
              </a:rPr>
              <a:t>A Novel Algorithm for Neural Network Training and Compression</a:t>
            </a:r>
            <a:endParaRPr sz="238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nvSpPr>
        <p:spPr>
          <a:xfrm>
            <a:off x="188775" y="273825"/>
            <a:ext cx="38973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OPTION 2: </a:t>
            </a:r>
            <a:r>
              <a:rPr b="1" lang="it" sz="1800">
                <a:solidFill>
                  <a:schemeClr val="dk2"/>
                </a:solidFill>
              </a:rPr>
              <a:t>Specialized Algorithm</a:t>
            </a:r>
            <a:endParaRPr b="1" sz="1800">
              <a:solidFill>
                <a:schemeClr val="dk2"/>
              </a:solidFill>
            </a:endParaRPr>
          </a:p>
        </p:txBody>
      </p:sp>
      <p:sp>
        <p:nvSpPr>
          <p:cNvPr id="259" name="Google Shape;259;p22"/>
          <p:cNvSpPr txBox="1"/>
          <p:nvPr/>
        </p:nvSpPr>
        <p:spPr>
          <a:xfrm>
            <a:off x="242750" y="950021"/>
            <a:ext cx="16455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Idea: λ → -∞</a:t>
            </a:r>
            <a:endParaRPr sz="1800">
              <a:solidFill>
                <a:schemeClr val="dk2"/>
              </a:solidFill>
            </a:endParaRPr>
          </a:p>
        </p:txBody>
      </p:sp>
      <p:sp>
        <p:nvSpPr>
          <p:cNvPr id="260" name="Google Shape;260;p22"/>
          <p:cNvSpPr txBox="1"/>
          <p:nvPr/>
        </p:nvSpPr>
        <p:spPr>
          <a:xfrm>
            <a:off x="4144215" y="959733"/>
            <a:ext cx="14322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 [1,0,0,..,0]</a:t>
            </a:r>
            <a:endParaRPr sz="1800">
              <a:solidFill>
                <a:schemeClr val="dk2"/>
              </a:solidFill>
            </a:endParaRPr>
          </a:p>
        </p:txBody>
      </p:sp>
      <p:sp>
        <p:nvSpPr>
          <p:cNvPr id="261" name="Google Shape;261;p22"/>
          <p:cNvSpPr txBox="1"/>
          <p:nvPr/>
        </p:nvSpPr>
        <p:spPr>
          <a:xfrm>
            <a:off x="254189" y="2626092"/>
            <a:ext cx="74715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Increasing λ from -∞ to +∞ the minimum component shifts to the right</a:t>
            </a:r>
            <a:endParaRPr sz="1500">
              <a:solidFill>
                <a:schemeClr val="dk2"/>
              </a:solidFill>
            </a:endParaRPr>
          </a:p>
        </p:txBody>
      </p:sp>
      <p:sp>
        <p:nvSpPr>
          <p:cNvPr id="262" name="Google Shape;262;p22"/>
          <p:cNvSpPr txBox="1"/>
          <p:nvPr/>
        </p:nvSpPr>
        <p:spPr>
          <a:xfrm>
            <a:off x="823192" y="1436400"/>
            <a:ext cx="1119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λ </a:t>
            </a:r>
            <a:r>
              <a:rPr lang="it" sz="1800">
                <a:solidFill>
                  <a:schemeClr val="dk2"/>
                </a:solidFill>
              </a:rPr>
              <a:t>→ +</a:t>
            </a:r>
            <a:r>
              <a:rPr lang="it" sz="1800">
                <a:solidFill>
                  <a:schemeClr val="dk2"/>
                </a:solidFill>
              </a:rPr>
              <a:t>∞</a:t>
            </a:r>
            <a:endParaRPr sz="1800">
              <a:solidFill>
                <a:schemeClr val="dk2"/>
              </a:solidFill>
            </a:endParaRPr>
          </a:p>
        </p:txBody>
      </p:sp>
      <p:sp>
        <p:nvSpPr>
          <p:cNvPr id="263" name="Google Shape;263;p22"/>
          <p:cNvSpPr txBox="1"/>
          <p:nvPr/>
        </p:nvSpPr>
        <p:spPr>
          <a:xfrm>
            <a:off x="4144215" y="1426681"/>
            <a:ext cx="16455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 [0,0,..,0,1]</a:t>
            </a:r>
            <a:endParaRPr sz="1800">
              <a:solidFill>
                <a:schemeClr val="dk2"/>
              </a:solidFill>
            </a:endParaRPr>
          </a:p>
        </p:txBody>
      </p:sp>
      <p:sp>
        <p:nvSpPr>
          <p:cNvPr id="264" name="Google Shape;264;p22"/>
          <p:cNvSpPr txBox="1"/>
          <p:nvPr/>
        </p:nvSpPr>
        <p:spPr>
          <a:xfrm>
            <a:off x="988887" y="3961936"/>
            <a:ext cx="14322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Breakpoints</a:t>
            </a:r>
            <a:endParaRPr sz="1800">
              <a:solidFill>
                <a:schemeClr val="dk2"/>
              </a:solidFill>
            </a:endParaRPr>
          </a:p>
        </p:txBody>
      </p:sp>
      <p:sp>
        <p:nvSpPr>
          <p:cNvPr id="265" name="Google Shape;265;p22"/>
          <p:cNvSpPr txBox="1"/>
          <p:nvPr/>
        </p:nvSpPr>
        <p:spPr>
          <a:xfrm>
            <a:off x="228262" y="3194536"/>
            <a:ext cx="32232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[1,0,0,1,1,0,1,0,0,0,1,1,0,1,1]</a:t>
            </a:r>
            <a:endParaRPr sz="1800">
              <a:solidFill>
                <a:schemeClr val="dk2"/>
              </a:solidFill>
            </a:endParaRPr>
          </a:p>
        </p:txBody>
      </p:sp>
      <p:cxnSp>
        <p:nvCxnSpPr>
          <p:cNvPr id="266" name="Google Shape;266;p22"/>
          <p:cNvCxnSpPr>
            <a:stCxn id="264" idx="0"/>
          </p:cNvCxnSpPr>
          <p:nvPr/>
        </p:nvCxnSpPr>
        <p:spPr>
          <a:xfrm rot="10800000">
            <a:off x="516987" y="3638236"/>
            <a:ext cx="1188000" cy="3237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2"/>
          <p:cNvCxnSpPr>
            <a:stCxn id="264" idx="0"/>
          </p:cNvCxnSpPr>
          <p:nvPr/>
        </p:nvCxnSpPr>
        <p:spPr>
          <a:xfrm rot="10800000">
            <a:off x="1069887" y="3597736"/>
            <a:ext cx="635100" cy="3642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2"/>
          <p:cNvCxnSpPr>
            <a:stCxn id="264" idx="0"/>
          </p:cNvCxnSpPr>
          <p:nvPr/>
        </p:nvCxnSpPr>
        <p:spPr>
          <a:xfrm rot="10800000">
            <a:off x="1285587" y="3611236"/>
            <a:ext cx="419400" cy="3507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2"/>
          <p:cNvCxnSpPr>
            <a:stCxn id="264" idx="0"/>
          </p:cNvCxnSpPr>
          <p:nvPr/>
        </p:nvCxnSpPr>
        <p:spPr>
          <a:xfrm rot="10800000">
            <a:off x="1622787" y="3584236"/>
            <a:ext cx="82200" cy="3777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2"/>
          <p:cNvCxnSpPr/>
          <p:nvPr/>
        </p:nvCxnSpPr>
        <p:spPr>
          <a:xfrm flipH="1" rot="10800000">
            <a:off x="1704987" y="3570736"/>
            <a:ext cx="646200" cy="3912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2"/>
          <p:cNvCxnSpPr>
            <a:stCxn id="264" idx="0"/>
          </p:cNvCxnSpPr>
          <p:nvPr/>
        </p:nvCxnSpPr>
        <p:spPr>
          <a:xfrm flipH="1" rot="10800000">
            <a:off x="1704987" y="3597736"/>
            <a:ext cx="821400" cy="3642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2"/>
          <p:cNvCxnSpPr>
            <a:stCxn id="264" idx="0"/>
          </p:cNvCxnSpPr>
          <p:nvPr/>
        </p:nvCxnSpPr>
        <p:spPr>
          <a:xfrm flipH="1" rot="10800000">
            <a:off x="1704987" y="3557236"/>
            <a:ext cx="1185600" cy="4047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2"/>
          <p:cNvCxnSpPr>
            <a:stCxn id="264" idx="0"/>
          </p:cNvCxnSpPr>
          <p:nvPr/>
        </p:nvCxnSpPr>
        <p:spPr>
          <a:xfrm flipH="1" rot="10800000">
            <a:off x="1704987" y="3570736"/>
            <a:ext cx="1387800" cy="391200"/>
          </a:xfrm>
          <a:prstGeom prst="straightConnector1">
            <a:avLst/>
          </a:prstGeom>
          <a:noFill/>
          <a:ln cap="flat" cmpd="sng" w="9525">
            <a:solidFill>
              <a:schemeClr val="dk2"/>
            </a:solidFill>
            <a:prstDash val="solid"/>
            <a:round/>
            <a:headEnd len="med" w="med" type="none"/>
            <a:tailEnd len="med" w="med" type="triangle"/>
          </a:ln>
        </p:spPr>
      </p:cxnSp>
      <p:sp>
        <p:nvSpPr>
          <p:cNvPr id="274" name="Google Shape;274;p22"/>
          <p:cNvSpPr txBox="1"/>
          <p:nvPr/>
        </p:nvSpPr>
        <p:spPr>
          <a:xfrm>
            <a:off x="-20107" y="4302175"/>
            <a:ext cx="3971700" cy="84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500">
                <a:solidFill>
                  <a:schemeClr val="dk2"/>
                </a:solidFill>
              </a:rPr>
              <a:t>Depending on the value w</a:t>
            </a:r>
            <a:r>
              <a:rPr baseline="-25000" lang="it" sz="1500">
                <a:solidFill>
                  <a:schemeClr val="dk2"/>
                </a:solidFill>
              </a:rPr>
              <a:t>i</a:t>
            </a:r>
            <a:r>
              <a:rPr lang="it" sz="1500">
                <a:solidFill>
                  <a:schemeClr val="dk2"/>
                </a:solidFill>
              </a:rPr>
              <a:t>, we take the appropriate convex combination which corresponds to the appropriate λ</a:t>
            </a:r>
            <a:endParaRPr sz="1500">
              <a:solidFill>
                <a:schemeClr val="dk2"/>
              </a:solidFill>
            </a:endParaRPr>
          </a:p>
        </p:txBody>
      </p:sp>
      <p:sp>
        <p:nvSpPr>
          <p:cNvPr id="275" name="Google Shape;275;p22"/>
          <p:cNvSpPr txBox="1"/>
          <p:nvPr/>
        </p:nvSpPr>
        <p:spPr>
          <a:xfrm>
            <a:off x="1203828" y="2928145"/>
            <a:ext cx="1119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(C = 15)</a:t>
            </a:r>
            <a:endParaRPr sz="1500">
              <a:solidFill>
                <a:schemeClr val="dk2"/>
              </a:solidFill>
            </a:endParaRPr>
          </a:p>
        </p:txBody>
      </p:sp>
      <p:pic>
        <p:nvPicPr>
          <p:cNvPr id="276" name="Google Shape;276;p22"/>
          <p:cNvPicPr preferRelativeResize="0"/>
          <p:nvPr/>
        </p:nvPicPr>
        <p:blipFill>
          <a:blip r:embed="rId3">
            <a:alphaModFix/>
          </a:blip>
          <a:stretch>
            <a:fillRect/>
          </a:stretch>
        </p:blipFill>
        <p:spPr>
          <a:xfrm>
            <a:off x="1712475" y="989600"/>
            <a:ext cx="2489132" cy="458700"/>
          </a:xfrm>
          <a:prstGeom prst="rect">
            <a:avLst/>
          </a:prstGeom>
          <a:noFill/>
          <a:ln>
            <a:noFill/>
          </a:ln>
        </p:spPr>
      </p:pic>
      <p:pic>
        <p:nvPicPr>
          <p:cNvPr id="277" name="Google Shape;277;p22"/>
          <p:cNvPicPr preferRelativeResize="0"/>
          <p:nvPr/>
        </p:nvPicPr>
        <p:blipFill>
          <a:blip r:embed="rId3">
            <a:alphaModFix/>
          </a:blip>
          <a:stretch>
            <a:fillRect/>
          </a:stretch>
        </p:blipFill>
        <p:spPr>
          <a:xfrm>
            <a:off x="1720639" y="1456519"/>
            <a:ext cx="2489132" cy="458700"/>
          </a:xfrm>
          <a:prstGeom prst="rect">
            <a:avLst/>
          </a:prstGeom>
          <a:noFill/>
          <a:ln>
            <a:noFill/>
          </a:ln>
        </p:spPr>
      </p:pic>
      <p:sp>
        <p:nvSpPr>
          <p:cNvPr id="278" name="Google Shape;278;p22"/>
          <p:cNvSpPr txBox="1"/>
          <p:nvPr/>
        </p:nvSpPr>
        <p:spPr>
          <a:xfrm>
            <a:off x="3777800" y="3017300"/>
            <a:ext cx="5274300" cy="1115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AutoNum type="arabicParenR"/>
            </a:pPr>
            <a:r>
              <a:rPr lang="it" sz="1100">
                <a:solidFill>
                  <a:schemeClr val="dk2"/>
                </a:solidFill>
              </a:rPr>
              <a:t>We calculate the vector of breakpoints </a:t>
            </a:r>
            <a:r>
              <a:rPr b="1" lang="it" sz="1100">
                <a:solidFill>
                  <a:schemeClr val="dk2"/>
                </a:solidFill>
              </a:rPr>
              <a:t>[O(C</a:t>
            </a:r>
            <a:r>
              <a:rPr b="1" baseline="30000" lang="it" sz="1100">
                <a:solidFill>
                  <a:schemeClr val="dk2"/>
                </a:solidFill>
              </a:rPr>
              <a:t>2</a:t>
            </a:r>
            <a:r>
              <a:rPr b="1" lang="it" sz="1100">
                <a:solidFill>
                  <a:schemeClr val="dk2"/>
                </a:solidFill>
              </a:rPr>
              <a:t>)]</a:t>
            </a:r>
            <a:endParaRPr b="1" sz="1100">
              <a:solidFill>
                <a:schemeClr val="dk2"/>
              </a:solidFill>
            </a:endParaRPr>
          </a:p>
          <a:p>
            <a:pPr indent="-298450" lvl="0" marL="457200" rtl="0" algn="l">
              <a:lnSpc>
                <a:spcPct val="115000"/>
              </a:lnSpc>
              <a:spcBef>
                <a:spcPts val="0"/>
              </a:spcBef>
              <a:spcAft>
                <a:spcPts val="0"/>
              </a:spcAft>
              <a:buClr>
                <a:schemeClr val="dk2"/>
              </a:buClr>
              <a:buSzPts val="1100"/>
              <a:buAutoNum type="arabicParenR"/>
            </a:pPr>
            <a:r>
              <a:rPr lang="it" sz="1100">
                <a:solidFill>
                  <a:schemeClr val="dk2"/>
                </a:solidFill>
              </a:rPr>
              <a:t>Depending on the value of w</a:t>
            </a:r>
            <a:r>
              <a:rPr baseline="-25000" lang="it" sz="1100">
                <a:solidFill>
                  <a:schemeClr val="dk2"/>
                </a:solidFill>
              </a:rPr>
              <a:t>i </a:t>
            </a:r>
            <a:r>
              <a:rPr lang="it" sz="1100">
                <a:solidFill>
                  <a:schemeClr val="dk2"/>
                </a:solidFill>
              </a:rPr>
              <a:t>we compute idx_left and idx_right </a:t>
            </a:r>
            <a:r>
              <a:rPr b="1" lang="it" sz="1100">
                <a:solidFill>
                  <a:schemeClr val="dk2"/>
                </a:solidFill>
              </a:rPr>
              <a:t>[O(log(C))]</a:t>
            </a:r>
            <a:endParaRPr b="1" sz="1100">
              <a:solidFill>
                <a:schemeClr val="dk2"/>
              </a:solidFill>
            </a:endParaRPr>
          </a:p>
          <a:p>
            <a:pPr indent="-298450" lvl="0" marL="457200" rtl="0" algn="l">
              <a:lnSpc>
                <a:spcPct val="115000"/>
              </a:lnSpc>
              <a:spcBef>
                <a:spcPts val="0"/>
              </a:spcBef>
              <a:spcAft>
                <a:spcPts val="0"/>
              </a:spcAft>
              <a:buClr>
                <a:schemeClr val="dk2"/>
              </a:buClr>
              <a:buSzPts val="1100"/>
              <a:buAutoNum type="arabicParenR"/>
            </a:pPr>
            <a:r>
              <a:rPr lang="it" sz="1100">
                <a:solidFill>
                  <a:schemeClr val="dk2"/>
                </a:solidFill>
              </a:rPr>
              <a:t>We construct the convex combination between the vectors with active components idx_left and idx_right </a:t>
            </a:r>
            <a:r>
              <a:rPr b="1" lang="it" sz="1100">
                <a:solidFill>
                  <a:schemeClr val="dk2"/>
                </a:solidFill>
              </a:rPr>
              <a:t>[O(1)]</a:t>
            </a:r>
            <a:endParaRPr b="1" sz="1100">
              <a:solidFill>
                <a:schemeClr val="dk2"/>
              </a:solidFill>
            </a:endParaRPr>
          </a:p>
          <a:p>
            <a:pPr indent="-298450" lvl="0" marL="457200" rtl="0" algn="l">
              <a:lnSpc>
                <a:spcPct val="115000"/>
              </a:lnSpc>
              <a:spcBef>
                <a:spcPts val="0"/>
              </a:spcBef>
              <a:spcAft>
                <a:spcPts val="0"/>
              </a:spcAft>
              <a:buClr>
                <a:schemeClr val="dk2"/>
              </a:buClr>
              <a:buSzPts val="1100"/>
              <a:buAutoNum type="arabicParenR"/>
            </a:pPr>
            <a:r>
              <a:rPr lang="it" sz="1100">
                <a:solidFill>
                  <a:schemeClr val="dk2"/>
                </a:solidFill>
              </a:rPr>
              <a:t>Special cases: w &lt;= v[0] and w &gt;= v[-1] </a:t>
            </a:r>
            <a:r>
              <a:rPr b="1" lang="it" sz="1100">
                <a:solidFill>
                  <a:schemeClr val="dk2"/>
                </a:solidFill>
              </a:rPr>
              <a:t>[O(1)]</a:t>
            </a:r>
            <a:endParaRPr b="1" sz="1100">
              <a:solidFill>
                <a:schemeClr val="dk2"/>
              </a:solidFill>
            </a:endParaRPr>
          </a:p>
        </p:txBody>
      </p:sp>
      <p:pic>
        <p:nvPicPr>
          <p:cNvPr id="279" name="Google Shape;279;p22"/>
          <p:cNvPicPr preferRelativeResize="0"/>
          <p:nvPr/>
        </p:nvPicPr>
        <p:blipFill>
          <a:blip r:embed="rId4">
            <a:alphaModFix/>
          </a:blip>
          <a:stretch>
            <a:fillRect/>
          </a:stretch>
        </p:blipFill>
        <p:spPr>
          <a:xfrm>
            <a:off x="5780725" y="0"/>
            <a:ext cx="3339651" cy="2594058"/>
          </a:xfrm>
          <a:prstGeom prst="rect">
            <a:avLst/>
          </a:prstGeom>
          <a:noFill/>
          <a:ln>
            <a:noFill/>
          </a:ln>
        </p:spPr>
      </p:pic>
      <p:sp>
        <p:nvSpPr>
          <p:cNvPr id="280" name="Google Shape;280;p22"/>
          <p:cNvSpPr txBox="1"/>
          <p:nvPr/>
        </p:nvSpPr>
        <p:spPr>
          <a:xfrm>
            <a:off x="8219975" y="456200"/>
            <a:ext cx="10011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700">
                <a:solidFill>
                  <a:schemeClr val="dk2"/>
                </a:solidFill>
              </a:rPr>
              <a:t>10000 simulations</a:t>
            </a:r>
            <a:endParaRPr sz="700">
              <a:solidFill>
                <a:schemeClr val="dk2"/>
              </a:solidFill>
            </a:endParaRPr>
          </a:p>
        </p:txBody>
      </p:sp>
      <p:sp>
        <p:nvSpPr>
          <p:cNvPr id="281" name="Google Shape;281;p22"/>
          <p:cNvSpPr txBox="1"/>
          <p:nvPr/>
        </p:nvSpPr>
        <p:spPr>
          <a:xfrm>
            <a:off x="5116773" y="2490029"/>
            <a:ext cx="40911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2"/>
                </a:solidFill>
              </a:rPr>
              <a:t>The estimated probability of having 256 breakpoints for C = 256 is 1.82e-157</a:t>
            </a:r>
            <a:endParaRPr sz="900">
              <a:solidFill>
                <a:schemeClr val="dk2"/>
              </a:solidFill>
            </a:endParaRPr>
          </a:p>
        </p:txBody>
      </p:sp>
      <p:sp>
        <p:nvSpPr>
          <p:cNvPr id="282" name="Google Shape;282;p22"/>
          <p:cNvSpPr txBox="1"/>
          <p:nvPr/>
        </p:nvSpPr>
        <p:spPr>
          <a:xfrm>
            <a:off x="4007175" y="4077350"/>
            <a:ext cx="4884600" cy="9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500" u="sng">
                <a:solidFill>
                  <a:schemeClr val="dk2"/>
                </a:solidFill>
              </a:rPr>
              <a:t>Performance:</a:t>
            </a:r>
            <a:r>
              <a:rPr lang="it" sz="1500">
                <a:solidFill>
                  <a:schemeClr val="dk2"/>
                </a:solidFill>
              </a:rPr>
              <a:t> </a:t>
            </a:r>
            <a:endParaRPr sz="1500">
              <a:solidFill>
                <a:schemeClr val="dk2"/>
              </a:solidFill>
            </a:endParaRPr>
          </a:p>
          <a:p>
            <a:pPr indent="0" lvl="0" marL="0" rtl="0" algn="ctr">
              <a:spcBef>
                <a:spcPts val="0"/>
              </a:spcBef>
              <a:spcAft>
                <a:spcPts val="0"/>
              </a:spcAft>
              <a:buNone/>
            </a:pPr>
            <a:r>
              <a:rPr lang="it" sz="1500">
                <a:solidFill>
                  <a:schemeClr val="dk2"/>
                </a:solidFill>
              </a:rPr>
              <a:t>11.58x faster than Cutting Plane Algorithm Vectorized</a:t>
            </a:r>
            <a:endParaRPr sz="1500">
              <a:solidFill>
                <a:schemeClr val="dk2"/>
              </a:solidFill>
            </a:endParaRPr>
          </a:p>
          <a:p>
            <a:pPr indent="0" lvl="0" marL="0" rtl="0" algn="ctr">
              <a:spcBef>
                <a:spcPts val="0"/>
              </a:spcBef>
              <a:spcAft>
                <a:spcPts val="0"/>
              </a:spcAft>
              <a:buNone/>
            </a:pPr>
            <a:r>
              <a:rPr lang="it" sz="1500">
                <a:solidFill>
                  <a:schemeClr val="dk2"/>
                </a:solidFill>
              </a:rPr>
              <a:t>27539x faster than CVXPY</a:t>
            </a:r>
            <a:endParaRPr sz="1500">
              <a:solidFill>
                <a:schemeClr val="dk2"/>
              </a:solidFill>
            </a:endParaRPr>
          </a:p>
        </p:txBody>
      </p:sp>
      <p:pic>
        <p:nvPicPr>
          <p:cNvPr id="283" name="Google Shape;283;p22"/>
          <p:cNvPicPr preferRelativeResize="0"/>
          <p:nvPr/>
        </p:nvPicPr>
        <p:blipFill>
          <a:blip r:embed="rId5">
            <a:alphaModFix/>
          </a:blip>
          <a:stretch>
            <a:fillRect/>
          </a:stretch>
        </p:blipFill>
        <p:spPr>
          <a:xfrm>
            <a:off x="287397" y="2036621"/>
            <a:ext cx="3252600" cy="45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nvSpPr>
        <p:spPr>
          <a:xfrm>
            <a:off x="39548" y="117684"/>
            <a:ext cx="51828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Up to this point we have fully defined as a </a:t>
            </a:r>
            <a:r>
              <a:rPr lang="it" sz="1600">
                <a:solidFill>
                  <a:schemeClr val="dk2"/>
                </a:solidFill>
              </a:rPr>
              <a:t>function</a:t>
            </a:r>
            <a:r>
              <a:rPr lang="it" sz="1600">
                <a:solidFill>
                  <a:schemeClr val="dk2"/>
                </a:solidFill>
              </a:rPr>
              <a:t> of ξ:</a:t>
            </a:r>
            <a:endParaRPr sz="1600">
              <a:solidFill>
                <a:schemeClr val="dk2"/>
              </a:solidFill>
            </a:endParaRPr>
          </a:p>
        </p:txBody>
      </p:sp>
      <p:sp>
        <p:nvSpPr>
          <p:cNvPr id="289" name="Google Shape;289;p23"/>
          <p:cNvSpPr txBox="1"/>
          <p:nvPr/>
        </p:nvSpPr>
        <p:spPr>
          <a:xfrm>
            <a:off x="89550" y="2931300"/>
            <a:ext cx="40992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600">
                <a:solidFill>
                  <a:schemeClr val="dk2"/>
                </a:solidFill>
              </a:rPr>
              <a:t>➛ Diminishing-Square Summable Stepsize</a:t>
            </a:r>
            <a:endParaRPr sz="1600">
              <a:solidFill>
                <a:schemeClr val="dk2"/>
              </a:solidFill>
            </a:endParaRPr>
          </a:p>
          <a:p>
            <a:pPr indent="0" lvl="0" marL="0" rtl="0" algn="l">
              <a:spcBef>
                <a:spcPts val="0"/>
              </a:spcBef>
              <a:spcAft>
                <a:spcPts val="0"/>
              </a:spcAft>
              <a:buClr>
                <a:schemeClr val="dk1"/>
              </a:buClr>
              <a:buSzPts val="1100"/>
              <a:buFont typeface="Arial"/>
              <a:buNone/>
            </a:pPr>
            <a:r>
              <a:t/>
            </a:r>
            <a:endParaRPr sz="1600">
              <a:solidFill>
                <a:schemeClr val="dk2"/>
              </a:solidFill>
            </a:endParaRPr>
          </a:p>
        </p:txBody>
      </p:sp>
      <p:pic>
        <p:nvPicPr>
          <p:cNvPr id="290" name="Google Shape;290;p23"/>
          <p:cNvPicPr preferRelativeResize="0"/>
          <p:nvPr/>
        </p:nvPicPr>
        <p:blipFill>
          <a:blip r:embed="rId3">
            <a:alphaModFix/>
          </a:blip>
          <a:stretch>
            <a:fillRect/>
          </a:stretch>
        </p:blipFill>
        <p:spPr>
          <a:xfrm>
            <a:off x="5149837" y="119156"/>
            <a:ext cx="3934140" cy="539400"/>
          </a:xfrm>
          <a:prstGeom prst="rect">
            <a:avLst/>
          </a:prstGeom>
          <a:noFill/>
          <a:ln>
            <a:noFill/>
          </a:ln>
        </p:spPr>
      </p:pic>
      <p:sp>
        <p:nvSpPr>
          <p:cNvPr id="291" name="Google Shape;291;p23"/>
          <p:cNvSpPr txBox="1"/>
          <p:nvPr/>
        </p:nvSpPr>
        <p:spPr>
          <a:xfrm>
            <a:off x="118717" y="3626203"/>
            <a:ext cx="586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u="sng">
                <a:solidFill>
                  <a:schemeClr val="dk2"/>
                </a:solidFill>
              </a:rPr>
              <a:t>Th</a:t>
            </a:r>
            <a:r>
              <a:rPr lang="it" sz="1500">
                <a:solidFill>
                  <a:schemeClr val="dk2"/>
                </a:solidFill>
              </a:rPr>
              <a:t>:</a:t>
            </a:r>
            <a:endParaRPr sz="1500">
              <a:solidFill>
                <a:schemeClr val="dk2"/>
              </a:solidFill>
            </a:endParaRPr>
          </a:p>
        </p:txBody>
      </p:sp>
      <p:pic>
        <p:nvPicPr>
          <p:cNvPr id="292" name="Google Shape;292;p23"/>
          <p:cNvPicPr preferRelativeResize="0"/>
          <p:nvPr/>
        </p:nvPicPr>
        <p:blipFill>
          <a:blip r:embed="rId4">
            <a:alphaModFix/>
          </a:blip>
          <a:stretch>
            <a:fillRect/>
          </a:stretch>
        </p:blipFill>
        <p:spPr>
          <a:xfrm>
            <a:off x="991653" y="4619935"/>
            <a:ext cx="680901" cy="308025"/>
          </a:xfrm>
          <a:prstGeom prst="rect">
            <a:avLst/>
          </a:prstGeom>
          <a:noFill/>
          <a:ln>
            <a:noFill/>
          </a:ln>
        </p:spPr>
      </p:pic>
      <p:pic>
        <p:nvPicPr>
          <p:cNvPr id="293" name="Google Shape;293;p23"/>
          <p:cNvPicPr preferRelativeResize="0"/>
          <p:nvPr/>
        </p:nvPicPr>
        <p:blipFill>
          <a:blip r:embed="rId5">
            <a:alphaModFix/>
          </a:blip>
          <a:stretch>
            <a:fillRect/>
          </a:stretch>
        </p:blipFill>
        <p:spPr>
          <a:xfrm>
            <a:off x="222651" y="4186035"/>
            <a:ext cx="1512625" cy="255325"/>
          </a:xfrm>
          <a:prstGeom prst="rect">
            <a:avLst/>
          </a:prstGeom>
          <a:noFill/>
          <a:ln>
            <a:noFill/>
          </a:ln>
        </p:spPr>
      </p:pic>
      <p:sp>
        <p:nvSpPr>
          <p:cNvPr id="294" name="Google Shape;294;p23"/>
          <p:cNvSpPr txBox="1"/>
          <p:nvPr/>
        </p:nvSpPr>
        <p:spPr>
          <a:xfrm>
            <a:off x="136598" y="4571338"/>
            <a:ext cx="1105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u="sng">
                <a:solidFill>
                  <a:schemeClr val="dk2"/>
                </a:solidFill>
              </a:rPr>
              <a:t>Th</a:t>
            </a:r>
            <a:r>
              <a:rPr lang="it" sz="1500">
                <a:solidFill>
                  <a:schemeClr val="dk2"/>
                </a:solidFill>
              </a:rPr>
              <a:t>: </a:t>
            </a:r>
            <a:r>
              <a:rPr i="1" lang="it" sz="1500">
                <a:solidFill>
                  <a:schemeClr val="dk2"/>
                </a:solidFill>
              </a:rPr>
              <a:t>With</a:t>
            </a:r>
            <a:endParaRPr i="1" sz="1500">
              <a:solidFill>
                <a:schemeClr val="dk2"/>
              </a:solidFill>
            </a:endParaRPr>
          </a:p>
        </p:txBody>
      </p:sp>
      <p:sp>
        <p:nvSpPr>
          <p:cNvPr id="295" name="Google Shape;295;p23"/>
          <p:cNvSpPr txBox="1"/>
          <p:nvPr/>
        </p:nvSpPr>
        <p:spPr>
          <a:xfrm>
            <a:off x="1665054" y="4561619"/>
            <a:ext cx="22896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500">
                <a:solidFill>
                  <a:schemeClr val="dk2"/>
                </a:solidFill>
              </a:rPr>
              <a:t>the algorithm converges</a:t>
            </a:r>
            <a:endParaRPr i="1" sz="1500">
              <a:solidFill>
                <a:schemeClr val="dk2"/>
              </a:solidFill>
            </a:endParaRPr>
          </a:p>
        </p:txBody>
      </p:sp>
      <p:pic>
        <p:nvPicPr>
          <p:cNvPr id="296" name="Google Shape;296;p23"/>
          <p:cNvPicPr preferRelativeResize="0"/>
          <p:nvPr/>
        </p:nvPicPr>
        <p:blipFill>
          <a:blip r:embed="rId6">
            <a:alphaModFix/>
          </a:blip>
          <a:stretch>
            <a:fillRect/>
          </a:stretch>
        </p:blipFill>
        <p:spPr>
          <a:xfrm>
            <a:off x="532506" y="3672292"/>
            <a:ext cx="4099249" cy="292317"/>
          </a:xfrm>
          <a:prstGeom prst="rect">
            <a:avLst/>
          </a:prstGeom>
          <a:noFill/>
          <a:ln>
            <a:noFill/>
          </a:ln>
        </p:spPr>
      </p:pic>
      <p:sp>
        <p:nvSpPr>
          <p:cNvPr id="297" name="Google Shape;297;p23"/>
          <p:cNvSpPr/>
          <p:nvPr/>
        </p:nvSpPr>
        <p:spPr>
          <a:xfrm>
            <a:off x="2828350" y="708136"/>
            <a:ext cx="3388800" cy="476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23"/>
          <p:cNvSpPr txBox="1"/>
          <p:nvPr/>
        </p:nvSpPr>
        <p:spPr>
          <a:xfrm>
            <a:off x="4688300" y="2887286"/>
            <a:ext cx="44211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600">
                <a:solidFill>
                  <a:schemeClr val="dk2"/>
                </a:solidFill>
              </a:rPr>
              <a:t>                          ➛ </a:t>
            </a:r>
            <a:r>
              <a:rPr lang="it" sz="1600">
                <a:solidFill>
                  <a:schemeClr val="dk2"/>
                </a:solidFill>
              </a:rPr>
              <a:t>FISTA</a:t>
            </a:r>
            <a:endParaRPr sz="1600">
              <a:solidFill>
                <a:schemeClr val="dk2"/>
              </a:solidFill>
            </a:endParaRPr>
          </a:p>
          <a:p>
            <a:pPr indent="0" lvl="0" marL="0" rtl="0" algn="l">
              <a:spcBef>
                <a:spcPts val="0"/>
              </a:spcBef>
              <a:spcAft>
                <a:spcPts val="0"/>
              </a:spcAft>
              <a:buClr>
                <a:schemeClr val="dk1"/>
              </a:buClr>
              <a:buSzPts val="1100"/>
              <a:buFont typeface="Arial"/>
              <a:buNone/>
            </a:pPr>
            <a:r>
              <a:rPr lang="it" sz="1600">
                <a:solidFill>
                  <a:schemeClr val="dk2"/>
                </a:solidFill>
              </a:rPr>
              <a:t>(Fast Iterative Shrinkage-Threshold Algorithm)</a:t>
            </a:r>
            <a:endParaRPr>
              <a:solidFill>
                <a:schemeClr val="dk2"/>
              </a:solidFill>
            </a:endParaRPr>
          </a:p>
        </p:txBody>
      </p:sp>
      <p:pic>
        <p:nvPicPr>
          <p:cNvPr id="299" name="Google Shape;299;p23"/>
          <p:cNvPicPr preferRelativeResize="0"/>
          <p:nvPr/>
        </p:nvPicPr>
        <p:blipFill>
          <a:blip r:embed="rId7">
            <a:alphaModFix/>
          </a:blip>
          <a:stretch>
            <a:fillRect/>
          </a:stretch>
        </p:blipFill>
        <p:spPr>
          <a:xfrm>
            <a:off x="4868065" y="3626855"/>
            <a:ext cx="2670501" cy="386400"/>
          </a:xfrm>
          <a:prstGeom prst="rect">
            <a:avLst/>
          </a:prstGeom>
          <a:noFill/>
          <a:ln>
            <a:noFill/>
          </a:ln>
        </p:spPr>
      </p:pic>
      <p:pic>
        <p:nvPicPr>
          <p:cNvPr id="300" name="Google Shape;300;p23"/>
          <p:cNvPicPr preferRelativeResize="0"/>
          <p:nvPr/>
        </p:nvPicPr>
        <p:blipFill>
          <a:blip r:embed="rId8">
            <a:alphaModFix/>
          </a:blip>
          <a:stretch>
            <a:fillRect/>
          </a:stretch>
        </p:blipFill>
        <p:spPr>
          <a:xfrm>
            <a:off x="4839124" y="4042921"/>
            <a:ext cx="1659022" cy="476700"/>
          </a:xfrm>
          <a:prstGeom prst="rect">
            <a:avLst/>
          </a:prstGeom>
          <a:noFill/>
          <a:ln>
            <a:noFill/>
          </a:ln>
        </p:spPr>
      </p:pic>
      <p:cxnSp>
        <p:nvCxnSpPr>
          <p:cNvPr id="301" name="Google Shape;301;p23"/>
          <p:cNvCxnSpPr/>
          <p:nvPr/>
        </p:nvCxnSpPr>
        <p:spPr>
          <a:xfrm>
            <a:off x="5447862" y="4549812"/>
            <a:ext cx="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23"/>
          <p:cNvCxnSpPr/>
          <p:nvPr/>
        </p:nvCxnSpPr>
        <p:spPr>
          <a:xfrm flipH="1">
            <a:off x="4665214" y="2953350"/>
            <a:ext cx="4500" cy="206460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23"/>
          <p:cNvSpPr txBox="1"/>
          <p:nvPr/>
        </p:nvSpPr>
        <p:spPr>
          <a:xfrm>
            <a:off x="2472225" y="2219525"/>
            <a:ext cx="41655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600" u="sng">
                <a:solidFill>
                  <a:schemeClr val="dk2"/>
                </a:solidFill>
              </a:rPr>
              <a:t>Sub-gradient (Super-gradient) Methods:</a:t>
            </a:r>
            <a:endParaRPr sz="1800">
              <a:solidFill>
                <a:schemeClr val="dk2"/>
              </a:solidFill>
            </a:endParaRPr>
          </a:p>
        </p:txBody>
      </p:sp>
      <p:sp>
        <p:nvSpPr>
          <p:cNvPr id="304" name="Google Shape;304;p23"/>
          <p:cNvSpPr txBox="1"/>
          <p:nvPr/>
        </p:nvSpPr>
        <p:spPr>
          <a:xfrm>
            <a:off x="51711" y="1321836"/>
            <a:ext cx="5117700" cy="3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At ξ* (or at an approximation ξ</a:t>
            </a:r>
            <a:r>
              <a:rPr lang="it" sz="1500">
                <a:solidFill>
                  <a:schemeClr val="dk2"/>
                </a:solidFill>
              </a:rPr>
              <a:t> of it</a:t>
            </a:r>
            <a:r>
              <a:rPr lang="it" sz="1500">
                <a:solidFill>
                  <a:schemeClr val="dk2"/>
                </a:solidFill>
              </a:rPr>
              <a:t>), we will have solved: </a:t>
            </a:r>
            <a:endParaRPr sz="1500">
              <a:solidFill>
                <a:schemeClr val="dk2"/>
              </a:solidFill>
            </a:endParaRPr>
          </a:p>
        </p:txBody>
      </p:sp>
      <p:pic>
        <p:nvPicPr>
          <p:cNvPr id="305" name="Google Shape;305;p23"/>
          <p:cNvPicPr preferRelativeResize="0"/>
          <p:nvPr/>
        </p:nvPicPr>
        <p:blipFill>
          <a:blip r:embed="rId9">
            <a:alphaModFix/>
          </a:blip>
          <a:stretch>
            <a:fillRect/>
          </a:stretch>
        </p:blipFill>
        <p:spPr>
          <a:xfrm>
            <a:off x="105363" y="1730641"/>
            <a:ext cx="4896570" cy="390350"/>
          </a:xfrm>
          <a:prstGeom prst="rect">
            <a:avLst/>
          </a:prstGeom>
          <a:noFill/>
          <a:ln>
            <a:noFill/>
          </a:ln>
        </p:spPr>
      </p:pic>
      <p:pic>
        <p:nvPicPr>
          <p:cNvPr id="306" name="Google Shape;306;p23"/>
          <p:cNvPicPr preferRelativeResize="0"/>
          <p:nvPr/>
        </p:nvPicPr>
        <p:blipFill>
          <a:blip r:embed="rId10">
            <a:alphaModFix/>
          </a:blip>
          <a:stretch>
            <a:fillRect/>
          </a:stretch>
        </p:blipFill>
        <p:spPr>
          <a:xfrm>
            <a:off x="2876550" y="761028"/>
            <a:ext cx="3266193" cy="390350"/>
          </a:xfrm>
          <a:prstGeom prst="rect">
            <a:avLst/>
          </a:prstGeom>
          <a:noFill/>
          <a:ln>
            <a:noFill/>
          </a:ln>
        </p:spPr>
      </p:pic>
      <p:sp>
        <p:nvSpPr>
          <p:cNvPr id="307" name="Google Shape;307;p23"/>
          <p:cNvSpPr txBox="1"/>
          <p:nvPr/>
        </p:nvSpPr>
        <p:spPr>
          <a:xfrm>
            <a:off x="4908267" y="1710603"/>
            <a:ext cx="43155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and thus computed an approximation for</a:t>
            </a:r>
            <a:r>
              <a:rPr lang="it" sz="1500">
                <a:solidFill>
                  <a:schemeClr val="dk2"/>
                </a:solidFill>
              </a:rPr>
              <a:t> </a:t>
            </a:r>
            <a:r>
              <a:rPr lang="it" sz="1500">
                <a:solidFill>
                  <a:schemeClr val="dk2"/>
                </a:solidFill>
              </a:rPr>
              <a:t>β* = ∇ɸ</a:t>
            </a:r>
            <a:endParaRPr sz="1500">
              <a:solidFill>
                <a:schemeClr val="dk2"/>
              </a:solidFill>
            </a:endParaRPr>
          </a:p>
        </p:txBody>
      </p:sp>
      <p:cxnSp>
        <p:nvCxnSpPr>
          <p:cNvPr id="308" name="Google Shape;308;p23"/>
          <p:cNvCxnSpPr/>
          <p:nvPr/>
        </p:nvCxnSpPr>
        <p:spPr>
          <a:xfrm>
            <a:off x="2600411" y="1424214"/>
            <a:ext cx="80100" cy="2400"/>
          </a:xfrm>
          <a:prstGeom prst="straightConnector1">
            <a:avLst/>
          </a:prstGeom>
          <a:noFill/>
          <a:ln cap="flat" cmpd="sng" w="19050">
            <a:solidFill>
              <a:schemeClr val="dk2"/>
            </a:solidFill>
            <a:prstDash val="solid"/>
            <a:round/>
            <a:headEnd len="med" w="med" type="none"/>
            <a:tailEnd len="med" w="med" type="none"/>
          </a:ln>
        </p:spPr>
      </p:cxnSp>
      <p:pic>
        <p:nvPicPr>
          <p:cNvPr id="309" name="Google Shape;309;p23"/>
          <p:cNvPicPr preferRelativeResize="0"/>
          <p:nvPr/>
        </p:nvPicPr>
        <p:blipFill>
          <a:blip r:embed="rId11">
            <a:alphaModFix/>
          </a:blip>
          <a:stretch>
            <a:fillRect/>
          </a:stretch>
        </p:blipFill>
        <p:spPr>
          <a:xfrm>
            <a:off x="4822850" y="4528640"/>
            <a:ext cx="2032401"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idx="1" type="body"/>
          </p:nvPr>
        </p:nvSpPr>
        <p:spPr>
          <a:xfrm>
            <a:off x="3466322" y="552839"/>
            <a:ext cx="2060100" cy="47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t" u="sng"/>
              <a:t>Bundle Methods:</a:t>
            </a:r>
            <a:endParaRPr/>
          </a:p>
        </p:txBody>
      </p:sp>
      <p:pic>
        <p:nvPicPr>
          <p:cNvPr id="315" name="Google Shape;315;p24"/>
          <p:cNvPicPr preferRelativeResize="0"/>
          <p:nvPr/>
        </p:nvPicPr>
        <p:blipFill>
          <a:blip r:embed="rId3">
            <a:alphaModFix/>
          </a:blip>
          <a:stretch>
            <a:fillRect/>
          </a:stretch>
        </p:blipFill>
        <p:spPr>
          <a:xfrm>
            <a:off x="187821" y="2556296"/>
            <a:ext cx="1281487" cy="356436"/>
          </a:xfrm>
          <a:prstGeom prst="rect">
            <a:avLst/>
          </a:prstGeom>
          <a:noFill/>
          <a:ln>
            <a:noFill/>
          </a:ln>
        </p:spPr>
      </p:pic>
      <p:sp>
        <p:nvSpPr>
          <p:cNvPr id="316" name="Google Shape;316;p24"/>
          <p:cNvSpPr txBox="1"/>
          <p:nvPr/>
        </p:nvSpPr>
        <p:spPr>
          <a:xfrm>
            <a:off x="120025" y="1443225"/>
            <a:ext cx="19422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 </a:t>
            </a:r>
            <a:r>
              <a:rPr lang="it" sz="1800">
                <a:solidFill>
                  <a:schemeClr val="dk2"/>
                </a:solidFill>
              </a:rPr>
              <a:t>Proximal BM</a:t>
            </a:r>
            <a:endParaRPr sz="1800">
              <a:solidFill>
                <a:schemeClr val="dk2"/>
              </a:solidFill>
            </a:endParaRPr>
          </a:p>
        </p:txBody>
      </p:sp>
      <p:sp>
        <p:nvSpPr>
          <p:cNvPr id="317" name="Google Shape;317;p24"/>
          <p:cNvSpPr txBox="1"/>
          <p:nvPr/>
        </p:nvSpPr>
        <p:spPr>
          <a:xfrm>
            <a:off x="1556600" y="2552575"/>
            <a:ext cx="21174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rPr>
              <a:t>Bundle B</a:t>
            </a:r>
            <a:r>
              <a:rPr baseline="30000" lang="it" sz="1300">
                <a:solidFill>
                  <a:schemeClr val="dk2"/>
                </a:solidFill>
              </a:rPr>
              <a:t>(k)</a:t>
            </a:r>
            <a:r>
              <a:rPr lang="it" sz="1300">
                <a:solidFill>
                  <a:schemeClr val="dk2"/>
                </a:solidFill>
              </a:rPr>
              <a:t> of size B</a:t>
            </a:r>
            <a:r>
              <a:rPr baseline="-25000" lang="it" sz="1300">
                <a:solidFill>
                  <a:schemeClr val="dk2"/>
                </a:solidFill>
              </a:rPr>
              <a:t>s</a:t>
            </a:r>
            <a:r>
              <a:rPr lang="it" sz="1300">
                <a:solidFill>
                  <a:schemeClr val="dk2"/>
                </a:solidFill>
              </a:rPr>
              <a:t> = 20</a:t>
            </a:r>
            <a:endParaRPr sz="1300">
              <a:solidFill>
                <a:schemeClr val="dk2"/>
              </a:solidFill>
            </a:endParaRPr>
          </a:p>
        </p:txBody>
      </p:sp>
      <p:graphicFrame>
        <p:nvGraphicFramePr>
          <p:cNvPr id="318" name="Google Shape;318;p24"/>
          <p:cNvGraphicFramePr/>
          <p:nvPr/>
        </p:nvGraphicFramePr>
        <p:xfrm>
          <a:off x="6114550" y="1595635"/>
          <a:ext cx="3000000" cy="3000000"/>
        </p:xfrm>
        <a:graphic>
          <a:graphicData uri="http://schemas.openxmlformats.org/drawingml/2006/table">
            <a:tbl>
              <a:tblPr>
                <a:noFill/>
                <a:tableStyleId>{418D32AC-F585-4D15-9EFE-3A209F2A7173}</a:tableStyleId>
              </a:tblPr>
              <a:tblGrid>
                <a:gridCol w="1514725"/>
                <a:gridCol w="1514725"/>
              </a:tblGrid>
              <a:tr h="550250">
                <a:tc>
                  <a:txBody>
                    <a:bodyPr/>
                    <a:lstStyle/>
                    <a:p>
                      <a:pPr indent="0" lvl="0" marL="0" rtl="0" algn="l">
                        <a:spcBef>
                          <a:spcPts val="0"/>
                        </a:spcBef>
                        <a:spcAft>
                          <a:spcPts val="0"/>
                        </a:spcAft>
                        <a:buNone/>
                      </a:pPr>
                      <a:r>
                        <a:rPr b="1" lang="it" sz="1300">
                          <a:solidFill>
                            <a:schemeClr val="dk1"/>
                          </a:solidFill>
                        </a:rPr>
                        <a:t>Hyperparameter</a:t>
                      </a:r>
                      <a:endParaRPr sz="1300"/>
                    </a:p>
                  </a:txBody>
                  <a:tcPr marT="91425" marB="91425" marR="91425" marL="91425"/>
                </a:tc>
                <a:tc>
                  <a:txBody>
                    <a:bodyPr/>
                    <a:lstStyle/>
                    <a:p>
                      <a:pPr indent="0" lvl="0" marL="0" rtl="0" algn="l">
                        <a:spcBef>
                          <a:spcPts val="0"/>
                        </a:spcBef>
                        <a:spcAft>
                          <a:spcPts val="0"/>
                        </a:spcAft>
                        <a:buNone/>
                      </a:pPr>
                      <a:r>
                        <a:rPr b="1" lang="it">
                          <a:solidFill>
                            <a:schemeClr val="dk1"/>
                          </a:solidFill>
                        </a:rPr>
                        <a:t>    </a:t>
                      </a:r>
                      <a:r>
                        <a:rPr b="1" lang="it" sz="1300">
                          <a:solidFill>
                            <a:schemeClr val="dk1"/>
                          </a:solidFill>
                        </a:rPr>
                        <a:t>Meaning</a:t>
                      </a:r>
                      <a:endParaRPr sz="1300"/>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λ</a:t>
                      </a:r>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Coefficient of the total regularization</a:t>
                      </a:r>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Number of buckets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baseline="-25000" sz="700">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Central value around which the weights are initialized</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Radius of initialization of weights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Percentage of standard vs total regularization</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𝛇</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Convergence step sub-gradient / bundle method</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Clr>
                          <a:schemeClr val="dk1"/>
                        </a:buClr>
                        <a:buSzPts val="1100"/>
                        <a:buFont typeface="Arial"/>
                        <a:buNone/>
                      </a:pPr>
                      <a:r>
                        <a:rPr b="1" lang="it" sz="1300">
                          <a:solidFill>
                            <a:schemeClr val="dk2"/>
                          </a:solidFill>
                        </a:rPr>
                        <a:t>              </a:t>
                      </a:r>
                      <a:r>
                        <a:rPr b="1" lang="it" sz="1300">
                          <a:solidFill>
                            <a:schemeClr val="dk1"/>
                          </a:solidFill>
                        </a:rPr>
                        <a:t>B</a:t>
                      </a:r>
                      <a:r>
                        <a:rPr b="1" baseline="-25000" lang="it" sz="1300">
                          <a:solidFill>
                            <a:schemeClr val="dk1"/>
                          </a:solidFill>
                        </a:rPr>
                        <a:t>s</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Bundle size</a:t>
                      </a:r>
                      <a:endParaRPr sz="800">
                        <a:solidFill>
                          <a:schemeClr val="dk1"/>
                        </a:solidFill>
                      </a:endParaRPr>
                    </a:p>
                  </a:txBody>
                  <a:tcPr marT="91425" marB="91425" marR="91425" marL="91425"/>
                </a:tc>
              </a:tr>
            </a:tbl>
          </a:graphicData>
        </a:graphic>
      </p:graphicFrame>
      <p:sp>
        <p:nvSpPr>
          <p:cNvPr id="319" name="Google Shape;319;p24"/>
          <p:cNvSpPr txBox="1"/>
          <p:nvPr/>
        </p:nvSpPr>
        <p:spPr>
          <a:xfrm>
            <a:off x="4082425" y="1418800"/>
            <a:ext cx="1942200" cy="31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600">
                <a:solidFill>
                  <a:schemeClr val="dk2"/>
                </a:solidFill>
              </a:rPr>
              <a:t>➛ </a:t>
            </a:r>
            <a:r>
              <a:rPr lang="it" sz="1800">
                <a:solidFill>
                  <a:schemeClr val="dk2"/>
                </a:solidFill>
              </a:rPr>
              <a:t>Trust Region stabilization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t" sz="1800">
                <a:solidFill>
                  <a:schemeClr val="dk2"/>
                </a:solidFill>
              </a:rPr>
              <a:t>➛ Level stabilization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t" sz="1800">
                <a:solidFill>
                  <a:schemeClr val="dk2"/>
                </a:solidFill>
              </a:rPr>
              <a:t>➛ Center-based</a:t>
            </a:r>
            <a:endParaRPr sz="1800">
              <a:solidFill>
                <a:schemeClr val="dk2"/>
              </a:solidFill>
            </a:endParaRPr>
          </a:p>
          <a:p>
            <a:pPr indent="0" lvl="0" marL="0" rtl="0" algn="l">
              <a:spcBef>
                <a:spcPts val="0"/>
              </a:spcBef>
              <a:spcAft>
                <a:spcPts val="0"/>
              </a:spcAft>
              <a:buNone/>
            </a:pPr>
            <a:r>
              <a:rPr lang="it" sz="1800">
                <a:solidFill>
                  <a:schemeClr val="dk2"/>
                </a:solidFill>
              </a:rPr>
              <a:t>approaches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it" sz="1800">
                <a:solidFill>
                  <a:schemeClr val="dk2"/>
                </a:solidFill>
              </a:rPr>
              <a:t>➛ etc.</a:t>
            </a:r>
            <a:endParaRPr sz="1800">
              <a:solidFill>
                <a:schemeClr val="dk2"/>
              </a:solidFill>
            </a:endParaRPr>
          </a:p>
        </p:txBody>
      </p:sp>
      <p:pic>
        <p:nvPicPr>
          <p:cNvPr id="320" name="Google Shape;320;p24"/>
          <p:cNvPicPr preferRelativeResize="0"/>
          <p:nvPr/>
        </p:nvPicPr>
        <p:blipFill>
          <a:blip r:embed="rId4">
            <a:alphaModFix/>
          </a:blip>
          <a:stretch>
            <a:fillRect/>
          </a:stretch>
        </p:blipFill>
        <p:spPr>
          <a:xfrm>
            <a:off x="6747677" y="3135303"/>
            <a:ext cx="265230" cy="252600"/>
          </a:xfrm>
          <a:prstGeom prst="rect">
            <a:avLst/>
          </a:prstGeom>
          <a:noFill/>
          <a:ln>
            <a:noFill/>
          </a:ln>
        </p:spPr>
      </p:pic>
      <p:pic>
        <p:nvPicPr>
          <p:cNvPr id="321" name="Google Shape;321;p24"/>
          <p:cNvPicPr preferRelativeResize="0"/>
          <p:nvPr/>
        </p:nvPicPr>
        <p:blipFill>
          <a:blip r:embed="rId5">
            <a:alphaModFix/>
          </a:blip>
          <a:stretch>
            <a:fillRect/>
          </a:stretch>
        </p:blipFill>
        <p:spPr>
          <a:xfrm>
            <a:off x="212980" y="1936879"/>
            <a:ext cx="3625444" cy="519750"/>
          </a:xfrm>
          <a:prstGeom prst="rect">
            <a:avLst/>
          </a:prstGeom>
          <a:noFill/>
          <a:ln>
            <a:noFill/>
          </a:ln>
        </p:spPr>
      </p:pic>
      <p:pic>
        <p:nvPicPr>
          <p:cNvPr id="322" name="Google Shape;322;p24"/>
          <p:cNvPicPr preferRelativeResize="0"/>
          <p:nvPr/>
        </p:nvPicPr>
        <p:blipFill>
          <a:blip r:embed="rId6">
            <a:alphaModFix/>
          </a:blip>
          <a:stretch>
            <a:fillRect/>
          </a:stretch>
        </p:blipFill>
        <p:spPr>
          <a:xfrm>
            <a:off x="206915" y="3041122"/>
            <a:ext cx="3029450" cy="559658"/>
          </a:xfrm>
          <a:prstGeom prst="rect">
            <a:avLst/>
          </a:prstGeom>
          <a:noFill/>
          <a:ln>
            <a:noFill/>
          </a:ln>
        </p:spPr>
      </p:pic>
      <p:pic>
        <p:nvPicPr>
          <p:cNvPr id="323" name="Google Shape;323;p24"/>
          <p:cNvPicPr preferRelativeResize="0"/>
          <p:nvPr/>
        </p:nvPicPr>
        <p:blipFill>
          <a:blip r:embed="rId7">
            <a:alphaModFix/>
          </a:blip>
          <a:stretch>
            <a:fillRect/>
          </a:stretch>
        </p:blipFill>
        <p:spPr>
          <a:xfrm>
            <a:off x="190000" y="3709901"/>
            <a:ext cx="1639905" cy="435600"/>
          </a:xfrm>
          <a:prstGeom prst="rect">
            <a:avLst/>
          </a:prstGeom>
          <a:noFill/>
          <a:ln>
            <a:noFill/>
          </a:ln>
        </p:spPr>
      </p:pic>
      <p:pic>
        <p:nvPicPr>
          <p:cNvPr id="324" name="Google Shape;324;p24"/>
          <p:cNvPicPr preferRelativeResize="0"/>
          <p:nvPr/>
        </p:nvPicPr>
        <p:blipFill>
          <a:blip r:embed="rId8">
            <a:alphaModFix/>
          </a:blip>
          <a:stretch>
            <a:fillRect/>
          </a:stretch>
        </p:blipFill>
        <p:spPr>
          <a:xfrm>
            <a:off x="190000" y="4222927"/>
            <a:ext cx="2261599" cy="57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type="title"/>
          </p:nvPr>
        </p:nvSpPr>
        <p:spPr>
          <a:xfrm>
            <a:off x="4449275" y="153325"/>
            <a:ext cx="338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Network Compression</a:t>
            </a:r>
            <a:endParaRPr/>
          </a:p>
        </p:txBody>
      </p:sp>
      <p:sp>
        <p:nvSpPr>
          <p:cNvPr id="330" name="Google Shape;330;p25"/>
          <p:cNvSpPr txBox="1"/>
          <p:nvPr/>
        </p:nvSpPr>
        <p:spPr>
          <a:xfrm>
            <a:off x="7186900" y="873375"/>
            <a:ext cx="1589700" cy="2462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Char char="-"/>
            </a:pPr>
            <a:r>
              <a:rPr lang="it" sz="1600">
                <a:solidFill>
                  <a:schemeClr val="dk2"/>
                </a:solidFill>
              </a:rPr>
              <a:t>Huffman Coding</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Arithmetic Coding</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gzip-9</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330200" lvl="0" marL="457200" rtl="0" algn="l">
              <a:spcBef>
                <a:spcPts val="0"/>
              </a:spcBef>
              <a:spcAft>
                <a:spcPts val="0"/>
              </a:spcAft>
              <a:buClr>
                <a:schemeClr val="dk2"/>
              </a:buClr>
              <a:buSzPts val="1600"/>
              <a:buChar char="-"/>
            </a:pPr>
            <a:r>
              <a:rPr lang="it" sz="1600">
                <a:solidFill>
                  <a:schemeClr val="dk2"/>
                </a:solidFill>
              </a:rPr>
              <a:t>zstd-22</a:t>
            </a:r>
            <a:endParaRPr sz="1600">
              <a:solidFill>
                <a:schemeClr val="dk2"/>
              </a:solidFill>
            </a:endParaRPr>
          </a:p>
        </p:txBody>
      </p:sp>
      <p:sp>
        <p:nvSpPr>
          <p:cNvPr id="331" name="Google Shape;331;p25"/>
          <p:cNvSpPr txBox="1"/>
          <p:nvPr/>
        </p:nvSpPr>
        <p:spPr>
          <a:xfrm>
            <a:off x="-76200" y="3411775"/>
            <a:ext cx="9305100" cy="160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it">
                <a:solidFill>
                  <a:schemeClr val="dk2"/>
                </a:solidFill>
              </a:rPr>
              <a:t>s: sequence to be compressed, of length n, with elements s</a:t>
            </a:r>
            <a:r>
              <a:rPr baseline="-25000" lang="it">
                <a:solidFill>
                  <a:schemeClr val="dk2"/>
                </a:solidFill>
              </a:rPr>
              <a:t>i</a:t>
            </a:r>
            <a:r>
              <a:rPr lang="it">
                <a:solidFill>
                  <a:schemeClr val="dk2"/>
                </a:solidFill>
              </a:rPr>
              <a:t> where i = 1,...,n</a:t>
            </a:r>
            <a:br>
              <a:rPr lang="it">
                <a:solidFill>
                  <a:schemeClr val="dk2"/>
                </a:solidFill>
              </a:rPr>
            </a:br>
            <a:r>
              <a:rPr lang="it">
                <a:solidFill>
                  <a:schemeClr val="dk2"/>
                </a:solidFill>
              </a:rPr>
              <a:t>u: sequence of unique values (symbols) in s, with A elements u</a:t>
            </a:r>
            <a:r>
              <a:rPr baseline="-25000" lang="it">
                <a:solidFill>
                  <a:schemeClr val="dk2"/>
                </a:solidFill>
              </a:rPr>
              <a:t>a</a:t>
            </a:r>
            <a:r>
              <a:rPr lang="it">
                <a:solidFill>
                  <a:schemeClr val="dk2"/>
                </a:solidFill>
              </a:rPr>
              <a:t> where a = 1,...,A</a:t>
            </a:r>
            <a:endParaRPr>
              <a:solidFill>
                <a:schemeClr val="dk2"/>
              </a:solidFill>
            </a:endParaRPr>
          </a:p>
          <a:p>
            <a:pPr indent="0" lvl="0" marL="0" rtl="0" algn="ctr">
              <a:lnSpc>
                <a:spcPct val="115000"/>
              </a:lnSpc>
              <a:spcBef>
                <a:spcPts val="1200"/>
              </a:spcBef>
              <a:spcAft>
                <a:spcPts val="1200"/>
              </a:spcAft>
              <a:buClr>
                <a:schemeClr val="dk1"/>
              </a:buClr>
              <a:buSzPts val="1100"/>
              <a:buFont typeface="Arial"/>
              <a:buNone/>
            </a:pPr>
            <a:r>
              <a:rPr lang="it">
                <a:solidFill>
                  <a:schemeClr val="dk2"/>
                </a:solidFill>
              </a:rPr>
              <a:t>We compress the sequence s using one of the aforementioned compression algorithms using the frequencies of u in the case of statistical methods, or otherwise based on the order in which the symbols occur in the other two cases.</a:t>
            </a:r>
            <a:endParaRPr>
              <a:solidFill>
                <a:schemeClr val="dk2"/>
              </a:solidFill>
            </a:endParaRPr>
          </a:p>
        </p:txBody>
      </p:sp>
      <p:pic>
        <p:nvPicPr>
          <p:cNvPr id="332" name="Google Shape;332;p25"/>
          <p:cNvPicPr preferRelativeResize="0"/>
          <p:nvPr/>
        </p:nvPicPr>
        <p:blipFill>
          <a:blip r:embed="rId3">
            <a:alphaModFix/>
          </a:blip>
          <a:stretch>
            <a:fillRect/>
          </a:stretch>
        </p:blipFill>
        <p:spPr>
          <a:xfrm>
            <a:off x="4572000" y="875625"/>
            <a:ext cx="2462500" cy="2462500"/>
          </a:xfrm>
          <a:prstGeom prst="rect">
            <a:avLst/>
          </a:prstGeom>
          <a:noFill/>
          <a:ln>
            <a:noFill/>
          </a:ln>
        </p:spPr>
      </p:pic>
      <p:sp>
        <p:nvSpPr>
          <p:cNvPr id="333" name="Google Shape;333;p25"/>
          <p:cNvSpPr txBox="1"/>
          <p:nvPr>
            <p:ph type="title"/>
          </p:nvPr>
        </p:nvSpPr>
        <p:spPr>
          <a:xfrm>
            <a:off x="304800" y="152400"/>
            <a:ext cx="248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Quantization</a:t>
            </a:r>
            <a:endParaRPr/>
          </a:p>
        </p:txBody>
      </p:sp>
      <p:sp>
        <p:nvSpPr>
          <p:cNvPr id="334" name="Google Shape;334;p25"/>
          <p:cNvSpPr txBox="1"/>
          <p:nvPr/>
        </p:nvSpPr>
        <p:spPr>
          <a:xfrm>
            <a:off x="334800" y="993050"/>
            <a:ext cx="3266100" cy="77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chemeClr val="dk2"/>
                </a:solidFill>
              </a:rPr>
              <a:t>Once the training is completed, the weights are not exactly quantized, but they are close to their corresponding values in v.</a:t>
            </a:r>
            <a:endParaRPr sz="1200">
              <a:solidFill>
                <a:schemeClr val="dk2"/>
              </a:solidFill>
            </a:endParaRPr>
          </a:p>
        </p:txBody>
      </p:sp>
      <p:pic>
        <p:nvPicPr>
          <p:cNvPr id="335" name="Google Shape;335;p25"/>
          <p:cNvPicPr preferRelativeResize="0"/>
          <p:nvPr/>
        </p:nvPicPr>
        <p:blipFill>
          <a:blip r:embed="rId4">
            <a:alphaModFix/>
          </a:blip>
          <a:stretch>
            <a:fillRect/>
          </a:stretch>
        </p:blipFill>
        <p:spPr>
          <a:xfrm>
            <a:off x="420517" y="1769756"/>
            <a:ext cx="2373380" cy="456000"/>
          </a:xfrm>
          <a:prstGeom prst="rect">
            <a:avLst/>
          </a:prstGeom>
          <a:noFill/>
          <a:ln>
            <a:noFill/>
          </a:ln>
        </p:spPr>
      </p:pic>
      <p:sp>
        <p:nvSpPr>
          <p:cNvPr id="336" name="Google Shape;336;p25"/>
          <p:cNvSpPr txBox="1"/>
          <p:nvPr/>
        </p:nvSpPr>
        <p:spPr>
          <a:xfrm>
            <a:off x="335335" y="2194025"/>
            <a:ext cx="2732100" cy="9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200">
                <a:solidFill>
                  <a:schemeClr val="dk2"/>
                </a:solidFill>
              </a:rPr>
              <a:t>The training has prepared them for quantization.</a:t>
            </a:r>
            <a:endParaRPr sz="1200">
              <a:solidFill>
                <a:schemeClr val="dk2"/>
              </a:solidFill>
            </a:endParaRPr>
          </a:p>
          <a:p>
            <a:pPr indent="0" lvl="0" marL="0" rtl="0" algn="l">
              <a:spcBef>
                <a:spcPts val="0"/>
              </a:spcBef>
              <a:spcAft>
                <a:spcPts val="0"/>
              </a:spcAft>
              <a:buNone/>
            </a:pPr>
            <a:r>
              <a:rPr lang="it" sz="1200">
                <a:solidFill>
                  <a:schemeClr val="dk2"/>
                </a:solidFill>
              </a:rPr>
              <a:t>At this point, each weight can be assigned to its reference value v</a:t>
            </a:r>
            <a:r>
              <a:rPr baseline="-25000" lang="it" sz="1200">
                <a:solidFill>
                  <a:schemeClr val="dk2"/>
                </a:solidFill>
              </a:rPr>
              <a:t>b</a:t>
            </a:r>
            <a:r>
              <a:rPr lang="it" sz="1200">
                <a:solidFill>
                  <a:schemeClr val="dk2"/>
                </a:solidFill>
              </a:rPr>
              <a:t>.</a:t>
            </a:r>
            <a:endParaRPr sz="1800">
              <a:solidFill>
                <a:schemeClr val="dk2"/>
              </a:solidFill>
            </a:endParaRPr>
          </a:p>
        </p:txBody>
      </p:sp>
      <p:cxnSp>
        <p:nvCxnSpPr>
          <p:cNvPr id="337" name="Google Shape;337;p25"/>
          <p:cNvCxnSpPr/>
          <p:nvPr/>
        </p:nvCxnSpPr>
        <p:spPr>
          <a:xfrm>
            <a:off x="3579259" y="1625552"/>
            <a:ext cx="855600" cy="9600"/>
          </a:xfrm>
          <a:prstGeom prst="straightConnector1">
            <a:avLst/>
          </a:prstGeom>
          <a:noFill/>
          <a:ln cap="flat" cmpd="sng" w="38100">
            <a:solidFill>
              <a:schemeClr val="dk2"/>
            </a:solidFill>
            <a:prstDash val="solid"/>
            <a:round/>
            <a:headEnd len="med" w="med" type="none"/>
            <a:tailEnd len="med" w="med" type="triangle"/>
          </a:ln>
        </p:spPr>
      </p:cxnSp>
      <p:cxnSp>
        <p:nvCxnSpPr>
          <p:cNvPr id="338" name="Google Shape;338;p25"/>
          <p:cNvCxnSpPr/>
          <p:nvPr/>
        </p:nvCxnSpPr>
        <p:spPr>
          <a:xfrm>
            <a:off x="3579259" y="1940075"/>
            <a:ext cx="855600" cy="9600"/>
          </a:xfrm>
          <a:prstGeom prst="straightConnector1">
            <a:avLst/>
          </a:prstGeom>
          <a:noFill/>
          <a:ln cap="flat" cmpd="sng" w="38100">
            <a:solidFill>
              <a:schemeClr val="dk2"/>
            </a:solidFill>
            <a:prstDash val="solid"/>
            <a:round/>
            <a:headEnd len="med" w="med" type="none"/>
            <a:tailEnd len="med" w="med" type="triangle"/>
          </a:ln>
        </p:spPr>
      </p:cxnSp>
      <p:cxnSp>
        <p:nvCxnSpPr>
          <p:cNvPr id="339" name="Google Shape;339;p25"/>
          <p:cNvCxnSpPr/>
          <p:nvPr/>
        </p:nvCxnSpPr>
        <p:spPr>
          <a:xfrm>
            <a:off x="3569536" y="2291906"/>
            <a:ext cx="855600" cy="9600"/>
          </a:xfrm>
          <a:prstGeom prst="straightConnector1">
            <a:avLst/>
          </a:prstGeom>
          <a:noFill/>
          <a:ln cap="flat" cmpd="sng" w="38100">
            <a:solidFill>
              <a:schemeClr val="dk2"/>
            </a:solidFill>
            <a:prstDash val="solid"/>
            <a:round/>
            <a:headEnd len="med" w="med" type="none"/>
            <a:tailEnd len="med" w="med" type="triangle"/>
          </a:ln>
        </p:spPr>
      </p:cxnSp>
      <p:cxnSp>
        <p:nvCxnSpPr>
          <p:cNvPr id="340" name="Google Shape;340;p25"/>
          <p:cNvCxnSpPr/>
          <p:nvPr/>
        </p:nvCxnSpPr>
        <p:spPr>
          <a:xfrm>
            <a:off x="3569536" y="2635598"/>
            <a:ext cx="855600" cy="9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type="title"/>
          </p:nvPr>
        </p:nvSpPr>
        <p:spPr>
          <a:xfrm>
            <a:off x="1393330" y="286747"/>
            <a:ext cx="248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Tests &amp; Results</a:t>
            </a:r>
            <a:endParaRPr/>
          </a:p>
        </p:txBody>
      </p:sp>
      <p:sp>
        <p:nvSpPr>
          <p:cNvPr id="346" name="Google Shape;346;p26"/>
          <p:cNvSpPr txBox="1"/>
          <p:nvPr/>
        </p:nvSpPr>
        <p:spPr>
          <a:xfrm>
            <a:off x="2042232" y="784750"/>
            <a:ext cx="10815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LeNet-5</a:t>
            </a:r>
            <a:endParaRPr sz="1800">
              <a:solidFill>
                <a:schemeClr val="dk2"/>
              </a:solidFill>
            </a:endParaRPr>
          </a:p>
        </p:txBody>
      </p:sp>
      <p:sp>
        <p:nvSpPr>
          <p:cNvPr id="347" name="Google Shape;347;p26"/>
          <p:cNvSpPr txBox="1"/>
          <p:nvPr/>
        </p:nvSpPr>
        <p:spPr>
          <a:xfrm>
            <a:off x="2155311" y="2828108"/>
            <a:ext cx="9321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MNIST</a:t>
            </a:r>
            <a:endParaRPr sz="1800">
              <a:solidFill>
                <a:schemeClr val="dk2"/>
              </a:solidFill>
            </a:endParaRPr>
          </a:p>
        </p:txBody>
      </p:sp>
      <p:pic>
        <p:nvPicPr>
          <p:cNvPr id="348" name="Google Shape;348;p26"/>
          <p:cNvPicPr preferRelativeResize="0"/>
          <p:nvPr/>
        </p:nvPicPr>
        <p:blipFill>
          <a:blip r:embed="rId3">
            <a:alphaModFix/>
          </a:blip>
          <a:stretch>
            <a:fillRect/>
          </a:stretch>
        </p:blipFill>
        <p:spPr>
          <a:xfrm>
            <a:off x="435029" y="860950"/>
            <a:ext cx="5281910" cy="1996200"/>
          </a:xfrm>
          <a:prstGeom prst="rect">
            <a:avLst/>
          </a:prstGeom>
          <a:noFill/>
          <a:ln>
            <a:noFill/>
          </a:ln>
        </p:spPr>
      </p:pic>
      <p:sp>
        <p:nvSpPr>
          <p:cNvPr id="349" name="Google Shape;349;p26"/>
          <p:cNvSpPr txBox="1"/>
          <p:nvPr/>
        </p:nvSpPr>
        <p:spPr>
          <a:xfrm>
            <a:off x="353015" y="2436067"/>
            <a:ext cx="45585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700">
                <a:solidFill>
                  <a:schemeClr val="dk2"/>
                </a:solidFill>
              </a:rPr>
              <a:t>By Zhang, Aston and Lipton, Zachary C. and Li, Mu and Smola, Alexander J. </a:t>
            </a:r>
            <a:endParaRPr sz="700">
              <a:solidFill>
                <a:schemeClr val="dk2"/>
              </a:solidFill>
            </a:endParaRPr>
          </a:p>
          <a:p>
            <a:pPr indent="0" lvl="0" marL="0" rtl="0" algn="l">
              <a:spcBef>
                <a:spcPts val="0"/>
              </a:spcBef>
              <a:spcAft>
                <a:spcPts val="0"/>
              </a:spcAft>
              <a:buNone/>
            </a:pPr>
            <a:r>
              <a:rPr lang="it" sz="700">
                <a:solidFill>
                  <a:schemeClr val="dk2"/>
                </a:solidFill>
              </a:rPr>
              <a:t>https://github.com/d2l-ai/d2l-en, CC BY-SA 4.0, https://commons.wikimedia.org/w/index.php?curid=152265656</a:t>
            </a:r>
            <a:endParaRPr sz="700">
              <a:solidFill>
                <a:schemeClr val="dk2"/>
              </a:solidFill>
            </a:endParaRPr>
          </a:p>
        </p:txBody>
      </p:sp>
      <p:pic>
        <p:nvPicPr>
          <p:cNvPr id="350" name="Google Shape;350;p26"/>
          <p:cNvPicPr preferRelativeResize="0"/>
          <p:nvPr/>
        </p:nvPicPr>
        <p:blipFill>
          <a:blip r:embed="rId4">
            <a:alphaModFix/>
          </a:blip>
          <a:stretch>
            <a:fillRect/>
          </a:stretch>
        </p:blipFill>
        <p:spPr>
          <a:xfrm>
            <a:off x="1123946" y="3246311"/>
            <a:ext cx="2897550" cy="1760975"/>
          </a:xfrm>
          <a:prstGeom prst="rect">
            <a:avLst/>
          </a:prstGeom>
          <a:noFill/>
          <a:ln>
            <a:noFill/>
          </a:ln>
        </p:spPr>
      </p:pic>
      <p:sp>
        <p:nvSpPr>
          <p:cNvPr id="351" name="Google Shape;351;p26"/>
          <p:cNvSpPr txBox="1"/>
          <p:nvPr/>
        </p:nvSpPr>
        <p:spPr>
          <a:xfrm>
            <a:off x="1658064" y="4848069"/>
            <a:ext cx="1981200" cy="3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700">
                <a:solidFill>
                  <a:schemeClr val="dk2"/>
                </a:solidFill>
                <a:uFill>
                  <a:noFill/>
                </a:uFill>
                <a:hlinkClick r:id="rId5">
                  <a:extLst>
                    <a:ext uri="{A12FA001-AC4F-418D-AE19-62706E023703}">
                      <ahyp:hlinkClr val="tx"/>
                    </a:ext>
                  </a:extLst>
                </a:hlinkClick>
              </a:rPr>
              <a:t>https:/en.wikipedia.org/wiki/MNIST_database</a:t>
            </a:r>
            <a:endParaRPr>
              <a:solidFill>
                <a:schemeClr val="dk2"/>
              </a:solidFill>
            </a:endParaRPr>
          </a:p>
        </p:txBody>
      </p:sp>
      <p:graphicFrame>
        <p:nvGraphicFramePr>
          <p:cNvPr id="352" name="Google Shape;352;p26"/>
          <p:cNvGraphicFramePr/>
          <p:nvPr/>
        </p:nvGraphicFramePr>
        <p:xfrm>
          <a:off x="5453603" y="-2"/>
          <a:ext cx="3000000" cy="3000000"/>
        </p:xfrm>
        <a:graphic>
          <a:graphicData uri="http://schemas.openxmlformats.org/drawingml/2006/table">
            <a:tbl>
              <a:tblPr>
                <a:noFill/>
                <a:tableStyleId>{418D32AC-F585-4D15-9EFE-3A209F2A7173}</a:tableStyleId>
              </a:tblPr>
              <a:tblGrid>
                <a:gridCol w="1936750"/>
                <a:gridCol w="1761800"/>
              </a:tblGrid>
              <a:tr h="427350">
                <a:tc>
                  <a:txBody>
                    <a:bodyPr/>
                    <a:lstStyle/>
                    <a:p>
                      <a:pPr indent="0" lvl="0" marL="0" rtl="0" algn="ctr">
                        <a:spcBef>
                          <a:spcPts val="0"/>
                        </a:spcBef>
                        <a:spcAft>
                          <a:spcPts val="0"/>
                        </a:spcAft>
                        <a:buNone/>
                      </a:pPr>
                      <a:r>
                        <a:rPr b="1" lang="it" sz="1100" u="sng"/>
                        <a:t>REFERENCE</a:t>
                      </a:r>
                      <a:endParaRPr b="1" sz="1100" u="sng"/>
                    </a:p>
                  </a:txBody>
                  <a:tcPr marT="91425" marB="91425" marR="91425" marL="91425"/>
                </a:tc>
                <a:tc>
                  <a:txBody>
                    <a:bodyPr/>
                    <a:lstStyle/>
                    <a:p>
                      <a:pPr indent="0" lvl="0" marL="0" rtl="0" algn="l">
                        <a:spcBef>
                          <a:spcPts val="0"/>
                        </a:spcBef>
                        <a:spcAft>
                          <a:spcPts val="0"/>
                        </a:spcAft>
                        <a:buNone/>
                      </a:pPr>
                      <a:r>
                        <a:rPr b="1" lang="it" sz="1100" u="sng"/>
                        <a:t>COMPRESSION RATIO</a:t>
                      </a:r>
                      <a:endParaRPr b="1" sz="1100" u="sng"/>
                    </a:p>
                  </a:txBody>
                  <a:tcPr marT="91425" marB="91425" marR="91425" marL="91425"/>
                </a:tc>
              </a:tr>
              <a:tr h="474750">
                <a:tc>
                  <a:txBody>
                    <a:bodyPr/>
                    <a:lstStyle/>
                    <a:p>
                      <a:pPr indent="0" lvl="0" marL="0" rtl="0" algn="ctr">
                        <a:lnSpc>
                          <a:spcPct val="115000"/>
                        </a:lnSpc>
                        <a:spcBef>
                          <a:spcPts val="0"/>
                        </a:spcBef>
                        <a:spcAft>
                          <a:spcPts val="0"/>
                        </a:spcAft>
                        <a:buClr>
                          <a:schemeClr val="dk1"/>
                        </a:buClr>
                        <a:buSzPts val="1100"/>
                        <a:buFont typeface="Arial"/>
                        <a:buNone/>
                      </a:pPr>
                      <a:r>
                        <a:rPr lang="it" sz="900">
                          <a:solidFill>
                            <a:schemeClr val="dk1"/>
                          </a:solidFill>
                        </a:rPr>
                        <a:t>Improvement of pruning method for convolution neural network</a:t>
                      </a:r>
                      <a:endParaRPr sz="9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it" sz="900">
                          <a:solidFill>
                            <a:schemeClr val="dk1"/>
                          </a:solidFill>
                        </a:rPr>
                        <a:t>compression</a:t>
                      </a:r>
                      <a:endParaRPr sz="900">
                        <a:solidFill>
                          <a:schemeClr val="dk1"/>
                        </a:solidFill>
                      </a:endParaRPr>
                    </a:p>
                    <a:p>
                      <a:pPr indent="0" lvl="0" marL="0" rtl="0" algn="ctr">
                        <a:spcBef>
                          <a:spcPts val="0"/>
                        </a:spcBef>
                        <a:spcAft>
                          <a:spcPts val="0"/>
                        </a:spcAft>
                        <a:buNone/>
                      </a:pPr>
                      <a:r>
                        <a:rPr lang="it" sz="900">
                          <a:solidFill>
                            <a:schemeClr val="dk1"/>
                          </a:solidFill>
                        </a:rPr>
                        <a:t>[C Liu and Q Liu, 2018]</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t/>
                      </a:r>
                      <a:endParaRPr>
                        <a:solidFill>
                          <a:srgbClr val="333333"/>
                        </a:solidFill>
                        <a:highlight>
                          <a:srgbClr val="FAFAFA"/>
                        </a:highlight>
                      </a:endParaRPr>
                    </a:p>
                    <a:p>
                      <a:pPr indent="0" lvl="0" marL="0" rtl="0" algn="ctr">
                        <a:spcBef>
                          <a:spcPts val="0"/>
                        </a:spcBef>
                        <a:spcAft>
                          <a:spcPts val="0"/>
                        </a:spcAft>
                        <a:buNone/>
                      </a:pPr>
                      <a:r>
                        <a:rPr lang="it">
                          <a:solidFill>
                            <a:srgbClr val="333333"/>
                          </a:solidFill>
                          <a:highlight>
                            <a:srgbClr val="FAFAFA"/>
                          </a:highlight>
                        </a:rPr>
                        <a:t>9.47% (10.56x)</a:t>
                      </a:r>
                      <a:endParaRPr sz="1500"/>
                    </a:p>
                  </a:txBody>
                  <a:tcPr marT="91425" marB="91425" marR="91425" marL="91425"/>
                </a:tc>
              </a:tr>
              <a:tr h="417825">
                <a:tc>
                  <a:txBody>
                    <a:bodyPr/>
                    <a:lstStyle/>
                    <a:p>
                      <a:pPr indent="0" lvl="0" marL="0" rtl="0" algn="ctr">
                        <a:spcBef>
                          <a:spcPts val="0"/>
                        </a:spcBef>
                        <a:spcAft>
                          <a:spcPts val="0"/>
                        </a:spcAft>
                        <a:buClr>
                          <a:schemeClr val="dk1"/>
                        </a:buClr>
                        <a:buSzPts val="1100"/>
                        <a:buFont typeface="Arial"/>
                        <a:buNone/>
                      </a:pPr>
                      <a:r>
                        <a:rPr lang="it" sz="900">
                          <a:solidFill>
                            <a:schemeClr val="dk1"/>
                          </a:solidFill>
                        </a:rPr>
                        <a:t>TR-Nets </a:t>
                      </a:r>
                      <a:endParaRPr sz="900">
                        <a:solidFill>
                          <a:schemeClr val="dk1"/>
                        </a:solidFill>
                      </a:endParaRPr>
                    </a:p>
                    <a:p>
                      <a:pPr indent="0" lvl="0" marL="0" rtl="0" algn="ctr">
                        <a:spcBef>
                          <a:spcPts val="0"/>
                        </a:spcBef>
                        <a:spcAft>
                          <a:spcPts val="0"/>
                        </a:spcAft>
                        <a:buClr>
                          <a:schemeClr val="dk1"/>
                        </a:buClr>
                        <a:buSzPts val="1100"/>
                        <a:buFont typeface="Arial"/>
                        <a:buNone/>
                      </a:pPr>
                      <a:r>
                        <a:rPr lang="it" sz="900">
                          <a:solidFill>
                            <a:schemeClr val="dk1"/>
                          </a:solidFill>
                        </a:rPr>
                        <a:t>[Wang et al., 2018]</a:t>
                      </a:r>
                      <a:endParaRPr sz="100"/>
                    </a:p>
                  </a:txBody>
                  <a:tcPr marT="91425" marB="91425" marR="91425" marL="91425"/>
                </a:tc>
                <a:tc>
                  <a:txBody>
                    <a:bodyPr/>
                    <a:lstStyle/>
                    <a:p>
                      <a:pPr indent="0" lvl="0" marL="0" rtl="0" algn="ctr">
                        <a:spcBef>
                          <a:spcPts val="0"/>
                        </a:spcBef>
                        <a:spcAft>
                          <a:spcPts val="0"/>
                        </a:spcAft>
                        <a:buNone/>
                      </a:pPr>
                      <a:r>
                        <a:rPr lang="it">
                          <a:solidFill>
                            <a:schemeClr val="dk1"/>
                          </a:solidFill>
                        </a:rPr>
                        <a:t>9.09% (11x)</a:t>
                      </a:r>
                      <a:endParaRPr sz="1500"/>
                    </a:p>
                  </a:txBody>
                  <a:tcPr marT="91425" marB="91425" marR="91425" marL="91425"/>
                </a:tc>
              </a:tr>
              <a:tr h="845125">
                <a:tc>
                  <a:txBody>
                    <a:bodyPr/>
                    <a:lstStyle/>
                    <a:p>
                      <a:pPr indent="0" lvl="0" marL="0" rtl="0" algn="ctr">
                        <a:lnSpc>
                          <a:spcPct val="120000"/>
                        </a:lnSpc>
                        <a:spcBef>
                          <a:spcPts val="1200"/>
                        </a:spcBef>
                        <a:spcAft>
                          <a:spcPts val="1200"/>
                        </a:spcAft>
                        <a:buClr>
                          <a:schemeClr val="dk1"/>
                        </a:buClr>
                        <a:buSzPts val="1100"/>
                        <a:buFont typeface="Arial"/>
                        <a:buNone/>
                      </a:pPr>
                      <a:r>
                        <a:rPr lang="it" sz="900">
                          <a:solidFill>
                            <a:schemeClr val="dk1"/>
                          </a:solidFill>
                        </a:rPr>
                        <a:t>Neuron Pruning for Compressing Deep Networks Using Maxout Architectures                        [Rueda et al., 2017]</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t/>
                      </a:r>
                      <a:endParaRPr>
                        <a:solidFill>
                          <a:srgbClr val="333333"/>
                        </a:solidFill>
                        <a:highlight>
                          <a:srgbClr val="FAFAFA"/>
                        </a:highlight>
                      </a:endParaRPr>
                    </a:p>
                    <a:p>
                      <a:pPr indent="0" lvl="0" marL="0" rtl="0" algn="ctr">
                        <a:spcBef>
                          <a:spcPts val="0"/>
                        </a:spcBef>
                        <a:spcAft>
                          <a:spcPts val="0"/>
                        </a:spcAft>
                        <a:buNone/>
                      </a:pPr>
                      <a:r>
                        <a:rPr lang="it">
                          <a:solidFill>
                            <a:srgbClr val="333333"/>
                          </a:solidFill>
                          <a:highlight>
                            <a:srgbClr val="FAFAFA"/>
                          </a:highlight>
                        </a:rPr>
                        <a:t>8% (12.5x)</a:t>
                      </a:r>
                      <a:endParaRPr>
                        <a:solidFill>
                          <a:srgbClr val="333333"/>
                        </a:solidFill>
                        <a:highlight>
                          <a:srgbClr val="FAFAFA"/>
                        </a:highlight>
                      </a:endParaRPr>
                    </a:p>
                  </a:txBody>
                  <a:tcPr marT="91425" marB="91425" marR="91425" marL="91425"/>
                </a:tc>
              </a:tr>
              <a:tr h="503250">
                <a:tc>
                  <a:txBody>
                    <a:bodyPr/>
                    <a:lstStyle/>
                    <a:p>
                      <a:pPr indent="0" lvl="0" marL="0" rtl="0" algn="ctr">
                        <a:lnSpc>
                          <a:spcPct val="120000"/>
                        </a:lnSpc>
                        <a:spcBef>
                          <a:spcPts val="1200"/>
                        </a:spcBef>
                        <a:spcAft>
                          <a:spcPts val="1200"/>
                        </a:spcAft>
                        <a:buNone/>
                      </a:pPr>
                      <a:r>
                        <a:rPr lang="it" sz="900">
                          <a:solidFill>
                            <a:schemeClr val="dk1"/>
                          </a:solidFill>
                        </a:rPr>
                        <a:t>EDCompress                      [Zhehui Wang et al., 2021]</a:t>
                      </a:r>
                      <a:endParaRPr sz="900">
                        <a:solidFill>
                          <a:schemeClr val="dk1"/>
                        </a:solidFill>
                      </a:endParaRPr>
                    </a:p>
                  </a:txBody>
                  <a:tcPr marT="91425" marB="91425" marR="91425" marL="91425"/>
                </a:tc>
                <a:tc>
                  <a:txBody>
                    <a:bodyPr/>
                    <a:lstStyle/>
                    <a:p>
                      <a:pPr indent="0" lvl="0" marL="0" rtl="0" algn="ctr">
                        <a:spcBef>
                          <a:spcPts val="0"/>
                        </a:spcBef>
                        <a:spcAft>
                          <a:spcPts val="0"/>
                        </a:spcAft>
                        <a:buNone/>
                      </a:pPr>
                      <a:r>
                        <a:rPr lang="it">
                          <a:solidFill>
                            <a:srgbClr val="333333"/>
                          </a:solidFill>
                          <a:highlight>
                            <a:srgbClr val="FAFAFA"/>
                          </a:highlight>
                        </a:rPr>
                        <a:t>3.85% (26x)</a:t>
                      </a:r>
                      <a:endParaRPr>
                        <a:solidFill>
                          <a:srgbClr val="333333"/>
                        </a:solidFill>
                        <a:highlight>
                          <a:srgbClr val="FAFAFA"/>
                        </a:highlight>
                      </a:endParaRPr>
                    </a:p>
                  </a:txBody>
                  <a:tcPr marT="91425" marB="91425" marR="91425" marL="91425"/>
                </a:tc>
              </a:tr>
              <a:tr h="411450">
                <a:tc>
                  <a:txBody>
                    <a:bodyPr/>
                    <a:lstStyle/>
                    <a:p>
                      <a:pPr indent="0" lvl="0" marL="0" rtl="0" algn="ctr">
                        <a:spcBef>
                          <a:spcPts val="0"/>
                        </a:spcBef>
                        <a:spcAft>
                          <a:spcPts val="0"/>
                        </a:spcAft>
                        <a:buNone/>
                      </a:pPr>
                      <a:r>
                        <a:rPr b="1" lang="it" sz="1300"/>
                        <a:t>METaQ</a:t>
                      </a:r>
                      <a:endParaRPr b="1" sz="1300"/>
                    </a:p>
                  </a:txBody>
                  <a:tcPr marT="91425" marB="91425" marR="91425" marL="91425"/>
                </a:tc>
                <a:tc>
                  <a:txBody>
                    <a:bodyPr/>
                    <a:lstStyle/>
                    <a:p>
                      <a:pPr indent="0" lvl="0" marL="0" rtl="0" algn="ctr">
                        <a:spcBef>
                          <a:spcPts val="0"/>
                        </a:spcBef>
                        <a:spcAft>
                          <a:spcPts val="0"/>
                        </a:spcAft>
                        <a:buNone/>
                      </a:pPr>
                      <a:r>
                        <a:rPr b="1" lang="it"/>
                        <a:t>3.43% (29x)</a:t>
                      </a:r>
                      <a:endParaRPr b="1"/>
                    </a:p>
                  </a:txBody>
                  <a:tcPr marT="91425" marB="91425" marR="91425" marL="91425"/>
                </a:tc>
              </a:tr>
              <a:tr h="474750">
                <a:tc>
                  <a:txBody>
                    <a:bodyPr/>
                    <a:lstStyle/>
                    <a:p>
                      <a:pPr indent="0" lvl="0" marL="0" rtl="0" algn="ctr">
                        <a:spcBef>
                          <a:spcPts val="0"/>
                        </a:spcBef>
                        <a:spcAft>
                          <a:spcPts val="0"/>
                        </a:spcAft>
                        <a:buNone/>
                      </a:pPr>
                      <a:r>
                        <a:rPr lang="it" sz="900"/>
                        <a:t>Deep Compression </a:t>
                      </a:r>
                      <a:endParaRPr sz="900"/>
                    </a:p>
                    <a:p>
                      <a:pPr indent="0" lvl="0" marL="0" rtl="0" algn="ctr">
                        <a:spcBef>
                          <a:spcPts val="0"/>
                        </a:spcBef>
                        <a:spcAft>
                          <a:spcPts val="0"/>
                        </a:spcAft>
                        <a:buNone/>
                      </a:pPr>
                      <a:r>
                        <a:rPr lang="it" sz="900"/>
                        <a:t>[Han et al., 2016]</a:t>
                      </a:r>
                      <a:endParaRPr sz="900"/>
                    </a:p>
                  </a:txBody>
                  <a:tcPr marT="91425" marB="91425" marR="91425" marL="91425"/>
                </a:tc>
                <a:tc>
                  <a:txBody>
                    <a:bodyPr/>
                    <a:lstStyle/>
                    <a:p>
                      <a:pPr indent="0" lvl="0" marL="0" rtl="0" algn="ctr">
                        <a:spcBef>
                          <a:spcPts val="0"/>
                        </a:spcBef>
                        <a:spcAft>
                          <a:spcPts val="0"/>
                        </a:spcAft>
                        <a:buNone/>
                      </a:pPr>
                      <a:r>
                        <a:rPr lang="it"/>
                        <a:t>2.56% (39x)</a:t>
                      </a:r>
                      <a:endParaRPr/>
                    </a:p>
                  </a:txBody>
                  <a:tcPr marT="91425" marB="91425" marR="91425" marL="91425"/>
                </a:tc>
              </a:tr>
              <a:tr h="759650">
                <a:tc>
                  <a:txBody>
                    <a:bodyPr/>
                    <a:lstStyle/>
                    <a:p>
                      <a:pPr indent="0" lvl="0" marL="0" rtl="0" algn="ctr">
                        <a:spcBef>
                          <a:spcPts val="0"/>
                        </a:spcBef>
                        <a:spcAft>
                          <a:spcPts val="0"/>
                        </a:spcAft>
                        <a:buNone/>
                      </a:pPr>
                      <a:r>
                        <a:rPr lang="it" sz="900"/>
                        <a:t>Deep model                   compression based on the training history </a:t>
                      </a:r>
                      <a:endParaRPr sz="900"/>
                    </a:p>
                    <a:p>
                      <a:pPr indent="0" lvl="0" marL="0" rtl="0" algn="ctr">
                        <a:spcBef>
                          <a:spcPts val="0"/>
                        </a:spcBef>
                        <a:spcAft>
                          <a:spcPts val="0"/>
                        </a:spcAft>
                        <a:buNone/>
                      </a:pPr>
                      <a:r>
                        <a:rPr lang="it" sz="900"/>
                        <a:t>[Basha et al., 2024]</a:t>
                      </a:r>
                      <a:endParaRPr sz="900"/>
                    </a:p>
                  </a:txBody>
                  <a:tcPr marT="91425" marB="91425" marR="91425" marL="91425"/>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it"/>
                        <a:t>2.02% (49.5x)</a:t>
                      </a:r>
                      <a:endParaRPr/>
                    </a:p>
                  </a:txBody>
                  <a:tcPr marT="91425" marB="91425" marR="91425" marL="91425"/>
                </a:tc>
              </a:tr>
              <a:tr h="474750">
                <a:tc>
                  <a:txBody>
                    <a:bodyPr/>
                    <a:lstStyle/>
                    <a:p>
                      <a:pPr indent="0" lvl="0" marL="0" rtl="0" algn="ctr">
                        <a:spcBef>
                          <a:spcPts val="0"/>
                        </a:spcBef>
                        <a:spcAft>
                          <a:spcPts val="0"/>
                        </a:spcAft>
                        <a:buNone/>
                      </a:pPr>
                      <a:r>
                        <a:rPr lang="it" sz="900"/>
                        <a:t>DeepSZ </a:t>
                      </a:r>
                      <a:endParaRPr sz="900"/>
                    </a:p>
                    <a:p>
                      <a:pPr indent="0" lvl="0" marL="0" rtl="0" algn="ctr">
                        <a:spcBef>
                          <a:spcPts val="0"/>
                        </a:spcBef>
                        <a:spcAft>
                          <a:spcPts val="0"/>
                        </a:spcAft>
                        <a:buNone/>
                      </a:pPr>
                      <a:r>
                        <a:rPr lang="it" sz="900"/>
                        <a:t>[Jin et al., 2019]</a:t>
                      </a:r>
                      <a:endParaRPr sz="900"/>
                    </a:p>
                  </a:txBody>
                  <a:tcPr marT="91425" marB="91425" marR="91425" marL="91425"/>
                </a:tc>
                <a:tc>
                  <a:txBody>
                    <a:bodyPr/>
                    <a:lstStyle/>
                    <a:p>
                      <a:pPr indent="0" lvl="0" marL="0" rtl="0" algn="ctr">
                        <a:spcBef>
                          <a:spcPts val="0"/>
                        </a:spcBef>
                        <a:spcAft>
                          <a:spcPts val="0"/>
                        </a:spcAft>
                        <a:buNone/>
                      </a:pPr>
                      <a:r>
                        <a:rPr lang="it"/>
                        <a:t>1.79% (56x)</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311700" y="445025"/>
            <a:ext cx="688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Challenges and Possible Future Developments</a:t>
            </a:r>
            <a:endParaRPr/>
          </a:p>
        </p:txBody>
      </p:sp>
      <p:sp>
        <p:nvSpPr>
          <p:cNvPr id="358" name="Google Shape;358;p27"/>
          <p:cNvSpPr txBox="1"/>
          <p:nvPr/>
        </p:nvSpPr>
        <p:spPr>
          <a:xfrm>
            <a:off x="188825" y="1119400"/>
            <a:ext cx="8539200" cy="133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it" sz="1800">
                <a:solidFill>
                  <a:schemeClr val="dk2"/>
                </a:solidFill>
              </a:rPr>
              <a:t>Substitute ||w||</a:t>
            </a:r>
            <a:r>
              <a:rPr baseline="-25000" lang="it" sz="1800">
                <a:solidFill>
                  <a:schemeClr val="dk2"/>
                </a:solidFill>
              </a:rPr>
              <a:t>2  </a:t>
            </a:r>
            <a:r>
              <a:rPr lang="it" sz="1800">
                <a:solidFill>
                  <a:schemeClr val="dk2"/>
                </a:solidFill>
              </a:rPr>
              <a:t>with other regularization </a:t>
            </a:r>
            <a:r>
              <a:rPr lang="it" sz="1800">
                <a:solidFill>
                  <a:schemeClr val="dk2"/>
                </a:solidFill>
              </a:rPr>
              <a:t>techniques</a:t>
            </a:r>
            <a:r>
              <a:rPr lang="it" sz="1800">
                <a:solidFill>
                  <a:schemeClr val="dk2"/>
                </a:solidFill>
              </a:rPr>
              <a:t> (e.g. SPR)</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Different BM</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Explore the wide range of hyperparameters with supercomputers</a:t>
            </a:r>
            <a:endParaRPr sz="1800">
              <a:solidFill>
                <a:schemeClr val="dk2"/>
              </a:solidFill>
            </a:endParaRPr>
          </a:p>
          <a:p>
            <a:pPr indent="-342900" lvl="0" marL="457200" rtl="0" algn="l">
              <a:spcBef>
                <a:spcPts val="0"/>
              </a:spcBef>
              <a:spcAft>
                <a:spcPts val="0"/>
              </a:spcAft>
              <a:buClr>
                <a:schemeClr val="dk2"/>
              </a:buClr>
              <a:buSzPts val="1800"/>
              <a:buChar char="-"/>
            </a:pPr>
            <a:r>
              <a:rPr lang="it" sz="1800">
                <a:solidFill>
                  <a:schemeClr val="dk2"/>
                </a:solidFill>
              </a:rPr>
              <a:t>Explore different network architectures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311700" y="445025"/>
            <a:ext cx="8562000" cy="297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Thanksgiving</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ct val="69230"/>
              <a:buFont typeface="Arial"/>
              <a:buNone/>
            </a:pPr>
            <a:r>
              <a:rPr lang="it" sz="1588"/>
              <a:t>I would like to thank my Professors, who gave me the opportunity, through their ideas and insights, to be able to work on this project, which is as innovative and topical as it is stimulating and engaging, allowing me to interface with cutting-edge research work and technologies in a rapidly changing world.</a:t>
            </a:r>
            <a:endParaRPr sz="1588"/>
          </a:p>
          <a:p>
            <a:pPr indent="0" lvl="0" marL="0" rtl="0" algn="l">
              <a:lnSpc>
                <a:spcPct val="115000"/>
              </a:lnSpc>
              <a:spcBef>
                <a:spcPts val="0"/>
              </a:spcBef>
              <a:spcAft>
                <a:spcPts val="0"/>
              </a:spcAft>
              <a:buClr>
                <a:schemeClr val="dk1"/>
              </a:buClr>
              <a:buSzPct val="69230"/>
              <a:buFont typeface="Arial"/>
              <a:buNone/>
            </a:pPr>
            <a:r>
              <a:rPr lang="it" sz="1588"/>
              <a:t>But most of all, I thank my mom, who gave me the opportunity to graduate and build the person I am.</a:t>
            </a:r>
            <a:endParaRPr sz="1588"/>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002476" y="321425"/>
            <a:ext cx="550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Neural Networks: Quick Introduction</a:t>
            </a:r>
            <a:endParaRPr/>
          </a:p>
        </p:txBody>
      </p:sp>
      <p:pic>
        <p:nvPicPr>
          <p:cNvPr id="61" name="Google Shape;61;p14"/>
          <p:cNvPicPr preferRelativeResize="0"/>
          <p:nvPr/>
        </p:nvPicPr>
        <p:blipFill>
          <a:blip r:embed="rId3">
            <a:alphaModFix/>
          </a:blip>
          <a:stretch>
            <a:fillRect/>
          </a:stretch>
        </p:blipFill>
        <p:spPr>
          <a:xfrm>
            <a:off x="408650" y="1170125"/>
            <a:ext cx="1951526" cy="1719025"/>
          </a:xfrm>
          <a:prstGeom prst="rect">
            <a:avLst/>
          </a:prstGeom>
          <a:noFill/>
          <a:ln>
            <a:noFill/>
          </a:ln>
        </p:spPr>
      </p:pic>
      <p:sp>
        <p:nvSpPr>
          <p:cNvPr id="62" name="Google Shape;62;p14"/>
          <p:cNvSpPr txBox="1"/>
          <p:nvPr>
            <p:ph type="title"/>
          </p:nvPr>
        </p:nvSpPr>
        <p:spPr>
          <a:xfrm>
            <a:off x="2630050" y="1017725"/>
            <a:ext cx="4016400" cy="3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120"/>
              <a:t>General Optimization Problem</a:t>
            </a:r>
            <a:endParaRPr sz="2120"/>
          </a:p>
        </p:txBody>
      </p:sp>
      <p:pic>
        <p:nvPicPr>
          <p:cNvPr id="63" name="Google Shape;63;p14"/>
          <p:cNvPicPr preferRelativeResize="0"/>
          <p:nvPr/>
        </p:nvPicPr>
        <p:blipFill>
          <a:blip r:embed="rId4">
            <a:alphaModFix/>
          </a:blip>
          <a:stretch>
            <a:fillRect/>
          </a:stretch>
        </p:blipFill>
        <p:spPr>
          <a:xfrm>
            <a:off x="2767450" y="1615350"/>
            <a:ext cx="3113100" cy="380344"/>
          </a:xfrm>
          <a:prstGeom prst="rect">
            <a:avLst/>
          </a:prstGeom>
          <a:noFill/>
          <a:ln>
            <a:noFill/>
          </a:ln>
        </p:spPr>
      </p:pic>
      <p:pic>
        <p:nvPicPr>
          <p:cNvPr id="64" name="Google Shape;64;p14"/>
          <p:cNvPicPr preferRelativeResize="0"/>
          <p:nvPr/>
        </p:nvPicPr>
        <p:blipFill>
          <a:blip r:embed="rId5">
            <a:alphaModFix/>
          </a:blip>
          <a:stretch>
            <a:fillRect/>
          </a:stretch>
        </p:blipFill>
        <p:spPr>
          <a:xfrm>
            <a:off x="2787550" y="2668025"/>
            <a:ext cx="3113101" cy="259575"/>
          </a:xfrm>
          <a:prstGeom prst="rect">
            <a:avLst/>
          </a:prstGeom>
          <a:noFill/>
          <a:ln>
            <a:noFill/>
          </a:ln>
        </p:spPr>
      </p:pic>
      <p:sp>
        <p:nvSpPr>
          <p:cNvPr id="65" name="Google Shape;65;p14"/>
          <p:cNvSpPr txBox="1"/>
          <p:nvPr/>
        </p:nvSpPr>
        <p:spPr>
          <a:xfrm>
            <a:off x="205000" y="2950325"/>
            <a:ext cx="26742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dk1"/>
                </a:solidFill>
              </a:rPr>
              <a:t>Each connection from node </a:t>
            </a:r>
            <a:r>
              <a:rPr b="1" lang="it" sz="1100">
                <a:solidFill>
                  <a:schemeClr val="dk1"/>
                </a:solidFill>
              </a:rPr>
              <a:t>a</a:t>
            </a:r>
            <a:r>
              <a:rPr lang="it" sz="1100">
                <a:solidFill>
                  <a:schemeClr val="dk1"/>
                </a:solidFill>
              </a:rPr>
              <a:t> and node </a:t>
            </a:r>
            <a:r>
              <a:rPr b="1" lang="it" sz="1100">
                <a:solidFill>
                  <a:schemeClr val="dk1"/>
                </a:solidFill>
              </a:rPr>
              <a:t>b</a:t>
            </a:r>
            <a:r>
              <a:rPr lang="it" sz="1100">
                <a:solidFill>
                  <a:schemeClr val="dk1"/>
                </a:solidFill>
              </a:rPr>
              <a:t> has a </a:t>
            </a:r>
            <a:r>
              <a:rPr b="1" lang="it" sz="1100">
                <a:solidFill>
                  <a:schemeClr val="dk1"/>
                </a:solidFill>
              </a:rPr>
              <a:t>weight w</a:t>
            </a:r>
            <a:r>
              <a:rPr b="1" baseline="-25000" lang="it" sz="1100">
                <a:solidFill>
                  <a:schemeClr val="dk1"/>
                </a:solidFill>
              </a:rPr>
              <a:t>a,b</a:t>
            </a:r>
            <a:r>
              <a:rPr lang="it" sz="1100">
                <a:solidFill>
                  <a:schemeClr val="dk1"/>
                </a:solidFill>
              </a:rPr>
              <a:t>, and network training consists of adjusting these weights</a:t>
            </a:r>
            <a:endParaRPr sz="1800">
              <a:solidFill>
                <a:schemeClr val="dk2"/>
              </a:solidFill>
            </a:endParaRPr>
          </a:p>
        </p:txBody>
      </p:sp>
      <p:sp>
        <p:nvSpPr>
          <p:cNvPr id="66" name="Google Shape;66;p14"/>
          <p:cNvSpPr/>
          <p:nvPr/>
        </p:nvSpPr>
        <p:spPr>
          <a:xfrm>
            <a:off x="5402619" y="3153158"/>
            <a:ext cx="2416500" cy="44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67" name="Google Shape;67;p14"/>
          <p:cNvGraphicFramePr/>
          <p:nvPr/>
        </p:nvGraphicFramePr>
        <p:xfrm>
          <a:off x="6124408" y="4170111"/>
          <a:ext cx="3000000" cy="3000000"/>
        </p:xfrm>
        <a:graphic>
          <a:graphicData uri="http://schemas.openxmlformats.org/drawingml/2006/table">
            <a:tbl>
              <a:tblPr>
                <a:noFill/>
                <a:tableStyleId>{418D32AC-F585-4D15-9EFE-3A209F2A7173}</a:tableStyleId>
              </a:tblPr>
              <a:tblGrid>
                <a:gridCol w="1514725"/>
                <a:gridCol w="1514725"/>
              </a:tblGrid>
              <a:tr h="548200">
                <a:tc>
                  <a:txBody>
                    <a:bodyPr/>
                    <a:lstStyle/>
                    <a:p>
                      <a:pPr indent="0" lvl="0" marL="0" rtl="0" algn="l">
                        <a:spcBef>
                          <a:spcPts val="0"/>
                        </a:spcBef>
                        <a:spcAft>
                          <a:spcPts val="0"/>
                        </a:spcAft>
                        <a:buNone/>
                      </a:pPr>
                      <a:r>
                        <a:rPr b="1" lang="it" sz="1300">
                          <a:solidFill>
                            <a:schemeClr val="dk1"/>
                          </a:solidFill>
                        </a:rPr>
                        <a:t>Hyperparameter</a:t>
                      </a:r>
                      <a:endParaRPr sz="1300"/>
                    </a:p>
                  </a:txBody>
                  <a:tcPr marT="91425" marB="91425" marR="91425" marL="91425"/>
                </a:tc>
                <a:tc>
                  <a:txBody>
                    <a:bodyPr/>
                    <a:lstStyle/>
                    <a:p>
                      <a:pPr indent="0" lvl="0" marL="0" rtl="0" algn="l">
                        <a:spcBef>
                          <a:spcPts val="0"/>
                        </a:spcBef>
                        <a:spcAft>
                          <a:spcPts val="0"/>
                        </a:spcAft>
                        <a:buNone/>
                      </a:pPr>
                      <a:r>
                        <a:rPr b="1" lang="it">
                          <a:solidFill>
                            <a:schemeClr val="dk1"/>
                          </a:solidFill>
                        </a:rPr>
                        <a:t>    </a:t>
                      </a:r>
                      <a:r>
                        <a:rPr b="1" lang="it" sz="1300">
                          <a:solidFill>
                            <a:schemeClr val="dk1"/>
                          </a:solidFill>
                        </a:rPr>
                        <a:t>Meaning</a:t>
                      </a:r>
                      <a:endParaRPr sz="1300"/>
                    </a:p>
                  </a:txBody>
                  <a:tcPr marT="91425" marB="91425" marR="91425" marL="91425"/>
                </a:tc>
              </a:tr>
              <a:tr h="383725">
                <a:tc>
                  <a:txBody>
                    <a:bodyPr/>
                    <a:lstStyle/>
                    <a:p>
                      <a:pPr indent="0" lvl="0" marL="0" rtl="0" algn="l">
                        <a:spcBef>
                          <a:spcPts val="0"/>
                        </a:spcBef>
                        <a:spcAft>
                          <a:spcPts val="0"/>
                        </a:spcAft>
                        <a:buNone/>
                      </a:pPr>
                      <a:r>
                        <a:rPr lang="it">
                          <a:solidFill>
                            <a:schemeClr val="dk1"/>
                          </a:solidFill>
                        </a:rPr>
                        <a:t>             </a:t>
                      </a:r>
                      <a:r>
                        <a:rPr lang="it">
                          <a:solidFill>
                            <a:schemeClr val="dk1"/>
                          </a:solidFill>
                        </a:rPr>
                        <a:t>λ</a:t>
                      </a:r>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Coefficient of the total regularization</a:t>
                      </a:r>
                      <a:endParaRPr/>
                    </a:p>
                  </a:txBody>
                  <a:tcPr marT="91425" marB="91425" marR="91425" marL="91425"/>
                </a:tc>
              </a:tr>
            </a:tbl>
          </a:graphicData>
        </a:graphic>
      </p:graphicFrame>
      <p:sp>
        <p:nvSpPr>
          <p:cNvPr id="68" name="Google Shape;68;p14"/>
          <p:cNvSpPr txBox="1"/>
          <p:nvPr/>
        </p:nvSpPr>
        <p:spPr>
          <a:xfrm>
            <a:off x="2261354" y="1394213"/>
            <a:ext cx="476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2"/>
                </a:solidFill>
              </a:rPr>
              <a:t>y</a:t>
            </a:r>
            <a:r>
              <a:rPr baseline="-25000" lang="it" sz="1200">
                <a:solidFill>
                  <a:schemeClr val="dk2"/>
                </a:solidFill>
              </a:rPr>
              <a:t>i</a:t>
            </a:r>
            <a:endParaRPr baseline="-25000" sz="1200">
              <a:solidFill>
                <a:schemeClr val="dk2"/>
              </a:solidFill>
            </a:endParaRPr>
          </a:p>
        </p:txBody>
      </p:sp>
      <p:sp>
        <p:nvSpPr>
          <p:cNvPr id="69" name="Google Shape;69;p14"/>
          <p:cNvSpPr txBox="1"/>
          <p:nvPr/>
        </p:nvSpPr>
        <p:spPr>
          <a:xfrm>
            <a:off x="711346" y="1216971"/>
            <a:ext cx="3792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2"/>
                </a:solidFill>
              </a:rPr>
              <a:t>x</a:t>
            </a:r>
            <a:r>
              <a:rPr baseline="-25000" lang="it">
                <a:solidFill>
                  <a:schemeClr val="dk2"/>
                </a:solidFill>
              </a:rPr>
              <a:t>i</a:t>
            </a:r>
            <a:endParaRPr baseline="-25000">
              <a:solidFill>
                <a:schemeClr val="dk2"/>
              </a:solidFill>
            </a:endParaRPr>
          </a:p>
        </p:txBody>
      </p:sp>
      <p:sp>
        <p:nvSpPr>
          <p:cNvPr id="70" name="Google Shape;70;p14"/>
          <p:cNvSpPr txBox="1"/>
          <p:nvPr/>
        </p:nvSpPr>
        <p:spPr>
          <a:xfrm>
            <a:off x="340175" y="3994675"/>
            <a:ext cx="24882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1" name="Google Shape;71;p14"/>
          <p:cNvSpPr txBox="1"/>
          <p:nvPr/>
        </p:nvSpPr>
        <p:spPr>
          <a:xfrm>
            <a:off x="205000" y="3712325"/>
            <a:ext cx="22929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dk1"/>
                </a:solidFill>
              </a:rPr>
              <a:t>For semplicity we can imagine an unstructured vector of weights:</a:t>
            </a:r>
            <a:endParaRPr sz="1800">
              <a:solidFill>
                <a:schemeClr val="dk2"/>
              </a:solidFill>
            </a:endParaRPr>
          </a:p>
        </p:txBody>
      </p:sp>
      <p:pic>
        <p:nvPicPr>
          <p:cNvPr id="72" name="Google Shape;72;p14"/>
          <p:cNvPicPr preferRelativeResize="0"/>
          <p:nvPr/>
        </p:nvPicPr>
        <p:blipFill>
          <a:blip r:embed="rId6">
            <a:alphaModFix/>
          </a:blip>
          <a:stretch>
            <a:fillRect/>
          </a:stretch>
        </p:blipFill>
        <p:spPr>
          <a:xfrm>
            <a:off x="2817453" y="2129331"/>
            <a:ext cx="2254231" cy="336250"/>
          </a:xfrm>
          <a:prstGeom prst="rect">
            <a:avLst/>
          </a:prstGeom>
          <a:noFill/>
          <a:ln>
            <a:noFill/>
          </a:ln>
        </p:spPr>
      </p:pic>
      <p:pic>
        <p:nvPicPr>
          <p:cNvPr id="73" name="Google Shape;73;p14"/>
          <p:cNvPicPr preferRelativeResize="0"/>
          <p:nvPr/>
        </p:nvPicPr>
        <p:blipFill rotWithShape="1">
          <a:blip r:embed="rId7">
            <a:alphaModFix/>
          </a:blip>
          <a:srcRect b="336117" l="74531" r="-91682" t="-353268"/>
          <a:stretch/>
        </p:blipFill>
        <p:spPr>
          <a:xfrm>
            <a:off x="6204936" y="2551943"/>
            <a:ext cx="2566551" cy="441000"/>
          </a:xfrm>
          <a:prstGeom prst="rect">
            <a:avLst/>
          </a:prstGeom>
          <a:noFill/>
          <a:ln>
            <a:noFill/>
          </a:ln>
        </p:spPr>
      </p:pic>
      <p:sp>
        <p:nvSpPr>
          <p:cNvPr id="74" name="Google Shape;74;p14"/>
          <p:cNvSpPr/>
          <p:nvPr/>
        </p:nvSpPr>
        <p:spPr>
          <a:xfrm>
            <a:off x="5985300" y="2606477"/>
            <a:ext cx="3113100" cy="38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5" name="Google Shape;75;p14"/>
          <p:cNvPicPr preferRelativeResize="0"/>
          <p:nvPr/>
        </p:nvPicPr>
        <p:blipFill>
          <a:blip r:embed="rId8">
            <a:alphaModFix/>
          </a:blip>
          <a:stretch>
            <a:fillRect/>
          </a:stretch>
        </p:blipFill>
        <p:spPr>
          <a:xfrm>
            <a:off x="5714250" y="2122417"/>
            <a:ext cx="3113099" cy="363798"/>
          </a:xfrm>
          <a:prstGeom prst="rect">
            <a:avLst/>
          </a:prstGeom>
          <a:noFill/>
          <a:ln>
            <a:noFill/>
          </a:ln>
        </p:spPr>
      </p:pic>
      <p:pic>
        <p:nvPicPr>
          <p:cNvPr id="76" name="Google Shape;76;p14"/>
          <p:cNvPicPr preferRelativeResize="0"/>
          <p:nvPr/>
        </p:nvPicPr>
        <p:blipFill>
          <a:blip r:embed="rId9">
            <a:alphaModFix/>
          </a:blip>
          <a:stretch>
            <a:fillRect/>
          </a:stretch>
        </p:blipFill>
        <p:spPr>
          <a:xfrm>
            <a:off x="6066999" y="2633847"/>
            <a:ext cx="2967926" cy="336300"/>
          </a:xfrm>
          <a:prstGeom prst="rect">
            <a:avLst/>
          </a:prstGeom>
          <a:noFill/>
          <a:ln>
            <a:noFill/>
          </a:ln>
        </p:spPr>
      </p:pic>
      <p:pic>
        <p:nvPicPr>
          <p:cNvPr id="77" name="Google Shape;77;p14"/>
          <p:cNvPicPr preferRelativeResize="0"/>
          <p:nvPr/>
        </p:nvPicPr>
        <p:blipFill>
          <a:blip r:embed="rId10">
            <a:alphaModFix/>
          </a:blip>
          <a:stretch>
            <a:fillRect/>
          </a:stretch>
        </p:blipFill>
        <p:spPr>
          <a:xfrm>
            <a:off x="2794651" y="3162259"/>
            <a:ext cx="2416500" cy="383860"/>
          </a:xfrm>
          <a:prstGeom prst="rect">
            <a:avLst/>
          </a:prstGeom>
          <a:noFill/>
          <a:ln>
            <a:noFill/>
          </a:ln>
        </p:spPr>
      </p:pic>
      <p:pic>
        <p:nvPicPr>
          <p:cNvPr id="78" name="Google Shape;78;p14"/>
          <p:cNvPicPr preferRelativeResize="0"/>
          <p:nvPr/>
        </p:nvPicPr>
        <p:blipFill>
          <a:blip r:embed="rId11">
            <a:alphaModFix/>
          </a:blip>
          <a:stretch>
            <a:fillRect/>
          </a:stretch>
        </p:blipFill>
        <p:spPr>
          <a:xfrm>
            <a:off x="5454695" y="3204171"/>
            <a:ext cx="2292900" cy="331283"/>
          </a:xfrm>
          <a:prstGeom prst="rect">
            <a:avLst/>
          </a:prstGeom>
          <a:noFill/>
          <a:ln>
            <a:noFill/>
          </a:ln>
        </p:spPr>
      </p:pic>
      <p:pic>
        <p:nvPicPr>
          <p:cNvPr id="79" name="Google Shape;79;p14"/>
          <p:cNvPicPr preferRelativeResize="0"/>
          <p:nvPr/>
        </p:nvPicPr>
        <p:blipFill>
          <a:blip r:embed="rId12">
            <a:alphaModFix/>
          </a:blip>
          <a:stretch>
            <a:fillRect/>
          </a:stretch>
        </p:blipFill>
        <p:spPr>
          <a:xfrm>
            <a:off x="711350" y="4149725"/>
            <a:ext cx="1081002" cy="33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885250" y="248625"/>
            <a:ext cx="337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Buckets organization</a:t>
            </a:r>
            <a:endParaRPr/>
          </a:p>
        </p:txBody>
      </p:sp>
      <p:pic>
        <p:nvPicPr>
          <p:cNvPr id="85" name="Google Shape;85;p15"/>
          <p:cNvPicPr preferRelativeResize="0"/>
          <p:nvPr/>
        </p:nvPicPr>
        <p:blipFill>
          <a:blip r:embed="rId3">
            <a:alphaModFix/>
          </a:blip>
          <a:stretch>
            <a:fillRect/>
          </a:stretch>
        </p:blipFill>
        <p:spPr>
          <a:xfrm>
            <a:off x="311700" y="1173036"/>
            <a:ext cx="3178817" cy="771857"/>
          </a:xfrm>
          <a:prstGeom prst="rect">
            <a:avLst/>
          </a:prstGeom>
          <a:noFill/>
          <a:ln>
            <a:noFill/>
          </a:ln>
        </p:spPr>
      </p:pic>
      <p:sp>
        <p:nvSpPr>
          <p:cNvPr id="86" name="Google Shape;86;p15"/>
          <p:cNvSpPr/>
          <p:nvPr/>
        </p:nvSpPr>
        <p:spPr>
          <a:xfrm>
            <a:off x="3687078" y="1389966"/>
            <a:ext cx="362700" cy="338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5"/>
          <p:cNvSpPr txBox="1"/>
          <p:nvPr/>
        </p:nvSpPr>
        <p:spPr>
          <a:xfrm>
            <a:off x="4175978" y="1325115"/>
            <a:ext cx="13686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C buckets</a:t>
            </a:r>
            <a:endParaRPr sz="1800">
              <a:solidFill>
                <a:schemeClr val="dk2"/>
              </a:solidFill>
            </a:endParaRPr>
          </a:p>
        </p:txBody>
      </p:sp>
      <p:sp>
        <p:nvSpPr>
          <p:cNvPr id="88" name="Google Shape;88;p15"/>
          <p:cNvSpPr txBox="1"/>
          <p:nvPr/>
        </p:nvSpPr>
        <p:spPr>
          <a:xfrm>
            <a:off x="412357" y="719543"/>
            <a:ext cx="5682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2"/>
                </a:solidFill>
              </a:rPr>
              <a:t>1/C</a:t>
            </a:r>
            <a:endParaRPr>
              <a:solidFill>
                <a:schemeClr val="dk2"/>
              </a:solidFill>
            </a:endParaRPr>
          </a:p>
        </p:txBody>
      </p:sp>
      <p:pic>
        <p:nvPicPr>
          <p:cNvPr id="89" name="Google Shape;89;p15"/>
          <p:cNvPicPr preferRelativeResize="0"/>
          <p:nvPr/>
        </p:nvPicPr>
        <p:blipFill>
          <a:blip r:embed="rId4">
            <a:alphaModFix/>
          </a:blip>
          <a:stretch>
            <a:fillRect/>
          </a:stretch>
        </p:blipFill>
        <p:spPr>
          <a:xfrm>
            <a:off x="5622334" y="1454736"/>
            <a:ext cx="209288" cy="210061"/>
          </a:xfrm>
          <a:prstGeom prst="rect">
            <a:avLst/>
          </a:prstGeom>
          <a:noFill/>
          <a:ln>
            <a:noFill/>
          </a:ln>
        </p:spPr>
      </p:pic>
      <p:sp>
        <p:nvSpPr>
          <p:cNvPr id="90" name="Google Shape;90;p15"/>
          <p:cNvSpPr/>
          <p:nvPr/>
        </p:nvSpPr>
        <p:spPr>
          <a:xfrm>
            <a:off x="5962402" y="1433405"/>
            <a:ext cx="300300" cy="252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5"/>
          <p:cNvSpPr txBox="1"/>
          <p:nvPr/>
        </p:nvSpPr>
        <p:spPr>
          <a:xfrm>
            <a:off x="6357706" y="1226465"/>
            <a:ext cx="2753100" cy="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500">
                <a:solidFill>
                  <a:schemeClr val="dk2"/>
                </a:solidFill>
              </a:rPr>
              <a:t>Number of weights falling in </a:t>
            </a:r>
            <a:endParaRPr sz="1500">
              <a:solidFill>
                <a:schemeClr val="dk2"/>
              </a:solidFill>
            </a:endParaRPr>
          </a:p>
          <a:p>
            <a:pPr indent="0" lvl="0" marL="0" rtl="0" algn="l">
              <a:spcBef>
                <a:spcPts val="0"/>
              </a:spcBef>
              <a:spcAft>
                <a:spcPts val="0"/>
              </a:spcAft>
              <a:buNone/>
            </a:pPr>
            <a:r>
              <a:rPr lang="it" sz="1500">
                <a:solidFill>
                  <a:schemeClr val="dk2"/>
                </a:solidFill>
              </a:rPr>
              <a:t>bucket b where b = 0,..., C-1</a:t>
            </a:r>
            <a:endParaRPr sz="1500">
              <a:solidFill>
                <a:schemeClr val="dk2"/>
              </a:solidFill>
            </a:endParaRPr>
          </a:p>
        </p:txBody>
      </p:sp>
      <p:pic>
        <p:nvPicPr>
          <p:cNvPr id="92" name="Google Shape;92;p15"/>
          <p:cNvPicPr preferRelativeResize="0"/>
          <p:nvPr/>
        </p:nvPicPr>
        <p:blipFill>
          <a:blip r:embed="rId5">
            <a:alphaModFix/>
          </a:blip>
          <a:stretch>
            <a:fillRect/>
          </a:stretch>
        </p:blipFill>
        <p:spPr>
          <a:xfrm>
            <a:off x="2885765" y="3231141"/>
            <a:ext cx="2924250" cy="1029858"/>
          </a:xfrm>
          <a:prstGeom prst="rect">
            <a:avLst/>
          </a:prstGeom>
          <a:noFill/>
          <a:ln>
            <a:noFill/>
          </a:ln>
        </p:spPr>
      </p:pic>
      <p:graphicFrame>
        <p:nvGraphicFramePr>
          <p:cNvPr id="93" name="Google Shape;93;p15"/>
          <p:cNvGraphicFramePr/>
          <p:nvPr/>
        </p:nvGraphicFramePr>
        <p:xfrm>
          <a:off x="6114550" y="2918873"/>
          <a:ext cx="3000000" cy="3000000"/>
        </p:xfrm>
        <a:graphic>
          <a:graphicData uri="http://schemas.openxmlformats.org/drawingml/2006/table">
            <a:tbl>
              <a:tblPr>
                <a:noFill/>
                <a:tableStyleId>{418D32AC-F585-4D15-9EFE-3A209F2A7173}</a:tableStyleId>
              </a:tblPr>
              <a:tblGrid>
                <a:gridCol w="1514725"/>
                <a:gridCol w="1514725"/>
              </a:tblGrid>
              <a:tr h="548200">
                <a:tc>
                  <a:txBody>
                    <a:bodyPr/>
                    <a:lstStyle/>
                    <a:p>
                      <a:pPr indent="0" lvl="0" marL="0" rtl="0" algn="l">
                        <a:spcBef>
                          <a:spcPts val="0"/>
                        </a:spcBef>
                        <a:spcAft>
                          <a:spcPts val="0"/>
                        </a:spcAft>
                        <a:buNone/>
                      </a:pPr>
                      <a:r>
                        <a:rPr b="1" lang="it" sz="1300">
                          <a:solidFill>
                            <a:schemeClr val="dk1"/>
                          </a:solidFill>
                        </a:rPr>
                        <a:t>Hyperparameter</a:t>
                      </a:r>
                      <a:endParaRPr sz="1300"/>
                    </a:p>
                  </a:txBody>
                  <a:tcPr marT="91425" marB="91425" marR="91425" marL="91425"/>
                </a:tc>
                <a:tc>
                  <a:txBody>
                    <a:bodyPr/>
                    <a:lstStyle/>
                    <a:p>
                      <a:pPr indent="0" lvl="0" marL="0" rtl="0" algn="l">
                        <a:spcBef>
                          <a:spcPts val="0"/>
                        </a:spcBef>
                        <a:spcAft>
                          <a:spcPts val="0"/>
                        </a:spcAft>
                        <a:buNone/>
                      </a:pPr>
                      <a:r>
                        <a:rPr b="1" lang="it">
                          <a:solidFill>
                            <a:schemeClr val="dk1"/>
                          </a:solidFill>
                        </a:rPr>
                        <a:t>    </a:t>
                      </a:r>
                      <a:r>
                        <a:rPr b="1" lang="it" sz="1300">
                          <a:solidFill>
                            <a:schemeClr val="dk1"/>
                          </a:solidFill>
                        </a:rPr>
                        <a:t>Meaning</a:t>
                      </a:r>
                      <a:endParaRPr sz="1300"/>
                    </a:p>
                  </a:txBody>
                  <a:tcPr marT="91425" marB="91425" marR="91425" marL="91425"/>
                </a:tc>
              </a:tr>
              <a:tr h="383725">
                <a:tc>
                  <a:txBody>
                    <a:bodyPr/>
                    <a:lstStyle/>
                    <a:p>
                      <a:pPr indent="0" lvl="0" marL="0" rtl="0" algn="l">
                        <a:spcBef>
                          <a:spcPts val="0"/>
                        </a:spcBef>
                        <a:spcAft>
                          <a:spcPts val="0"/>
                        </a:spcAft>
                        <a:buNone/>
                      </a:pPr>
                      <a:r>
                        <a:rPr lang="it">
                          <a:solidFill>
                            <a:schemeClr val="dk1"/>
                          </a:solidFill>
                        </a:rPr>
                        <a:t>            </a:t>
                      </a:r>
                      <a:r>
                        <a:rPr lang="it">
                          <a:solidFill>
                            <a:schemeClr val="dk1"/>
                          </a:solidFill>
                        </a:rPr>
                        <a:t> λ</a:t>
                      </a:r>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Coefficient of the total regularization</a:t>
                      </a:r>
                      <a:endParaRPr/>
                    </a:p>
                  </a:txBody>
                  <a:tcPr marT="91425" marB="91425" marR="91425" marL="91425"/>
                </a:tc>
              </a:tr>
              <a:tr h="383725">
                <a:tc>
                  <a:txBody>
                    <a:bodyPr/>
                    <a:lstStyle/>
                    <a:p>
                      <a:pPr indent="0" lvl="0" marL="0" rtl="0" algn="l">
                        <a:spcBef>
                          <a:spcPts val="0"/>
                        </a:spcBef>
                        <a:spcAft>
                          <a:spcPts val="0"/>
                        </a:spcAft>
                        <a:buNone/>
                      </a:pPr>
                      <a:r>
                        <a:rPr lang="it">
                          <a:solidFill>
                            <a:schemeClr val="dk1"/>
                          </a:solidFill>
                        </a:rPr>
                        <a:t>            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Number of buckets</a:t>
                      </a:r>
                      <a:endParaRPr sz="800">
                        <a:solidFill>
                          <a:schemeClr val="dk1"/>
                        </a:solidFill>
                      </a:endParaRPr>
                    </a:p>
                  </a:txBody>
                  <a:tcPr marT="91425" marB="91425" marR="91425" marL="91425"/>
                </a:tc>
              </a:tr>
              <a:tr h="356300">
                <a:tc>
                  <a:txBody>
                    <a:bodyPr/>
                    <a:lstStyle/>
                    <a:p>
                      <a:pPr indent="0" lvl="0" marL="0" rtl="0" algn="l">
                        <a:spcBef>
                          <a:spcPts val="0"/>
                        </a:spcBef>
                        <a:spcAft>
                          <a:spcPts val="0"/>
                        </a:spcAft>
                        <a:buNone/>
                      </a:pPr>
                      <a:r>
                        <a:rPr lang="it">
                          <a:solidFill>
                            <a:schemeClr val="dk1"/>
                          </a:solidFill>
                        </a:rPr>
                        <a:t>            </a:t>
                      </a:r>
                      <a:endParaRPr baseline="-25000" sz="700">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Central value around which the weights are initialized</a:t>
                      </a:r>
                      <a:endParaRPr sz="800">
                        <a:solidFill>
                          <a:schemeClr val="dk1"/>
                        </a:solidFill>
                      </a:endParaRPr>
                    </a:p>
                  </a:txBody>
                  <a:tcPr marT="91425" marB="91425" marR="91425" marL="91425"/>
                </a:tc>
              </a:tr>
              <a:tr h="356300">
                <a:tc>
                  <a:txBody>
                    <a:bodyPr/>
                    <a:lstStyle/>
                    <a:p>
                      <a:pPr indent="0" lvl="0" marL="0" rtl="0" algn="l">
                        <a:spcBef>
                          <a:spcPts val="0"/>
                        </a:spcBef>
                        <a:spcAft>
                          <a:spcPts val="0"/>
                        </a:spcAft>
                        <a:buNone/>
                      </a:pPr>
                      <a:r>
                        <a:rPr lang="it">
                          <a:solidFill>
                            <a:schemeClr val="dk1"/>
                          </a:solidFill>
                        </a:rPr>
                        <a:t>             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Radius of initialization of weights</a:t>
                      </a:r>
                      <a:endParaRPr sz="800">
                        <a:solidFill>
                          <a:schemeClr val="dk1"/>
                        </a:solidFill>
                      </a:endParaRPr>
                    </a:p>
                  </a:txBody>
                  <a:tcPr marT="91425" marB="91425" marR="91425" marL="91425"/>
                </a:tc>
              </a:tr>
            </a:tbl>
          </a:graphicData>
        </a:graphic>
      </p:graphicFrame>
      <p:sp>
        <p:nvSpPr>
          <p:cNvPr id="94" name="Google Shape;94;p15"/>
          <p:cNvSpPr txBox="1"/>
          <p:nvPr/>
        </p:nvSpPr>
        <p:spPr>
          <a:xfrm rot="5400000">
            <a:off x="701780" y="831839"/>
            <a:ext cx="2304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4500">
                <a:solidFill>
                  <a:schemeClr val="dk2"/>
                </a:solidFill>
                <a:latin typeface="Amatic SC"/>
                <a:ea typeface="Amatic SC"/>
                <a:cs typeface="Amatic SC"/>
                <a:sym typeface="Amatic SC"/>
              </a:rPr>
              <a:t>{</a:t>
            </a:r>
            <a:endParaRPr sz="4500">
              <a:solidFill>
                <a:schemeClr val="dk2"/>
              </a:solidFill>
              <a:latin typeface="Amatic SC"/>
              <a:ea typeface="Amatic SC"/>
              <a:cs typeface="Amatic SC"/>
              <a:sym typeface="Amatic SC"/>
            </a:endParaRPr>
          </a:p>
        </p:txBody>
      </p:sp>
      <p:cxnSp>
        <p:nvCxnSpPr>
          <p:cNvPr id="95" name="Google Shape;95;p15"/>
          <p:cNvCxnSpPr/>
          <p:nvPr/>
        </p:nvCxnSpPr>
        <p:spPr>
          <a:xfrm>
            <a:off x="651319" y="1866023"/>
            <a:ext cx="0" cy="3111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5"/>
          <p:cNvCxnSpPr/>
          <p:nvPr/>
        </p:nvCxnSpPr>
        <p:spPr>
          <a:xfrm>
            <a:off x="1185803" y="1885531"/>
            <a:ext cx="981600" cy="2820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5"/>
          <p:cNvSpPr txBox="1"/>
          <p:nvPr/>
        </p:nvSpPr>
        <p:spPr>
          <a:xfrm>
            <a:off x="82126" y="3040306"/>
            <a:ext cx="22707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If     = r = 0.5 then:</a:t>
            </a:r>
            <a:endParaRPr baseline="-25000" sz="1800">
              <a:solidFill>
                <a:schemeClr val="dk2"/>
              </a:solidFill>
            </a:endParaRPr>
          </a:p>
        </p:txBody>
      </p:sp>
      <p:pic>
        <p:nvPicPr>
          <p:cNvPr id="98" name="Google Shape;98;p15"/>
          <p:cNvPicPr preferRelativeResize="0"/>
          <p:nvPr/>
        </p:nvPicPr>
        <p:blipFill>
          <a:blip r:embed="rId6">
            <a:alphaModFix/>
          </a:blip>
          <a:stretch>
            <a:fillRect/>
          </a:stretch>
        </p:blipFill>
        <p:spPr>
          <a:xfrm>
            <a:off x="174454" y="4005781"/>
            <a:ext cx="2373380" cy="456000"/>
          </a:xfrm>
          <a:prstGeom prst="rect">
            <a:avLst/>
          </a:prstGeom>
          <a:noFill/>
          <a:ln>
            <a:noFill/>
          </a:ln>
        </p:spPr>
      </p:pic>
      <p:cxnSp>
        <p:nvCxnSpPr>
          <p:cNvPr id="99" name="Google Shape;99;p15"/>
          <p:cNvCxnSpPr/>
          <p:nvPr/>
        </p:nvCxnSpPr>
        <p:spPr>
          <a:xfrm>
            <a:off x="3217125" y="1885550"/>
            <a:ext cx="1195500" cy="262500"/>
          </a:xfrm>
          <a:prstGeom prst="straightConnector1">
            <a:avLst/>
          </a:prstGeom>
          <a:noFill/>
          <a:ln cap="flat" cmpd="sng" w="9525">
            <a:solidFill>
              <a:schemeClr val="dk2"/>
            </a:solidFill>
            <a:prstDash val="solid"/>
            <a:round/>
            <a:headEnd len="med" w="med" type="none"/>
            <a:tailEnd len="med" w="med" type="triangle"/>
          </a:ln>
        </p:spPr>
      </p:cxnSp>
      <p:pic>
        <p:nvPicPr>
          <p:cNvPr id="100" name="Google Shape;100;p15"/>
          <p:cNvPicPr preferRelativeResize="0"/>
          <p:nvPr/>
        </p:nvPicPr>
        <p:blipFill>
          <a:blip r:embed="rId7">
            <a:alphaModFix/>
          </a:blip>
          <a:stretch>
            <a:fillRect/>
          </a:stretch>
        </p:blipFill>
        <p:spPr>
          <a:xfrm>
            <a:off x="1083525" y="778950"/>
            <a:ext cx="1627175" cy="436150"/>
          </a:xfrm>
          <a:prstGeom prst="rect">
            <a:avLst/>
          </a:prstGeom>
          <a:noFill/>
          <a:ln>
            <a:noFill/>
          </a:ln>
        </p:spPr>
      </p:pic>
      <p:pic>
        <p:nvPicPr>
          <p:cNvPr id="101" name="Google Shape;101;p15"/>
          <p:cNvPicPr preferRelativeResize="0"/>
          <p:nvPr/>
        </p:nvPicPr>
        <p:blipFill>
          <a:blip r:embed="rId8">
            <a:alphaModFix/>
          </a:blip>
          <a:stretch>
            <a:fillRect/>
          </a:stretch>
        </p:blipFill>
        <p:spPr>
          <a:xfrm>
            <a:off x="310725" y="2297354"/>
            <a:ext cx="1900540" cy="252650"/>
          </a:xfrm>
          <a:prstGeom prst="rect">
            <a:avLst/>
          </a:prstGeom>
          <a:noFill/>
          <a:ln>
            <a:noFill/>
          </a:ln>
        </p:spPr>
      </p:pic>
      <p:pic>
        <p:nvPicPr>
          <p:cNvPr id="102" name="Google Shape;102;p15"/>
          <p:cNvPicPr preferRelativeResize="0"/>
          <p:nvPr/>
        </p:nvPicPr>
        <p:blipFill>
          <a:blip r:embed="rId9">
            <a:alphaModFix/>
          </a:blip>
          <a:stretch>
            <a:fillRect/>
          </a:stretch>
        </p:blipFill>
        <p:spPr>
          <a:xfrm>
            <a:off x="2403627" y="2289493"/>
            <a:ext cx="2194589" cy="252650"/>
          </a:xfrm>
          <a:prstGeom prst="rect">
            <a:avLst/>
          </a:prstGeom>
          <a:noFill/>
          <a:ln>
            <a:noFill/>
          </a:ln>
        </p:spPr>
      </p:pic>
      <p:pic>
        <p:nvPicPr>
          <p:cNvPr id="103" name="Google Shape;103;p15"/>
          <p:cNvPicPr preferRelativeResize="0"/>
          <p:nvPr/>
        </p:nvPicPr>
        <p:blipFill>
          <a:blip r:embed="rId10">
            <a:alphaModFix/>
          </a:blip>
          <a:stretch>
            <a:fillRect/>
          </a:stretch>
        </p:blipFill>
        <p:spPr>
          <a:xfrm>
            <a:off x="611418" y="2577309"/>
            <a:ext cx="1279714" cy="252650"/>
          </a:xfrm>
          <a:prstGeom prst="rect">
            <a:avLst/>
          </a:prstGeom>
          <a:noFill/>
          <a:ln>
            <a:noFill/>
          </a:ln>
        </p:spPr>
      </p:pic>
      <p:pic>
        <p:nvPicPr>
          <p:cNvPr id="104" name="Google Shape;104;p15"/>
          <p:cNvPicPr preferRelativeResize="0"/>
          <p:nvPr/>
        </p:nvPicPr>
        <p:blipFill>
          <a:blip r:embed="rId11">
            <a:alphaModFix/>
          </a:blip>
          <a:stretch>
            <a:fillRect/>
          </a:stretch>
        </p:blipFill>
        <p:spPr>
          <a:xfrm>
            <a:off x="325883" y="3154731"/>
            <a:ext cx="265230" cy="252600"/>
          </a:xfrm>
          <a:prstGeom prst="rect">
            <a:avLst/>
          </a:prstGeom>
          <a:noFill/>
          <a:ln>
            <a:noFill/>
          </a:ln>
        </p:spPr>
      </p:pic>
      <p:pic>
        <p:nvPicPr>
          <p:cNvPr id="105" name="Google Shape;105;p15"/>
          <p:cNvPicPr preferRelativeResize="0"/>
          <p:nvPr/>
        </p:nvPicPr>
        <p:blipFill>
          <a:blip r:embed="rId11">
            <a:alphaModFix/>
          </a:blip>
          <a:stretch>
            <a:fillRect/>
          </a:stretch>
        </p:blipFill>
        <p:spPr>
          <a:xfrm>
            <a:off x="6737958" y="4383661"/>
            <a:ext cx="265230" cy="252600"/>
          </a:xfrm>
          <a:prstGeom prst="rect">
            <a:avLst/>
          </a:prstGeom>
          <a:noFill/>
          <a:ln>
            <a:noFill/>
          </a:ln>
        </p:spPr>
      </p:pic>
      <p:pic>
        <p:nvPicPr>
          <p:cNvPr id="106" name="Google Shape;106;p15"/>
          <p:cNvPicPr preferRelativeResize="0"/>
          <p:nvPr/>
        </p:nvPicPr>
        <p:blipFill>
          <a:blip r:embed="rId12">
            <a:alphaModFix/>
          </a:blip>
          <a:stretch>
            <a:fillRect/>
          </a:stretch>
        </p:blipFill>
        <p:spPr>
          <a:xfrm>
            <a:off x="4872981" y="2234675"/>
            <a:ext cx="2753100" cy="319114"/>
          </a:xfrm>
          <a:prstGeom prst="rect">
            <a:avLst/>
          </a:prstGeom>
          <a:noFill/>
          <a:ln>
            <a:noFill/>
          </a:ln>
        </p:spPr>
      </p:pic>
      <p:pic>
        <p:nvPicPr>
          <p:cNvPr id="107" name="Google Shape;107;p15"/>
          <p:cNvPicPr preferRelativeResize="0"/>
          <p:nvPr/>
        </p:nvPicPr>
        <p:blipFill>
          <a:blip r:embed="rId13">
            <a:alphaModFix/>
          </a:blip>
          <a:stretch>
            <a:fillRect/>
          </a:stretch>
        </p:blipFill>
        <p:spPr>
          <a:xfrm>
            <a:off x="2839748" y="2557296"/>
            <a:ext cx="1368600" cy="281391"/>
          </a:xfrm>
          <a:prstGeom prst="rect">
            <a:avLst/>
          </a:prstGeom>
          <a:noFill/>
          <a:ln>
            <a:noFill/>
          </a:ln>
        </p:spPr>
      </p:pic>
      <p:pic>
        <p:nvPicPr>
          <p:cNvPr id="108" name="Google Shape;108;p15"/>
          <p:cNvPicPr preferRelativeResize="0"/>
          <p:nvPr/>
        </p:nvPicPr>
        <p:blipFill>
          <a:blip r:embed="rId14">
            <a:alphaModFix/>
          </a:blip>
          <a:stretch>
            <a:fillRect/>
          </a:stretch>
        </p:blipFill>
        <p:spPr>
          <a:xfrm>
            <a:off x="5456885" y="2496099"/>
            <a:ext cx="1627175" cy="352001"/>
          </a:xfrm>
          <a:prstGeom prst="rect">
            <a:avLst/>
          </a:prstGeom>
          <a:noFill/>
          <a:ln>
            <a:noFill/>
          </a:ln>
        </p:spPr>
      </p:pic>
      <p:pic>
        <p:nvPicPr>
          <p:cNvPr id="109" name="Google Shape;109;p15"/>
          <p:cNvPicPr preferRelativeResize="0"/>
          <p:nvPr/>
        </p:nvPicPr>
        <p:blipFill>
          <a:blip r:embed="rId15">
            <a:alphaModFix/>
          </a:blip>
          <a:stretch>
            <a:fillRect/>
          </a:stretch>
        </p:blipFill>
        <p:spPr>
          <a:xfrm>
            <a:off x="155004" y="3561494"/>
            <a:ext cx="1368600" cy="348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96500" y="169050"/>
            <a:ext cx="275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METaQ Problem</a:t>
            </a:r>
            <a:endParaRPr/>
          </a:p>
        </p:txBody>
      </p:sp>
      <p:pic>
        <p:nvPicPr>
          <p:cNvPr id="115" name="Google Shape;115;p16"/>
          <p:cNvPicPr preferRelativeResize="0"/>
          <p:nvPr/>
        </p:nvPicPr>
        <p:blipFill>
          <a:blip r:embed="rId3">
            <a:alphaModFix/>
          </a:blip>
          <a:stretch>
            <a:fillRect/>
          </a:stretch>
        </p:blipFill>
        <p:spPr>
          <a:xfrm>
            <a:off x="249450" y="859625"/>
            <a:ext cx="5164248" cy="390069"/>
          </a:xfrm>
          <a:prstGeom prst="rect">
            <a:avLst/>
          </a:prstGeom>
          <a:noFill/>
          <a:ln>
            <a:noFill/>
          </a:ln>
        </p:spPr>
      </p:pic>
      <p:pic>
        <p:nvPicPr>
          <p:cNvPr id="116" name="Google Shape;116;p16"/>
          <p:cNvPicPr preferRelativeResize="0"/>
          <p:nvPr/>
        </p:nvPicPr>
        <p:blipFill>
          <a:blip r:embed="rId4">
            <a:alphaModFix/>
          </a:blip>
          <a:stretch>
            <a:fillRect/>
          </a:stretch>
        </p:blipFill>
        <p:spPr>
          <a:xfrm>
            <a:off x="317425" y="4012867"/>
            <a:ext cx="5164249" cy="390075"/>
          </a:xfrm>
          <a:prstGeom prst="rect">
            <a:avLst/>
          </a:prstGeom>
          <a:noFill/>
          <a:ln>
            <a:noFill/>
          </a:ln>
        </p:spPr>
      </p:pic>
      <p:pic>
        <p:nvPicPr>
          <p:cNvPr id="117" name="Google Shape;117;p16"/>
          <p:cNvPicPr preferRelativeResize="0"/>
          <p:nvPr/>
        </p:nvPicPr>
        <p:blipFill>
          <a:blip r:embed="rId5">
            <a:alphaModFix/>
          </a:blip>
          <a:stretch>
            <a:fillRect/>
          </a:stretch>
        </p:blipFill>
        <p:spPr>
          <a:xfrm>
            <a:off x="343933" y="3500236"/>
            <a:ext cx="1174932" cy="322953"/>
          </a:xfrm>
          <a:prstGeom prst="rect">
            <a:avLst/>
          </a:prstGeom>
          <a:noFill/>
          <a:ln>
            <a:noFill/>
          </a:ln>
        </p:spPr>
      </p:pic>
      <p:sp>
        <p:nvSpPr>
          <p:cNvPr id="118" name="Google Shape;118;p16"/>
          <p:cNvSpPr txBox="1"/>
          <p:nvPr/>
        </p:nvSpPr>
        <p:spPr>
          <a:xfrm>
            <a:off x="4392535" y="1403471"/>
            <a:ext cx="439200" cy="20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chemeClr val="dk2"/>
                </a:solidFill>
              </a:rPr>
              <a:t>(1)</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it" sz="1300">
                <a:solidFill>
                  <a:schemeClr val="dk2"/>
                </a:solidFill>
              </a:rPr>
              <a:t>(2)</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it" sz="1300">
                <a:solidFill>
                  <a:schemeClr val="dk2"/>
                </a:solidFill>
              </a:rPr>
              <a:t>(3)</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it" sz="1300">
                <a:solidFill>
                  <a:schemeClr val="dk2"/>
                </a:solidFill>
              </a:rPr>
              <a:t>(4)</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0" lvl="0" marL="0" rtl="0" algn="l">
              <a:spcBef>
                <a:spcPts val="0"/>
              </a:spcBef>
              <a:spcAft>
                <a:spcPts val="0"/>
              </a:spcAft>
              <a:buNone/>
            </a:pPr>
            <a:r>
              <a:rPr b="1" lang="it" sz="1300">
                <a:solidFill>
                  <a:schemeClr val="dk2"/>
                </a:solidFill>
              </a:rPr>
              <a:t>(5)</a:t>
            </a:r>
            <a:endParaRPr b="1" sz="1300">
              <a:solidFill>
                <a:schemeClr val="dk2"/>
              </a:solidFill>
            </a:endParaRPr>
          </a:p>
        </p:txBody>
      </p:sp>
      <p:graphicFrame>
        <p:nvGraphicFramePr>
          <p:cNvPr id="119" name="Google Shape;119;p16"/>
          <p:cNvGraphicFramePr/>
          <p:nvPr/>
        </p:nvGraphicFramePr>
        <p:xfrm>
          <a:off x="6114550" y="2453274"/>
          <a:ext cx="3000000" cy="3000000"/>
        </p:xfrm>
        <a:graphic>
          <a:graphicData uri="http://schemas.openxmlformats.org/drawingml/2006/table">
            <a:tbl>
              <a:tblPr>
                <a:noFill/>
                <a:tableStyleId>{418D32AC-F585-4D15-9EFE-3A209F2A7173}</a:tableStyleId>
              </a:tblPr>
              <a:tblGrid>
                <a:gridCol w="1514725"/>
                <a:gridCol w="1514725"/>
              </a:tblGrid>
              <a:tr h="550250">
                <a:tc>
                  <a:txBody>
                    <a:bodyPr/>
                    <a:lstStyle/>
                    <a:p>
                      <a:pPr indent="0" lvl="0" marL="0" rtl="0" algn="l">
                        <a:spcBef>
                          <a:spcPts val="0"/>
                        </a:spcBef>
                        <a:spcAft>
                          <a:spcPts val="0"/>
                        </a:spcAft>
                        <a:buNone/>
                      </a:pPr>
                      <a:r>
                        <a:rPr b="1" lang="it" sz="1300">
                          <a:solidFill>
                            <a:schemeClr val="dk1"/>
                          </a:solidFill>
                        </a:rPr>
                        <a:t>Hyperparameter</a:t>
                      </a:r>
                      <a:endParaRPr sz="1300"/>
                    </a:p>
                  </a:txBody>
                  <a:tcPr marT="91425" marB="91425" marR="91425" marL="91425"/>
                </a:tc>
                <a:tc>
                  <a:txBody>
                    <a:bodyPr/>
                    <a:lstStyle/>
                    <a:p>
                      <a:pPr indent="0" lvl="0" marL="0" rtl="0" algn="l">
                        <a:spcBef>
                          <a:spcPts val="0"/>
                        </a:spcBef>
                        <a:spcAft>
                          <a:spcPts val="0"/>
                        </a:spcAft>
                        <a:buNone/>
                      </a:pPr>
                      <a:r>
                        <a:rPr b="1" lang="it">
                          <a:solidFill>
                            <a:schemeClr val="dk1"/>
                          </a:solidFill>
                        </a:rPr>
                        <a:t>    </a:t>
                      </a:r>
                      <a:r>
                        <a:rPr b="1" lang="it" sz="1300">
                          <a:solidFill>
                            <a:schemeClr val="dk1"/>
                          </a:solidFill>
                        </a:rPr>
                        <a:t>Meaning</a:t>
                      </a:r>
                      <a:endParaRPr sz="1300"/>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λ</a:t>
                      </a:r>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Coefficient of the total regularization</a:t>
                      </a:r>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Number of buckets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baseline="-25000" sz="7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800">
                          <a:solidFill>
                            <a:schemeClr val="dk1"/>
                          </a:solidFill>
                        </a:rPr>
                        <a:t>C</a:t>
                      </a:r>
                      <a:r>
                        <a:rPr lang="it" sz="800">
                          <a:solidFill>
                            <a:schemeClr val="dk1"/>
                          </a:solidFill>
                        </a:rPr>
                        <a:t>entral value around which the weights are initialized</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Radius of initialization of weights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Percentage of standard vs total regularization</a:t>
                      </a:r>
                      <a:endParaRPr sz="800">
                        <a:solidFill>
                          <a:schemeClr val="dk1"/>
                        </a:solidFill>
                      </a:endParaRPr>
                    </a:p>
                  </a:txBody>
                  <a:tcPr marT="91425" marB="91425" marR="91425" marL="91425"/>
                </a:tc>
              </a:tr>
            </a:tbl>
          </a:graphicData>
        </a:graphic>
      </p:graphicFrame>
      <p:pic>
        <p:nvPicPr>
          <p:cNvPr id="120" name="Google Shape;120;p16"/>
          <p:cNvPicPr preferRelativeResize="0"/>
          <p:nvPr/>
        </p:nvPicPr>
        <p:blipFill>
          <a:blip r:embed="rId6">
            <a:alphaModFix/>
          </a:blip>
          <a:stretch>
            <a:fillRect/>
          </a:stretch>
        </p:blipFill>
        <p:spPr>
          <a:xfrm>
            <a:off x="324262" y="1470429"/>
            <a:ext cx="2554408" cy="359086"/>
          </a:xfrm>
          <a:prstGeom prst="rect">
            <a:avLst/>
          </a:prstGeom>
          <a:noFill/>
          <a:ln>
            <a:noFill/>
          </a:ln>
        </p:spPr>
      </p:pic>
      <p:pic>
        <p:nvPicPr>
          <p:cNvPr id="121" name="Google Shape;121;p16"/>
          <p:cNvPicPr preferRelativeResize="0"/>
          <p:nvPr/>
        </p:nvPicPr>
        <p:blipFill>
          <a:blip r:embed="rId7">
            <a:alphaModFix/>
          </a:blip>
          <a:stretch>
            <a:fillRect/>
          </a:stretch>
        </p:blipFill>
        <p:spPr>
          <a:xfrm>
            <a:off x="1034989" y="1840971"/>
            <a:ext cx="1698195" cy="390075"/>
          </a:xfrm>
          <a:prstGeom prst="rect">
            <a:avLst/>
          </a:prstGeom>
          <a:noFill/>
          <a:ln>
            <a:noFill/>
          </a:ln>
        </p:spPr>
      </p:pic>
      <p:pic>
        <p:nvPicPr>
          <p:cNvPr id="122" name="Google Shape;122;p16"/>
          <p:cNvPicPr preferRelativeResize="0"/>
          <p:nvPr/>
        </p:nvPicPr>
        <p:blipFill>
          <a:blip r:embed="rId8">
            <a:alphaModFix/>
          </a:blip>
          <a:stretch>
            <a:fillRect/>
          </a:stretch>
        </p:blipFill>
        <p:spPr>
          <a:xfrm>
            <a:off x="1036019" y="2228531"/>
            <a:ext cx="1412219" cy="322955"/>
          </a:xfrm>
          <a:prstGeom prst="rect">
            <a:avLst/>
          </a:prstGeom>
          <a:noFill/>
          <a:ln>
            <a:noFill/>
          </a:ln>
        </p:spPr>
      </p:pic>
      <p:pic>
        <p:nvPicPr>
          <p:cNvPr id="123" name="Google Shape;123;p16"/>
          <p:cNvPicPr preferRelativeResize="0"/>
          <p:nvPr/>
        </p:nvPicPr>
        <p:blipFill>
          <a:blip r:embed="rId9">
            <a:alphaModFix/>
          </a:blip>
          <a:stretch>
            <a:fillRect/>
          </a:stretch>
        </p:blipFill>
        <p:spPr>
          <a:xfrm>
            <a:off x="1082071" y="3020694"/>
            <a:ext cx="1059029" cy="278519"/>
          </a:xfrm>
          <a:prstGeom prst="rect">
            <a:avLst/>
          </a:prstGeom>
          <a:noFill/>
          <a:ln>
            <a:noFill/>
          </a:ln>
        </p:spPr>
      </p:pic>
      <p:pic>
        <p:nvPicPr>
          <p:cNvPr id="124" name="Google Shape;124;p16"/>
          <p:cNvPicPr preferRelativeResize="0"/>
          <p:nvPr/>
        </p:nvPicPr>
        <p:blipFill>
          <a:blip r:embed="rId10">
            <a:alphaModFix/>
          </a:blip>
          <a:stretch>
            <a:fillRect/>
          </a:stretch>
        </p:blipFill>
        <p:spPr>
          <a:xfrm>
            <a:off x="1059693" y="2591049"/>
            <a:ext cx="1494782" cy="390079"/>
          </a:xfrm>
          <a:prstGeom prst="rect">
            <a:avLst/>
          </a:prstGeom>
          <a:noFill/>
          <a:ln>
            <a:noFill/>
          </a:ln>
        </p:spPr>
      </p:pic>
      <p:pic>
        <p:nvPicPr>
          <p:cNvPr id="125" name="Google Shape;125;p16"/>
          <p:cNvPicPr preferRelativeResize="0"/>
          <p:nvPr/>
        </p:nvPicPr>
        <p:blipFill>
          <a:blip r:embed="rId11">
            <a:alphaModFix/>
          </a:blip>
          <a:stretch>
            <a:fillRect/>
          </a:stretch>
        </p:blipFill>
        <p:spPr>
          <a:xfrm>
            <a:off x="6747677" y="3945900"/>
            <a:ext cx="265230" cy="252600"/>
          </a:xfrm>
          <a:prstGeom prst="rect">
            <a:avLst/>
          </a:prstGeom>
          <a:noFill/>
          <a:ln>
            <a:noFill/>
          </a:ln>
        </p:spPr>
      </p:pic>
      <p:pic>
        <p:nvPicPr>
          <p:cNvPr id="126" name="Google Shape;126;p16"/>
          <p:cNvPicPr preferRelativeResize="0"/>
          <p:nvPr/>
        </p:nvPicPr>
        <p:blipFill>
          <a:blip r:embed="rId12">
            <a:alphaModFix/>
          </a:blip>
          <a:stretch>
            <a:fillRect/>
          </a:stretch>
        </p:blipFill>
        <p:spPr>
          <a:xfrm>
            <a:off x="3406602" y="1888733"/>
            <a:ext cx="439200" cy="234575"/>
          </a:xfrm>
          <a:prstGeom prst="rect">
            <a:avLst/>
          </a:prstGeom>
          <a:noFill/>
          <a:ln>
            <a:noFill/>
          </a:ln>
        </p:spPr>
      </p:pic>
      <p:pic>
        <p:nvPicPr>
          <p:cNvPr id="127" name="Google Shape;127;p16"/>
          <p:cNvPicPr preferRelativeResize="0"/>
          <p:nvPr/>
        </p:nvPicPr>
        <p:blipFill>
          <a:blip r:embed="rId13">
            <a:alphaModFix/>
          </a:blip>
          <a:stretch>
            <a:fillRect/>
          </a:stretch>
        </p:blipFill>
        <p:spPr>
          <a:xfrm>
            <a:off x="3340271" y="2692258"/>
            <a:ext cx="549129" cy="234575"/>
          </a:xfrm>
          <a:prstGeom prst="rect">
            <a:avLst/>
          </a:prstGeom>
          <a:noFill/>
          <a:ln>
            <a:noFill/>
          </a:ln>
        </p:spPr>
      </p:pic>
      <p:pic>
        <p:nvPicPr>
          <p:cNvPr id="128" name="Google Shape;128;p16"/>
          <p:cNvPicPr preferRelativeResize="0"/>
          <p:nvPr/>
        </p:nvPicPr>
        <p:blipFill>
          <a:blip r:embed="rId14">
            <a:alphaModFix/>
          </a:blip>
          <a:stretch>
            <a:fillRect/>
          </a:stretch>
        </p:blipFill>
        <p:spPr>
          <a:xfrm>
            <a:off x="2849506" y="3038644"/>
            <a:ext cx="1059050" cy="262088"/>
          </a:xfrm>
          <a:prstGeom prst="rect">
            <a:avLst/>
          </a:prstGeom>
          <a:noFill/>
          <a:ln>
            <a:noFill/>
          </a:ln>
        </p:spPr>
      </p:pic>
      <p:pic>
        <p:nvPicPr>
          <p:cNvPr id="129" name="Google Shape;129;p16"/>
          <p:cNvPicPr preferRelativeResize="0"/>
          <p:nvPr/>
        </p:nvPicPr>
        <p:blipFill>
          <a:blip r:embed="rId12">
            <a:alphaModFix/>
          </a:blip>
          <a:stretch>
            <a:fillRect/>
          </a:stretch>
        </p:blipFill>
        <p:spPr>
          <a:xfrm>
            <a:off x="3416325" y="2269733"/>
            <a:ext cx="439200" cy="23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2561125" y="252175"/>
            <a:ext cx="366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The aim is to find ∇ɸ(w)</a:t>
            </a:r>
            <a:endParaRPr/>
          </a:p>
        </p:txBody>
      </p:sp>
      <p:sp>
        <p:nvSpPr>
          <p:cNvPr id="135" name="Google Shape;135;p17"/>
          <p:cNvSpPr txBox="1"/>
          <p:nvPr/>
        </p:nvSpPr>
        <p:spPr>
          <a:xfrm>
            <a:off x="2598725" y="961950"/>
            <a:ext cx="3925200" cy="11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u="sng">
                <a:solidFill>
                  <a:schemeClr val="dk2"/>
                </a:solidFill>
              </a:rPr>
              <a:t>Th</a:t>
            </a:r>
            <a:r>
              <a:rPr lang="it" sz="1800">
                <a:solidFill>
                  <a:schemeClr val="dk2"/>
                </a:solidFill>
              </a:rPr>
              <a:t>: ∇ɸ(w) is given by the optimal lagrangian multipliers β* associated with constraint </a:t>
            </a:r>
            <a:r>
              <a:rPr b="1" lang="it" sz="1800">
                <a:solidFill>
                  <a:schemeClr val="dk2"/>
                </a:solidFill>
              </a:rPr>
              <a:t>(2)</a:t>
            </a:r>
            <a:endParaRPr b="1" sz="1800">
              <a:solidFill>
                <a:schemeClr val="dk2"/>
              </a:solidFill>
            </a:endParaRPr>
          </a:p>
        </p:txBody>
      </p:sp>
      <p:sp>
        <p:nvSpPr>
          <p:cNvPr id="136" name="Google Shape;136;p17"/>
          <p:cNvSpPr txBox="1"/>
          <p:nvPr/>
        </p:nvSpPr>
        <p:spPr>
          <a:xfrm>
            <a:off x="0" y="2201250"/>
            <a:ext cx="914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800">
                <a:solidFill>
                  <a:schemeClr val="dk2"/>
                </a:solidFill>
              </a:rPr>
              <a:t>To find these multipliers, let us relax the constraints </a:t>
            </a:r>
            <a:r>
              <a:rPr b="1" lang="it" sz="1800">
                <a:solidFill>
                  <a:schemeClr val="dk2"/>
                </a:solidFill>
              </a:rPr>
              <a:t>(4)</a:t>
            </a:r>
            <a:endParaRPr b="1" sz="1800">
              <a:solidFill>
                <a:schemeClr val="dk2"/>
              </a:solidFill>
            </a:endParaRPr>
          </a:p>
        </p:txBody>
      </p:sp>
      <p:sp>
        <p:nvSpPr>
          <p:cNvPr id="137" name="Google Shape;137;p17"/>
          <p:cNvSpPr txBox="1"/>
          <p:nvPr/>
        </p:nvSpPr>
        <p:spPr>
          <a:xfrm>
            <a:off x="75" y="3178275"/>
            <a:ext cx="91440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800">
                <a:solidFill>
                  <a:schemeClr val="dk2"/>
                </a:solidFill>
              </a:rPr>
              <a:t>And let us solve the dual lagrangian problem</a:t>
            </a:r>
            <a:endParaRPr sz="1800">
              <a:solidFill>
                <a:schemeClr val="dk2"/>
              </a:solidFill>
            </a:endParaRPr>
          </a:p>
        </p:txBody>
      </p:sp>
      <p:pic>
        <p:nvPicPr>
          <p:cNvPr id="138" name="Google Shape;138;p17"/>
          <p:cNvPicPr preferRelativeResize="0"/>
          <p:nvPr/>
        </p:nvPicPr>
        <p:blipFill>
          <a:blip r:embed="rId3">
            <a:alphaModFix/>
          </a:blip>
          <a:stretch>
            <a:fillRect/>
          </a:stretch>
        </p:blipFill>
        <p:spPr>
          <a:xfrm>
            <a:off x="3238192" y="3719171"/>
            <a:ext cx="2500973" cy="415500"/>
          </a:xfrm>
          <a:prstGeom prst="rect">
            <a:avLst/>
          </a:prstGeom>
          <a:noFill/>
          <a:ln>
            <a:noFill/>
          </a:ln>
        </p:spPr>
      </p:pic>
      <p:pic>
        <p:nvPicPr>
          <p:cNvPr id="139" name="Google Shape;139;p17"/>
          <p:cNvPicPr preferRelativeResize="0"/>
          <p:nvPr/>
        </p:nvPicPr>
        <p:blipFill>
          <a:blip r:embed="rId4">
            <a:alphaModFix/>
          </a:blip>
          <a:stretch>
            <a:fillRect/>
          </a:stretch>
        </p:blipFill>
        <p:spPr>
          <a:xfrm>
            <a:off x="6859820" y="1224246"/>
            <a:ext cx="1384012" cy="403802"/>
          </a:xfrm>
          <a:prstGeom prst="rect">
            <a:avLst/>
          </a:prstGeom>
          <a:noFill/>
          <a:ln>
            <a:noFill/>
          </a:ln>
        </p:spPr>
      </p:pic>
      <p:cxnSp>
        <p:nvCxnSpPr>
          <p:cNvPr id="140" name="Google Shape;140;p17"/>
          <p:cNvCxnSpPr/>
          <p:nvPr/>
        </p:nvCxnSpPr>
        <p:spPr>
          <a:xfrm>
            <a:off x="7446350" y="882150"/>
            <a:ext cx="0" cy="3021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7"/>
          <p:cNvSpPr txBox="1"/>
          <p:nvPr/>
        </p:nvSpPr>
        <p:spPr>
          <a:xfrm>
            <a:off x="8380673" y="1172527"/>
            <a:ext cx="5751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700">
                <a:solidFill>
                  <a:schemeClr val="dk2"/>
                </a:solidFill>
              </a:rPr>
              <a:t>(6)</a:t>
            </a:r>
            <a:endParaRPr b="1" sz="1700">
              <a:solidFill>
                <a:schemeClr val="dk2"/>
              </a:solidFill>
            </a:endParaRPr>
          </a:p>
        </p:txBody>
      </p:sp>
      <p:pic>
        <p:nvPicPr>
          <p:cNvPr id="142" name="Google Shape;142;p17"/>
          <p:cNvPicPr preferRelativeResize="0"/>
          <p:nvPr/>
        </p:nvPicPr>
        <p:blipFill>
          <a:blip r:embed="rId5">
            <a:alphaModFix/>
          </a:blip>
          <a:stretch>
            <a:fillRect/>
          </a:stretch>
        </p:blipFill>
        <p:spPr>
          <a:xfrm>
            <a:off x="6882489" y="468394"/>
            <a:ext cx="1384001" cy="343894"/>
          </a:xfrm>
          <a:prstGeom prst="rect">
            <a:avLst/>
          </a:prstGeom>
          <a:noFill/>
          <a:ln>
            <a:noFill/>
          </a:ln>
        </p:spPr>
      </p:pic>
      <p:sp>
        <p:nvSpPr>
          <p:cNvPr id="143" name="Google Shape;143;p17"/>
          <p:cNvSpPr txBox="1"/>
          <p:nvPr/>
        </p:nvSpPr>
        <p:spPr>
          <a:xfrm>
            <a:off x="8373046" y="395529"/>
            <a:ext cx="5751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700">
                <a:solidFill>
                  <a:schemeClr val="dk2"/>
                </a:solidFill>
              </a:rPr>
              <a:t>(5)</a:t>
            </a:r>
            <a:endParaRPr b="1" sz="1700">
              <a:solidFill>
                <a:schemeClr val="dk2"/>
              </a:solidFill>
            </a:endParaRPr>
          </a:p>
        </p:txBody>
      </p:sp>
      <p:pic>
        <p:nvPicPr>
          <p:cNvPr id="144" name="Google Shape;144;p17"/>
          <p:cNvPicPr preferRelativeResize="0"/>
          <p:nvPr/>
        </p:nvPicPr>
        <p:blipFill>
          <a:blip r:embed="rId6">
            <a:alphaModFix/>
          </a:blip>
          <a:stretch>
            <a:fillRect/>
          </a:stretch>
        </p:blipFill>
        <p:spPr>
          <a:xfrm>
            <a:off x="0" y="0"/>
            <a:ext cx="2065326" cy="2065326"/>
          </a:xfrm>
          <a:prstGeom prst="rect">
            <a:avLst/>
          </a:prstGeom>
          <a:noFill/>
          <a:ln>
            <a:noFill/>
          </a:ln>
        </p:spPr>
      </p:pic>
      <p:pic>
        <p:nvPicPr>
          <p:cNvPr id="145" name="Google Shape;145;p17"/>
          <p:cNvPicPr preferRelativeResize="0"/>
          <p:nvPr/>
        </p:nvPicPr>
        <p:blipFill>
          <a:blip r:embed="rId7">
            <a:alphaModFix/>
          </a:blip>
          <a:stretch>
            <a:fillRect/>
          </a:stretch>
        </p:blipFill>
        <p:spPr>
          <a:xfrm>
            <a:off x="659800" y="2696600"/>
            <a:ext cx="7806756" cy="41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2902500" y="314275"/>
            <a:ext cx="23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Construction of</a:t>
            </a:r>
            <a:endParaRPr/>
          </a:p>
        </p:txBody>
      </p:sp>
      <p:sp>
        <p:nvSpPr>
          <p:cNvPr id="151" name="Google Shape;151;p18"/>
          <p:cNvSpPr txBox="1"/>
          <p:nvPr/>
        </p:nvSpPr>
        <p:spPr>
          <a:xfrm>
            <a:off x="1933980" y="2816550"/>
            <a:ext cx="36279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Two independent subproblems:</a:t>
            </a:r>
            <a:endParaRPr sz="1800">
              <a:solidFill>
                <a:schemeClr val="dk2"/>
              </a:solidFill>
            </a:endParaRPr>
          </a:p>
        </p:txBody>
      </p:sp>
      <p:cxnSp>
        <p:nvCxnSpPr>
          <p:cNvPr id="152" name="Google Shape;152;p18"/>
          <p:cNvCxnSpPr/>
          <p:nvPr/>
        </p:nvCxnSpPr>
        <p:spPr>
          <a:xfrm flipH="1">
            <a:off x="3092730" y="3257550"/>
            <a:ext cx="655200" cy="3357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a:stCxn id="151" idx="2"/>
          </p:cNvCxnSpPr>
          <p:nvPr/>
        </p:nvCxnSpPr>
        <p:spPr>
          <a:xfrm>
            <a:off x="3747930" y="3257550"/>
            <a:ext cx="672600" cy="332700"/>
          </a:xfrm>
          <a:prstGeom prst="straightConnector1">
            <a:avLst/>
          </a:prstGeom>
          <a:noFill/>
          <a:ln cap="flat" cmpd="sng" w="9525">
            <a:solidFill>
              <a:schemeClr val="dk2"/>
            </a:solidFill>
            <a:prstDash val="solid"/>
            <a:round/>
            <a:headEnd len="med" w="med" type="none"/>
            <a:tailEnd len="med" w="med" type="triangle"/>
          </a:ln>
        </p:spPr>
      </p:cxnSp>
      <p:pic>
        <p:nvPicPr>
          <p:cNvPr id="154" name="Google Shape;154;p18"/>
          <p:cNvPicPr preferRelativeResize="0"/>
          <p:nvPr/>
        </p:nvPicPr>
        <p:blipFill>
          <a:blip r:embed="rId3">
            <a:alphaModFix/>
          </a:blip>
          <a:stretch>
            <a:fillRect/>
          </a:stretch>
        </p:blipFill>
        <p:spPr>
          <a:xfrm>
            <a:off x="5260900" y="358474"/>
            <a:ext cx="839634" cy="441000"/>
          </a:xfrm>
          <a:prstGeom prst="rect">
            <a:avLst/>
          </a:prstGeom>
          <a:noFill/>
          <a:ln>
            <a:noFill/>
          </a:ln>
        </p:spPr>
      </p:pic>
      <p:pic>
        <p:nvPicPr>
          <p:cNvPr id="155" name="Google Shape;155;p18"/>
          <p:cNvPicPr preferRelativeResize="0"/>
          <p:nvPr/>
        </p:nvPicPr>
        <p:blipFill>
          <a:blip r:embed="rId4">
            <a:alphaModFix/>
          </a:blip>
          <a:stretch>
            <a:fillRect/>
          </a:stretch>
        </p:blipFill>
        <p:spPr>
          <a:xfrm>
            <a:off x="282163" y="1102703"/>
            <a:ext cx="5505028" cy="416700"/>
          </a:xfrm>
          <a:prstGeom prst="rect">
            <a:avLst/>
          </a:prstGeom>
          <a:noFill/>
          <a:ln>
            <a:noFill/>
          </a:ln>
        </p:spPr>
      </p:pic>
      <p:graphicFrame>
        <p:nvGraphicFramePr>
          <p:cNvPr id="156" name="Google Shape;156;p18"/>
          <p:cNvGraphicFramePr/>
          <p:nvPr/>
        </p:nvGraphicFramePr>
        <p:xfrm>
          <a:off x="6112600" y="1602702"/>
          <a:ext cx="3000000" cy="3000000"/>
        </p:xfrm>
        <a:graphic>
          <a:graphicData uri="http://schemas.openxmlformats.org/drawingml/2006/table">
            <a:tbl>
              <a:tblPr>
                <a:noFill/>
                <a:tableStyleId>{418D32AC-F585-4D15-9EFE-3A209F2A7173}</a:tableStyleId>
              </a:tblPr>
              <a:tblGrid>
                <a:gridCol w="1514725"/>
                <a:gridCol w="1514725"/>
              </a:tblGrid>
              <a:tr h="550250">
                <a:tc>
                  <a:txBody>
                    <a:bodyPr/>
                    <a:lstStyle/>
                    <a:p>
                      <a:pPr indent="0" lvl="0" marL="0" rtl="0" algn="l">
                        <a:spcBef>
                          <a:spcPts val="0"/>
                        </a:spcBef>
                        <a:spcAft>
                          <a:spcPts val="0"/>
                        </a:spcAft>
                        <a:buNone/>
                      </a:pPr>
                      <a:r>
                        <a:rPr b="1" lang="it" sz="1300">
                          <a:solidFill>
                            <a:schemeClr val="dk1"/>
                          </a:solidFill>
                        </a:rPr>
                        <a:t>Hyperparameter</a:t>
                      </a:r>
                      <a:endParaRPr sz="1300"/>
                    </a:p>
                  </a:txBody>
                  <a:tcPr marT="91425" marB="91425" marR="91425" marL="91425"/>
                </a:tc>
                <a:tc>
                  <a:txBody>
                    <a:bodyPr/>
                    <a:lstStyle/>
                    <a:p>
                      <a:pPr indent="0" lvl="0" marL="0" rtl="0" algn="l">
                        <a:spcBef>
                          <a:spcPts val="0"/>
                        </a:spcBef>
                        <a:spcAft>
                          <a:spcPts val="0"/>
                        </a:spcAft>
                        <a:buNone/>
                      </a:pPr>
                      <a:r>
                        <a:rPr b="1" lang="it">
                          <a:solidFill>
                            <a:schemeClr val="dk1"/>
                          </a:solidFill>
                        </a:rPr>
                        <a:t>    </a:t>
                      </a:r>
                      <a:r>
                        <a:rPr b="1" lang="it" sz="1300">
                          <a:solidFill>
                            <a:schemeClr val="dk1"/>
                          </a:solidFill>
                        </a:rPr>
                        <a:t>Meaning</a:t>
                      </a:r>
                      <a:endParaRPr sz="1300"/>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λ</a:t>
                      </a:r>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Coefficient of the total regularization</a:t>
                      </a:r>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Number of buckets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baseline="-25000" sz="700">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Central value around which the weights are initialized</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Radius of initialization of weights</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Percentage of standard vs total regularization</a:t>
                      </a:r>
                      <a:endParaRPr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a:t>
                      </a:r>
                      <a:r>
                        <a:rPr lang="it" u="sng">
                          <a:solidFill>
                            <a:schemeClr val="dk1"/>
                          </a:solidFill>
                        </a:rPr>
                        <a:t>c</a:t>
                      </a:r>
                      <a:endParaRPr u="sng">
                        <a:solidFill>
                          <a:schemeClr val="dk1"/>
                        </a:solidFill>
                      </a:endParaRPr>
                    </a:p>
                  </a:txBody>
                  <a:tcPr marT="91425" marB="91425" marR="91425" marL="91425"/>
                </a:tc>
                <a:tc>
                  <a:txBody>
                    <a:bodyPr/>
                    <a:lstStyle/>
                    <a:p>
                      <a:pPr indent="0" lvl="0" marL="0" rtl="0" algn="l">
                        <a:spcBef>
                          <a:spcPts val="0"/>
                        </a:spcBef>
                        <a:spcAft>
                          <a:spcPts val="0"/>
                        </a:spcAft>
                        <a:buNone/>
                      </a:pPr>
                      <a:r>
                        <a:rPr lang="it" sz="800">
                          <a:solidFill>
                            <a:schemeClr val="dk1"/>
                          </a:solidFill>
                        </a:rPr>
                        <a:t>Lower bound for c</a:t>
                      </a:r>
                      <a:r>
                        <a:rPr baseline="-25000" lang="it" sz="800">
                          <a:solidFill>
                            <a:schemeClr val="dk1"/>
                          </a:solidFill>
                        </a:rPr>
                        <a:t>b</a:t>
                      </a:r>
                      <a:r>
                        <a:rPr lang="it" sz="800">
                          <a:solidFill>
                            <a:schemeClr val="dk1"/>
                          </a:solidFill>
                        </a:rPr>
                        <a:t>*</a:t>
                      </a:r>
                      <a:endParaRPr baseline="-25000" sz="800">
                        <a:solidFill>
                          <a:schemeClr val="dk1"/>
                        </a:solidFill>
                      </a:endParaRPr>
                    </a:p>
                  </a:txBody>
                  <a:tcPr marT="91425" marB="91425" marR="91425" marL="91425"/>
                </a:tc>
              </a:tr>
              <a:tr h="428300">
                <a:tc>
                  <a:txBody>
                    <a:bodyPr/>
                    <a:lstStyle/>
                    <a:p>
                      <a:pPr indent="0" lvl="0" marL="0" rtl="0" algn="l">
                        <a:spcBef>
                          <a:spcPts val="0"/>
                        </a:spcBef>
                        <a:spcAft>
                          <a:spcPts val="0"/>
                        </a:spcAft>
                        <a:buNone/>
                      </a:pPr>
                      <a:r>
                        <a:rPr lang="it">
                          <a:solidFill>
                            <a:schemeClr val="dk1"/>
                          </a:solidFill>
                        </a:rPr>
                        <a:t>             c</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800">
                          <a:solidFill>
                            <a:schemeClr val="dk1"/>
                          </a:solidFill>
                        </a:rPr>
                        <a:t>Upper</a:t>
                      </a:r>
                      <a:r>
                        <a:rPr lang="it" sz="800">
                          <a:solidFill>
                            <a:schemeClr val="dk1"/>
                          </a:solidFill>
                        </a:rPr>
                        <a:t> bound for c</a:t>
                      </a:r>
                      <a:r>
                        <a:rPr baseline="-25000" lang="it" sz="800">
                          <a:solidFill>
                            <a:schemeClr val="dk1"/>
                          </a:solidFill>
                        </a:rPr>
                        <a:t>b</a:t>
                      </a:r>
                      <a:r>
                        <a:rPr lang="it" sz="800">
                          <a:solidFill>
                            <a:schemeClr val="dk1"/>
                          </a:solidFill>
                        </a:rPr>
                        <a:t>*</a:t>
                      </a:r>
                      <a:endParaRPr sz="800">
                        <a:solidFill>
                          <a:schemeClr val="dk1"/>
                        </a:solidFill>
                      </a:endParaRPr>
                    </a:p>
                  </a:txBody>
                  <a:tcPr marT="91425" marB="91425" marR="91425" marL="91425"/>
                </a:tc>
              </a:tr>
            </a:tbl>
          </a:graphicData>
        </a:graphic>
      </p:graphicFrame>
      <p:pic>
        <p:nvPicPr>
          <p:cNvPr id="157" name="Google Shape;157;p18"/>
          <p:cNvPicPr preferRelativeResize="0"/>
          <p:nvPr/>
        </p:nvPicPr>
        <p:blipFill>
          <a:blip r:embed="rId5">
            <a:alphaModFix/>
          </a:blip>
          <a:stretch>
            <a:fillRect/>
          </a:stretch>
        </p:blipFill>
        <p:spPr>
          <a:xfrm>
            <a:off x="284325" y="3659100"/>
            <a:ext cx="3351210" cy="325200"/>
          </a:xfrm>
          <a:prstGeom prst="rect">
            <a:avLst/>
          </a:prstGeom>
          <a:noFill/>
          <a:ln>
            <a:noFill/>
          </a:ln>
        </p:spPr>
      </p:pic>
      <p:cxnSp>
        <p:nvCxnSpPr>
          <p:cNvPr id="158" name="Google Shape;158;p18"/>
          <p:cNvCxnSpPr/>
          <p:nvPr/>
        </p:nvCxnSpPr>
        <p:spPr>
          <a:xfrm>
            <a:off x="6843421" y="4876258"/>
            <a:ext cx="80100" cy="2400"/>
          </a:xfrm>
          <a:prstGeom prst="straightConnector1">
            <a:avLst/>
          </a:prstGeom>
          <a:noFill/>
          <a:ln cap="flat" cmpd="sng" w="19050">
            <a:solidFill>
              <a:schemeClr val="dk2"/>
            </a:solidFill>
            <a:prstDash val="solid"/>
            <a:round/>
            <a:headEnd len="med" w="med" type="none"/>
            <a:tailEnd len="med" w="med" type="none"/>
          </a:ln>
        </p:spPr>
      </p:cxnSp>
      <p:pic>
        <p:nvPicPr>
          <p:cNvPr id="159" name="Google Shape;159;p18"/>
          <p:cNvPicPr preferRelativeResize="0"/>
          <p:nvPr/>
        </p:nvPicPr>
        <p:blipFill>
          <a:blip r:embed="rId6">
            <a:alphaModFix/>
          </a:blip>
          <a:stretch>
            <a:fillRect/>
          </a:stretch>
        </p:blipFill>
        <p:spPr>
          <a:xfrm>
            <a:off x="3810397" y="3636586"/>
            <a:ext cx="1697125" cy="385425"/>
          </a:xfrm>
          <a:prstGeom prst="rect">
            <a:avLst/>
          </a:prstGeom>
          <a:noFill/>
          <a:ln>
            <a:noFill/>
          </a:ln>
        </p:spPr>
      </p:pic>
      <p:pic>
        <p:nvPicPr>
          <p:cNvPr id="160" name="Google Shape;160;p18"/>
          <p:cNvPicPr preferRelativeResize="0"/>
          <p:nvPr/>
        </p:nvPicPr>
        <p:blipFill>
          <a:blip r:embed="rId7">
            <a:alphaModFix/>
          </a:blip>
          <a:stretch>
            <a:fillRect/>
          </a:stretch>
        </p:blipFill>
        <p:spPr>
          <a:xfrm>
            <a:off x="1103525" y="1519400"/>
            <a:ext cx="1744625" cy="395348"/>
          </a:xfrm>
          <a:prstGeom prst="rect">
            <a:avLst/>
          </a:prstGeom>
          <a:noFill/>
          <a:ln>
            <a:noFill/>
          </a:ln>
        </p:spPr>
      </p:pic>
      <p:pic>
        <p:nvPicPr>
          <p:cNvPr id="161" name="Google Shape;161;p18"/>
          <p:cNvPicPr preferRelativeResize="0"/>
          <p:nvPr/>
        </p:nvPicPr>
        <p:blipFill>
          <a:blip r:embed="rId8">
            <a:alphaModFix/>
          </a:blip>
          <a:stretch>
            <a:fillRect/>
          </a:stretch>
        </p:blipFill>
        <p:spPr>
          <a:xfrm>
            <a:off x="1100050" y="1882900"/>
            <a:ext cx="1505155" cy="325200"/>
          </a:xfrm>
          <a:prstGeom prst="rect">
            <a:avLst/>
          </a:prstGeom>
          <a:noFill/>
          <a:ln>
            <a:noFill/>
          </a:ln>
        </p:spPr>
      </p:pic>
      <p:pic>
        <p:nvPicPr>
          <p:cNvPr id="162" name="Google Shape;162;p18"/>
          <p:cNvPicPr preferRelativeResize="0"/>
          <p:nvPr/>
        </p:nvPicPr>
        <p:blipFill>
          <a:blip r:embed="rId9">
            <a:alphaModFix/>
          </a:blip>
          <a:stretch>
            <a:fillRect/>
          </a:stretch>
        </p:blipFill>
        <p:spPr>
          <a:xfrm>
            <a:off x="1154425" y="2250725"/>
            <a:ext cx="1156100" cy="325200"/>
          </a:xfrm>
          <a:prstGeom prst="rect">
            <a:avLst/>
          </a:prstGeom>
          <a:noFill/>
          <a:ln>
            <a:noFill/>
          </a:ln>
        </p:spPr>
      </p:pic>
      <p:pic>
        <p:nvPicPr>
          <p:cNvPr id="163" name="Google Shape;163;p18"/>
          <p:cNvPicPr preferRelativeResize="0"/>
          <p:nvPr/>
        </p:nvPicPr>
        <p:blipFill>
          <a:blip r:embed="rId7">
            <a:alphaModFix/>
          </a:blip>
          <a:stretch>
            <a:fillRect/>
          </a:stretch>
        </p:blipFill>
        <p:spPr>
          <a:xfrm>
            <a:off x="4248375" y="4022000"/>
            <a:ext cx="1744625" cy="395348"/>
          </a:xfrm>
          <a:prstGeom prst="rect">
            <a:avLst/>
          </a:prstGeom>
          <a:noFill/>
          <a:ln>
            <a:noFill/>
          </a:ln>
        </p:spPr>
      </p:pic>
      <p:pic>
        <p:nvPicPr>
          <p:cNvPr id="164" name="Google Shape;164;p18"/>
          <p:cNvPicPr preferRelativeResize="0"/>
          <p:nvPr/>
        </p:nvPicPr>
        <p:blipFill>
          <a:blip r:embed="rId8">
            <a:alphaModFix/>
          </a:blip>
          <a:stretch>
            <a:fillRect/>
          </a:stretch>
        </p:blipFill>
        <p:spPr>
          <a:xfrm>
            <a:off x="4244900" y="4385500"/>
            <a:ext cx="1505155" cy="325200"/>
          </a:xfrm>
          <a:prstGeom prst="rect">
            <a:avLst/>
          </a:prstGeom>
          <a:noFill/>
          <a:ln>
            <a:noFill/>
          </a:ln>
        </p:spPr>
      </p:pic>
      <p:pic>
        <p:nvPicPr>
          <p:cNvPr id="165" name="Google Shape;165;p18"/>
          <p:cNvPicPr preferRelativeResize="0"/>
          <p:nvPr/>
        </p:nvPicPr>
        <p:blipFill>
          <a:blip r:embed="rId9">
            <a:alphaModFix/>
          </a:blip>
          <a:stretch>
            <a:fillRect/>
          </a:stretch>
        </p:blipFill>
        <p:spPr>
          <a:xfrm>
            <a:off x="4299275" y="4753325"/>
            <a:ext cx="1156100" cy="325200"/>
          </a:xfrm>
          <a:prstGeom prst="rect">
            <a:avLst/>
          </a:prstGeom>
          <a:noFill/>
          <a:ln>
            <a:noFill/>
          </a:ln>
        </p:spPr>
      </p:pic>
      <p:pic>
        <p:nvPicPr>
          <p:cNvPr id="166" name="Google Shape;166;p18"/>
          <p:cNvPicPr preferRelativeResize="0"/>
          <p:nvPr/>
        </p:nvPicPr>
        <p:blipFill>
          <a:blip r:embed="rId10">
            <a:alphaModFix/>
          </a:blip>
          <a:stretch>
            <a:fillRect/>
          </a:stretch>
        </p:blipFill>
        <p:spPr>
          <a:xfrm>
            <a:off x="1243375" y="4255475"/>
            <a:ext cx="1433105" cy="395350"/>
          </a:xfrm>
          <a:prstGeom prst="rect">
            <a:avLst/>
          </a:prstGeom>
          <a:noFill/>
          <a:ln>
            <a:noFill/>
          </a:ln>
        </p:spPr>
      </p:pic>
      <p:cxnSp>
        <p:nvCxnSpPr>
          <p:cNvPr id="167" name="Google Shape;167;p18"/>
          <p:cNvCxnSpPr/>
          <p:nvPr/>
        </p:nvCxnSpPr>
        <p:spPr>
          <a:xfrm>
            <a:off x="3744875" y="3655325"/>
            <a:ext cx="16200" cy="1522500"/>
          </a:xfrm>
          <a:prstGeom prst="straightConnector1">
            <a:avLst/>
          </a:prstGeom>
          <a:noFill/>
          <a:ln cap="flat" cmpd="sng" w="9525">
            <a:solidFill>
              <a:schemeClr val="dk2"/>
            </a:solidFill>
            <a:prstDash val="solid"/>
            <a:round/>
            <a:headEnd len="med" w="med" type="none"/>
            <a:tailEnd len="med" w="med" type="none"/>
          </a:ln>
        </p:spPr>
      </p:cxnSp>
      <p:sp>
        <p:nvSpPr>
          <p:cNvPr id="168" name="Google Shape;168;p18"/>
          <p:cNvSpPr/>
          <p:nvPr/>
        </p:nvSpPr>
        <p:spPr>
          <a:xfrm>
            <a:off x="1179883" y="4218354"/>
            <a:ext cx="1618500" cy="476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8"/>
          <p:cNvSpPr txBox="1"/>
          <p:nvPr/>
        </p:nvSpPr>
        <p:spPr>
          <a:xfrm>
            <a:off x="1141325" y="4686300"/>
            <a:ext cx="9189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u="sng">
                <a:solidFill>
                  <a:schemeClr val="dk1"/>
                </a:solidFill>
              </a:rPr>
              <a:t>c</a:t>
            </a:r>
            <a:r>
              <a:rPr lang="it">
                <a:solidFill>
                  <a:schemeClr val="dk1"/>
                </a:solidFill>
              </a:rPr>
              <a:t> = 1e-2</a:t>
            </a:r>
            <a:endParaRPr sz="1800">
              <a:solidFill>
                <a:schemeClr val="dk2"/>
              </a:solidFill>
            </a:endParaRPr>
          </a:p>
        </p:txBody>
      </p:sp>
      <p:sp>
        <p:nvSpPr>
          <p:cNvPr id="170" name="Google Shape;170;p18"/>
          <p:cNvSpPr txBox="1"/>
          <p:nvPr/>
        </p:nvSpPr>
        <p:spPr>
          <a:xfrm>
            <a:off x="2219700" y="4686300"/>
            <a:ext cx="7590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1"/>
                </a:solidFill>
              </a:rPr>
              <a:t>c = |I|</a:t>
            </a:r>
            <a:endParaRPr sz="1800">
              <a:solidFill>
                <a:schemeClr val="dk2"/>
              </a:solidFill>
            </a:endParaRPr>
          </a:p>
        </p:txBody>
      </p:sp>
      <p:cxnSp>
        <p:nvCxnSpPr>
          <p:cNvPr id="171" name="Google Shape;171;p18"/>
          <p:cNvCxnSpPr/>
          <p:nvPr/>
        </p:nvCxnSpPr>
        <p:spPr>
          <a:xfrm>
            <a:off x="2315050" y="4833775"/>
            <a:ext cx="80100" cy="2400"/>
          </a:xfrm>
          <a:prstGeom prst="straightConnector1">
            <a:avLst/>
          </a:prstGeom>
          <a:noFill/>
          <a:ln cap="flat" cmpd="sng" w="19050">
            <a:solidFill>
              <a:schemeClr val="dk2"/>
            </a:solidFill>
            <a:prstDash val="solid"/>
            <a:round/>
            <a:headEnd len="med" w="med" type="none"/>
            <a:tailEnd len="med" w="med" type="none"/>
          </a:ln>
        </p:spPr>
      </p:cxnSp>
      <p:pic>
        <p:nvPicPr>
          <p:cNvPr id="172" name="Google Shape;172;p18"/>
          <p:cNvPicPr preferRelativeResize="0"/>
          <p:nvPr/>
        </p:nvPicPr>
        <p:blipFill>
          <a:blip r:embed="rId11">
            <a:alphaModFix/>
          </a:blip>
          <a:stretch>
            <a:fillRect/>
          </a:stretch>
        </p:blipFill>
        <p:spPr>
          <a:xfrm>
            <a:off x="6747677" y="3097980"/>
            <a:ext cx="265230" cy="25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210029" y="3510493"/>
            <a:ext cx="42348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OPTION 1: </a:t>
            </a:r>
            <a:r>
              <a:rPr b="1" lang="it" sz="1800">
                <a:solidFill>
                  <a:schemeClr val="dk2"/>
                </a:solidFill>
              </a:rPr>
              <a:t>Cutting Plane Algorithm</a:t>
            </a:r>
            <a:endParaRPr b="1" sz="1800">
              <a:solidFill>
                <a:schemeClr val="dk2"/>
              </a:solidFill>
            </a:endParaRPr>
          </a:p>
        </p:txBody>
      </p:sp>
      <p:sp>
        <p:nvSpPr>
          <p:cNvPr id="178" name="Google Shape;178;p19"/>
          <p:cNvSpPr txBox="1"/>
          <p:nvPr/>
        </p:nvSpPr>
        <p:spPr>
          <a:xfrm>
            <a:off x="210029" y="4238893"/>
            <a:ext cx="39516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OPTION 2: </a:t>
            </a:r>
            <a:r>
              <a:rPr b="1" lang="it" sz="1800">
                <a:solidFill>
                  <a:schemeClr val="dk2"/>
                </a:solidFill>
              </a:rPr>
              <a:t>Specialized Algorithm</a:t>
            </a:r>
            <a:endParaRPr b="1" sz="1800">
              <a:solidFill>
                <a:schemeClr val="dk2"/>
              </a:solidFill>
            </a:endParaRPr>
          </a:p>
        </p:txBody>
      </p:sp>
      <p:sp>
        <p:nvSpPr>
          <p:cNvPr id="179" name="Google Shape;179;p19"/>
          <p:cNvSpPr txBox="1"/>
          <p:nvPr/>
        </p:nvSpPr>
        <p:spPr>
          <a:xfrm>
            <a:off x="210029" y="2792443"/>
            <a:ext cx="3664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OPTION 0: </a:t>
            </a:r>
            <a:r>
              <a:rPr b="1" lang="it" sz="1800">
                <a:solidFill>
                  <a:schemeClr val="dk2"/>
                </a:solidFill>
              </a:rPr>
              <a:t>Solver</a:t>
            </a:r>
            <a:r>
              <a:rPr lang="it" sz="1800">
                <a:solidFill>
                  <a:schemeClr val="dk2"/>
                </a:solidFill>
              </a:rPr>
              <a:t> (e.g. CVXPY)</a:t>
            </a:r>
            <a:endParaRPr sz="1800">
              <a:solidFill>
                <a:schemeClr val="dk2"/>
              </a:solidFill>
            </a:endParaRPr>
          </a:p>
        </p:txBody>
      </p:sp>
      <p:sp>
        <p:nvSpPr>
          <p:cNvPr id="180" name="Google Shape;180;p19"/>
          <p:cNvSpPr txBox="1"/>
          <p:nvPr/>
        </p:nvSpPr>
        <p:spPr>
          <a:xfrm>
            <a:off x="5062625" y="51475"/>
            <a:ext cx="4081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rPr>
              <a:t>Knapsack Problem (common variants)</a:t>
            </a:r>
            <a:endParaRPr sz="1800">
              <a:solidFill>
                <a:schemeClr val="dk1"/>
              </a:solidFill>
            </a:endParaRPr>
          </a:p>
        </p:txBody>
      </p:sp>
      <p:pic>
        <p:nvPicPr>
          <p:cNvPr id="181" name="Google Shape;181;p19"/>
          <p:cNvPicPr preferRelativeResize="0"/>
          <p:nvPr/>
        </p:nvPicPr>
        <p:blipFill>
          <a:blip r:embed="rId3">
            <a:alphaModFix/>
          </a:blip>
          <a:stretch>
            <a:fillRect/>
          </a:stretch>
        </p:blipFill>
        <p:spPr>
          <a:xfrm>
            <a:off x="275354" y="610818"/>
            <a:ext cx="1697125" cy="385425"/>
          </a:xfrm>
          <a:prstGeom prst="rect">
            <a:avLst/>
          </a:prstGeom>
          <a:noFill/>
          <a:ln>
            <a:noFill/>
          </a:ln>
        </p:spPr>
      </p:pic>
      <p:pic>
        <p:nvPicPr>
          <p:cNvPr id="182" name="Google Shape;182;p19"/>
          <p:cNvPicPr preferRelativeResize="0"/>
          <p:nvPr/>
        </p:nvPicPr>
        <p:blipFill>
          <a:blip r:embed="rId4">
            <a:alphaModFix/>
          </a:blip>
          <a:stretch>
            <a:fillRect/>
          </a:stretch>
        </p:blipFill>
        <p:spPr>
          <a:xfrm>
            <a:off x="684174" y="996232"/>
            <a:ext cx="1744625" cy="395348"/>
          </a:xfrm>
          <a:prstGeom prst="rect">
            <a:avLst/>
          </a:prstGeom>
          <a:noFill/>
          <a:ln>
            <a:noFill/>
          </a:ln>
        </p:spPr>
      </p:pic>
      <p:pic>
        <p:nvPicPr>
          <p:cNvPr id="183" name="Google Shape;183;p19"/>
          <p:cNvPicPr preferRelativeResize="0"/>
          <p:nvPr/>
        </p:nvPicPr>
        <p:blipFill>
          <a:blip r:embed="rId5">
            <a:alphaModFix/>
          </a:blip>
          <a:stretch>
            <a:fillRect/>
          </a:stretch>
        </p:blipFill>
        <p:spPr>
          <a:xfrm>
            <a:off x="680699" y="1359732"/>
            <a:ext cx="1505155" cy="325200"/>
          </a:xfrm>
          <a:prstGeom prst="rect">
            <a:avLst/>
          </a:prstGeom>
          <a:noFill/>
          <a:ln>
            <a:noFill/>
          </a:ln>
        </p:spPr>
      </p:pic>
      <p:pic>
        <p:nvPicPr>
          <p:cNvPr id="184" name="Google Shape;184;p19"/>
          <p:cNvPicPr preferRelativeResize="0"/>
          <p:nvPr/>
        </p:nvPicPr>
        <p:blipFill>
          <a:blip r:embed="rId6">
            <a:alphaModFix/>
          </a:blip>
          <a:stretch>
            <a:fillRect/>
          </a:stretch>
        </p:blipFill>
        <p:spPr>
          <a:xfrm>
            <a:off x="735074" y="1727557"/>
            <a:ext cx="1156100" cy="369573"/>
          </a:xfrm>
          <a:prstGeom prst="rect">
            <a:avLst/>
          </a:prstGeom>
          <a:noFill/>
          <a:ln>
            <a:noFill/>
          </a:ln>
        </p:spPr>
      </p:pic>
      <p:sp>
        <p:nvSpPr>
          <p:cNvPr id="185" name="Google Shape;185;p19"/>
          <p:cNvSpPr txBox="1"/>
          <p:nvPr/>
        </p:nvSpPr>
        <p:spPr>
          <a:xfrm>
            <a:off x="1398827" y="3139754"/>
            <a:ext cx="21480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800">
                <a:solidFill>
                  <a:schemeClr val="dk2"/>
                </a:solidFill>
                <a:latin typeface="Georgia"/>
                <a:ea typeface="Georgia"/>
                <a:cs typeface="Georgia"/>
                <a:sym typeface="Georgia"/>
              </a:rPr>
              <a:t>Problem: too slow</a:t>
            </a:r>
            <a:endParaRPr i="1" sz="1800">
              <a:solidFill>
                <a:schemeClr val="dk2"/>
              </a:solidFill>
              <a:latin typeface="Georgia"/>
              <a:ea typeface="Georgia"/>
              <a:cs typeface="Georgia"/>
              <a:sym typeface="Georgia"/>
            </a:endParaRPr>
          </a:p>
        </p:txBody>
      </p:sp>
      <p:sp>
        <p:nvSpPr>
          <p:cNvPr id="186" name="Google Shape;186;p19"/>
          <p:cNvSpPr txBox="1"/>
          <p:nvPr/>
        </p:nvSpPr>
        <p:spPr>
          <a:xfrm>
            <a:off x="1398829" y="3883479"/>
            <a:ext cx="39516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800">
                <a:solidFill>
                  <a:schemeClr val="dk2"/>
                </a:solidFill>
                <a:latin typeface="Georgia"/>
                <a:ea typeface="Georgia"/>
                <a:cs typeface="Georgia"/>
                <a:sym typeface="Georgia"/>
              </a:rPr>
              <a:t>Problem: </a:t>
            </a:r>
            <a:r>
              <a:rPr i="1" lang="it" sz="1800">
                <a:solidFill>
                  <a:schemeClr val="dk2"/>
                </a:solidFill>
                <a:latin typeface="Georgia"/>
                <a:ea typeface="Georgia"/>
                <a:cs typeface="Georgia"/>
                <a:sym typeface="Georgia"/>
              </a:rPr>
              <a:t>might not be fast enough</a:t>
            </a:r>
            <a:endParaRPr i="1" sz="1800">
              <a:solidFill>
                <a:schemeClr val="dk2"/>
              </a:solidFill>
              <a:latin typeface="Georgia"/>
              <a:ea typeface="Georgia"/>
              <a:cs typeface="Georgia"/>
              <a:sym typeface="Georgia"/>
            </a:endParaRPr>
          </a:p>
        </p:txBody>
      </p:sp>
      <p:pic>
        <p:nvPicPr>
          <p:cNvPr id="187" name="Google Shape;187;p19"/>
          <p:cNvPicPr preferRelativeResize="0"/>
          <p:nvPr/>
        </p:nvPicPr>
        <p:blipFill>
          <a:blip r:embed="rId7">
            <a:alphaModFix/>
          </a:blip>
          <a:stretch>
            <a:fillRect/>
          </a:stretch>
        </p:blipFill>
        <p:spPr>
          <a:xfrm>
            <a:off x="2793557" y="609582"/>
            <a:ext cx="1261152" cy="369575"/>
          </a:xfrm>
          <a:prstGeom prst="rect">
            <a:avLst/>
          </a:prstGeom>
          <a:noFill/>
          <a:ln>
            <a:noFill/>
          </a:ln>
        </p:spPr>
      </p:pic>
      <p:pic>
        <p:nvPicPr>
          <p:cNvPr id="188" name="Google Shape;188;p19"/>
          <p:cNvPicPr preferRelativeResize="0"/>
          <p:nvPr/>
        </p:nvPicPr>
        <p:blipFill>
          <a:blip r:embed="rId8">
            <a:alphaModFix/>
          </a:blip>
          <a:stretch>
            <a:fillRect/>
          </a:stretch>
        </p:blipFill>
        <p:spPr>
          <a:xfrm>
            <a:off x="3211880" y="982918"/>
            <a:ext cx="1261150" cy="353822"/>
          </a:xfrm>
          <a:prstGeom prst="rect">
            <a:avLst/>
          </a:prstGeom>
          <a:noFill/>
          <a:ln>
            <a:noFill/>
          </a:ln>
        </p:spPr>
      </p:pic>
      <p:pic>
        <p:nvPicPr>
          <p:cNvPr id="189" name="Google Shape;189;p19"/>
          <p:cNvPicPr preferRelativeResize="0"/>
          <p:nvPr/>
        </p:nvPicPr>
        <p:blipFill>
          <a:blip r:embed="rId9">
            <a:alphaModFix/>
          </a:blip>
          <a:stretch>
            <a:fillRect/>
          </a:stretch>
        </p:blipFill>
        <p:spPr>
          <a:xfrm>
            <a:off x="3211880" y="1333315"/>
            <a:ext cx="1094100" cy="369575"/>
          </a:xfrm>
          <a:prstGeom prst="rect">
            <a:avLst/>
          </a:prstGeom>
          <a:noFill/>
          <a:ln>
            <a:noFill/>
          </a:ln>
        </p:spPr>
      </p:pic>
      <p:pic>
        <p:nvPicPr>
          <p:cNvPr id="190" name="Google Shape;190;p19"/>
          <p:cNvPicPr preferRelativeResize="0"/>
          <p:nvPr/>
        </p:nvPicPr>
        <p:blipFill>
          <a:blip r:embed="rId10">
            <a:alphaModFix/>
          </a:blip>
          <a:stretch>
            <a:fillRect/>
          </a:stretch>
        </p:blipFill>
        <p:spPr>
          <a:xfrm>
            <a:off x="3218206" y="1717377"/>
            <a:ext cx="1094100" cy="403888"/>
          </a:xfrm>
          <a:prstGeom prst="rect">
            <a:avLst/>
          </a:prstGeom>
          <a:noFill/>
          <a:ln>
            <a:noFill/>
          </a:ln>
        </p:spPr>
      </p:pic>
      <p:pic>
        <p:nvPicPr>
          <p:cNvPr id="191" name="Google Shape;191;p19"/>
          <p:cNvPicPr preferRelativeResize="0"/>
          <p:nvPr/>
        </p:nvPicPr>
        <p:blipFill>
          <a:blip r:embed="rId11">
            <a:alphaModFix/>
          </a:blip>
          <a:stretch>
            <a:fillRect/>
          </a:stretch>
        </p:blipFill>
        <p:spPr>
          <a:xfrm>
            <a:off x="5161723" y="631888"/>
            <a:ext cx="958117" cy="325200"/>
          </a:xfrm>
          <a:prstGeom prst="rect">
            <a:avLst/>
          </a:prstGeom>
          <a:noFill/>
          <a:ln>
            <a:noFill/>
          </a:ln>
        </p:spPr>
      </p:pic>
      <p:pic>
        <p:nvPicPr>
          <p:cNvPr id="192" name="Google Shape;192;p19"/>
          <p:cNvPicPr preferRelativeResize="0"/>
          <p:nvPr/>
        </p:nvPicPr>
        <p:blipFill>
          <a:blip r:embed="rId12">
            <a:alphaModFix/>
          </a:blip>
          <a:stretch>
            <a:fillRect/>
          </a:stretch>
        </p:blipFill>
        <p:spPr>
          <a:xfrm>
            <a:off x="5689053" y="1352856"/>
            <a:ext cx="928307" cy="325200"/>
          </a:xfrm>
          <a:prstGeom prst="rect">
            <a:avLst/>
          </a:prstGeom>
          <a:noFill/>
          <a:ln>
            <a:noFill/>
          </a:ln>
        </p:spPr>
      </p:pic>
      <p:pic>
        <p:nvPicPr>
          <p:cNvPr id="193" name="Google Shape;193;p19"/>
          <p:cNvPicPr preferRelativeResize="0"/>
          <p:nvPr/>
        </p:nvPicPr>
        <p:blipFill>
          <a:blip r:embed="rId13">
            <a:alphaModFix/>
          </a:blip>
          <a:stretch>
            <a:fillRect/>
          </a:stretch>
        </p:blipFill>
        <p:spPr>
          <a:xfrm>
            <a:off x="7233475" y="651458"/>
            <a:ext cx="958125" cy="317599"/>
          </a:xfrm>
          <a:prstGeom prst="rect">
            <a:avLst/>
          </a:prstGeom>
          <a:noFill/>
          <a:ln>
            <a:noFill/>
          </a:ln>
        </p:spPr>
      </p:pic>
      <p:pic>
        <p:nvPicPr>
          <p:cNvPr id="194" name="Google Shape;194;p19"/>
          <p:cNvPicPr preferRelativeResize="0"/>
          <p:nvPr/>
        </p:nvPicPr>
        <p:blipFill>
          <a:blip r:embed="rId14">
            <a:alphaModFix/>
          </a:blip>
          <a:stretch>
            <a:fillRect/>
          </a:stretch>
        </p:blipFill>
        <p:spPr>
          <a:xfrm>
            <a:off x="7710114" y="1388701"/>
            <a:ext cx="958125" cy="304865"/>
          </a:xfrm>
          <a:prstGeom prst="rect">
            <a:avLst/>
          </a:prstGeom>
          <a:noFill/>
          <a:ln>
            <a:noFill/>
          </a:ln>
        </p:spPr>
      </p:pic>
      <p:pic>
        <p:nvPicPr>
          <p:cNvPr id="195" name="Google Shape;195;p19"/>
          <p:cNvPicPr preferRelativeResize="0"/>
          <p:nvPr/>
        </p:nvPicPr>
        <p:blipFill>
          <a:blip r:embed="rId13">
            <a:alphaModFix/>
          </a:blip>
          <a:stretch>
            <a:fillRect/>
          </a:stretch>
        </p:blipFill>
        <p:spPr>
          <a:xfrm>
            <a:off x="5161725" y="1936671"/>
            <a:ext cx="958125" cy="317599"/>
          </a:xfrm>
          <a:prstGeom prst="rect">
            <a:avLst/>
          </a:prstGeom>
          <a:noFill/>
          <a:ln>
            <a:noFill/>
          </a:ln>
        </p:spPr>
      </p:pic>
      <p:pic>
        <p:nvPicPr>
          <p:cNvPr id="196" name="Google Shape;196;p19"/>
          <p:cNvPicPr preferRelativeResize="0"/>
          <p:nvPr/>
        </p:nvPicPr>
        <p:blipFill>
          <a:blip r:embed="rId14">
            <a:alphaModFix/>
          </a:blip>
          <a:stretch>
            <a:fillRect/>
          </a:stretch>
        </p:blipFill>
        <p:spPr>
          <a:xfrm>
            <a:off x="5693586" y="2702426"/>
            <a:ext cx="958125" cy="304865"/>
          </a:xfrm>
          <a:prstGeom prst="rect">
            <a:avLst/>
          </a:prstGeom>
          <a:noFill/>
          <a:ln>
            <a:noFill/>
          </a:ln>
        </p:spPr>
      </p:pic>
      <p:pic>
        <p:nvPicPr>
          <p:cNvPr id="197" name="Google Shape;197;p19"/>
          <p:cNvPicPr preferRelativeResize="0"/>
          <p:nvPr/>
        </p:nvPicPr>
        <p:blipFill>
          <a:blip r:embed="rId13">
            <a:alphaModFix/>
          </a:blip>
          <a:stretch>
            <a:fillRect/>
          </a:stretch>
        </p:blipFill>
        <p:spPr>
          <a:xfrm>
            <a:off x="7259947" y="1940794"/>
            <a:ext cx="958125" cy="317599"/>
          </a:xfrm>
          <a:prstGeom prst="rect">
            <a:avLst/>
          </a:prstGeom>
          <a:noFill/>
          <a:ln>
            <a:noFill/>
          </a:ln>
        </p:spPr>
      </p:pic>
      <p:pic>
        <p:nvPicPr>
          <p:cNvPr id="198" name="Google Shape;198;p19"/>
          <p:cNvPicPr preferRelativeResize="0"/>
          <p:nvPr/>
        </p:nvPicPr>
        <p:blipFill>
          <a:blip r:embed="rId14">
            <a:alphaModFix/>
          </a:blip>
          <a:stretch>
            <a:fillRect/>
          </a:stretch>
        </p:blipFill>
        <p:spPr>
          <a:xfrm>
            <a:off x="7715608" y="2706550"/>
            <a:ext cx="958125" cy="304865"/>
          </a:xfrm>
          <a:prstGeom prst="rect">
            <a:avLst/>
          </a:prstGeom>
          <a:noFill/>
          <a:ln>
            <a:noFill/>
          </a:ln>
        </p:spPr>
      </p:pic>
      <p:pic>
        <p:nvPicPr>
          <p:cNvPr id="199" name="Google Shape;199;p19"/>
          <p:cNvPicPr preferRelativeResize="0"/>
          <p:nvPr/>
        </p:nvPicPr>
        <p:blipFill>
          <a:blip r:embed="rId15">
            <a:alphaModFix/>
          </a:blip>
          <a:stretch>
            <a:fillRect/>
          </a:stretch>
        </p:blipFill>
        <p:spPr>
          <a:xfrm>
            <a:off x="7687869" y="2301075"/>
            <a:ext cx="1379726" cy="362812"/>
          </a:xfrm>
          <a:prstGeom prst="rect">
            <a:avLst/>
          </a:prstGeom>
          <a:noFill/>
          <a:ln>
            <a:noFill/>
          </a:ln>
        </p:spPr>
      </p:pic>
      <p:pic>
        <p:nvPicPr>
          <p:cNvPr id="200" name="Google Shape;200;p19"/>
          <p:cNvPicPr preferRelativeResize="0"/>
          <p:nvPr/>
        </p:nvPicPr>
        <p:blipFill>
          <a:blip r:embed="rId16">
            <a:alphaModFix/>
          </a:blip>
          <a:stretch>
            <a:fillRect/>
          </a:stretch>
        </p:blipFill>
        <p:spPr>
          <a:xfrm>
            <a:off x="7704231" y="996494"/>
            <a:ext cx="1288674" cy="340680"/>
          </a:xfrm>
          <a:prstGeom prst="rect">
            <a:avLst/>
          </a:prstGeom>
          <a:noFill/>
          <a:ln>
            <a:noFill/>
          </a:ln>
        </p:spPr>
      </p:pic>
      <p:pic>
        <p:nvPicPr>
          <p:cNvPr id="201" name="Google Shape;201;p19"/>
          <p:cNvPicPr preferRelativeResize="0"/>
          <p:nvPr/>
        </p:nvPicPr>
        <p:blipFill>
          <a:blip r:embed="rId17">
            <a:alphaModFix/>
          </a:blip>
          <a:stretch>
            <a:fillRect/>
          </a:stretch>
        </p:blipFill>
        <p:spPr>
          <a:xfrm>
            <a:off x="5597992" y="957098"/>
            <a:ext cx="1379739" cy="369575"/>
          </a:xfrm>
          <a:prstGeom prst="rect">
            <a:avLst/>
          </a:prstGeom>
          <a:noFill/>
          <a:ln>
            <a:noFill/>
          </a:ln>
        </p:spPr>
      </p:pic>
      <p:pic>
        <p:nvPicPr>
          <p:cNvPr id="202" name="Google Shape;202;p19"/>
          <p:cNvPicPr preferRelativeResize="0"/>
          <p:nvPr/>
        </p:nvPicPr>
        <p:blipFill>
          <a:blip r:embed="rId17">
            <a:alphaModFix/>
          </a:blip>
          <a:stretch>
            <a:fillRect/>
          </a:stretch>
        </p:blipFill>
        <p:spPr>
          <a:xfrm>
            <a:off x="5628642" y="2274121"/>
            <a:ext cx="1379739" cy="369575"/>
          </a:xfrm>
          <a:prstGeom prst="rect">
            <a:avLst/>
          </a:prstGeom>
          <a:noFill/>
          <a:ln>
            <a:noFill/>
          </a:ln>
        </p:spPr>
      </p:pic>
      <p:sp>
        <p:nvSpPr>
          <p:cNvPr id="203" name="Google Shape;203;p19"/>
          <p:cNvSpPr txBox="1"/>
          <p:nvPr/>
        </p:nvSpPr>
        <p:spPr>
          <a:xfrm>
            <a:off x="191514" y="2317143"/>
            <a:ext cx="49083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rPr>
              <a:t>In solving this problem, we will assume that ξ and v are ordered.</a:t>
            </a:r>
            <a:endParaRPr sz="1300">
              <a:solidFill>
                <a:schemeClr val="dk2"/>
              </a:solidFill>
            </a:endParaRPr>
          </a:p>
        </p:txBody>
      </p:sp>
      <p:sp>
        <p:nvSpPr>
          <p:cNvPr id="204" name="Google Shape;204;p19"/>
          <p:cNvSpPr/>
          <p:nvPr/>
        </p:nvSpPr>
        <p:spPr>
          <a:xfrm>
            <a:off x="5062600" y="-112575"/>
            <a:ext cx="4452000" cy="319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nvSpPr>
        <p:spPr>
          <a:xfrm>
            <a:off x="308575" y="178600"/>
            <a:ext cx="44832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OPTION 1: </a:t>
            </a:r>
            <a:r>
              <a:rPr b="1" lang="it" sz="1800">
                <a:solidFill>
                  <a:schemeClr val="dk2"/>
                </a:solidFill>
              </a:rPr>
              <a:t>Cutting Plane Algorithm</a:t>
            </a:r>
            <a:endParaRPr b="1" sz="1800">
              <a:solidFill>
                <a:schemeClr val="dk2"/>
              </a:solidFill>
            </a:endParaRPr>
          </a:p>
        </p:txBody>
      </p:sp>
      <p:pic>
        <p:nvPicPr>
          <p:cNvPr id="210" name="Google Shape;210;p20"/>
          <p:cNvPicPr preferRelativeResize="0"/>
          <p:nvPr/>
        </p:nvPicPr>
        <p:blipFill>
          <a:blip r:embed="rId3">
            <a:alphaModFix/>
          </a:blip>
          <a:stretch>
            <a:fillRect/>
          </a:stretch>
        </p:blipFill>
        <p:spPr>
          <a:xfrm>
            <a:off x="785913" y="1389125"/>
            <a:ext cx="2862851" cy="324338"/>
          </a:xfrm>
          <a:prstGeom prst="rect">
            <a:avLst/>
          </a:prstGeom>
          <a:noFill/>
          <a:ln>
            <a:noFill/>
          </a:ln>
        </p:spPr>
      </p:pic>
      <p:pic>
        <p:nvPicPr>
          <p:cNvPr id="211" name="Google Shape;211;p20"/>
          <p:cNvPicPr preferRelativeResize="0"/>
          <p:nvPr/>
        </p:nvPicPr>
        <p:blipFill>
          <a:blip r:embed="rId4">
            <a:alphaModFix/>
          </a:blip>
          <a:stretch>
            <a:fillRect/>
          </a:stretch>
        </p:blipFill>
        <p:spPr>
          <a:xfrm>
            <a:off x="784358" y="1851769"/>
            <a:ext cx="1843950" cy="410225"/>
          </a:xfrm>
          <a:prstGeom prst="rect">
            <a:avLst/>
          </a:prstGeom>
          <a:noFill/>
          <a:ln>
            <a:noFill/>
          </a:ln>
        </p:spPr>
      </p:pic>
      <p:pic>
        <p:nvPicPr>
          <p:cNvPr id="212" name="Google Shape;212;p20"/>
          <p:cNvPicPr preferRelativeResize="0"/>
          <p:nvPr/>
        </p:nvPicPr>
        <p:blipFill>
          <a:blip r:embed="rId5">
            <a:alphaModFix/>
          </a:blip>
          <a:stretch>
            <a:fillRect/>
          </a:stretch>
        </p:blipFill>
        <p:spPr>
          <a:xfrm>
            <a:off x="2753458" y="1815261"/>
            <a:ext cx="3196623" cy="446733"/>
          </a:xfrm>
          <a:prstGeom prst="rect">
            <a:avLst/>
          </a:prstGeom>
          <a:noFill/>
          <a:ln>
            <a:noFill/>
          </a:ln>
        </p:spPr>
      </p:pic>
      <p:pic>
        <p:nvPicPr>
          <p:cNvPr id="213" name="Google Shape;213;p20"/>
          <p:cNvPicPr preferRelativeResize="0"/>
          <p:nvPr/>
        </p:nvPicPr>
        <p:blipFill>
          <a:blip r:embed="rId6">
            <a:alphaModFix/>
          </a:blip>
          <a:stretch>
            <a:fillRect/>
          </a:stretch>
        </p:blipFill>
        <p:spPr>
          <a:xfrm>
            <a:off x="327725" y="637900"/>
            <a:ext cx="5769074" cy="751225"/>
          </a:xfrm>
          <a:prstGeom prst="rect">
            <a:avLst/>
          </a:prstGeom>
          <a:noFill/>
          <a:ln>
            <a:noFill/>
          </a:ln>
        </p:spPr>
      </p:pic>
      <p:sp>
        <p:nvSpPr>
          <p:cNvPr id="214" name="Google Shape;214;p20"/>
          <p:cNvSpPr txBox="1"/>
          <p:nvPr/>
        </p:nvSpPr>
        <p:spPr>
          <a:xfrm>
            <a:off x="2510733" y="1806991"/>
            <a:ext cx="4413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sp>
        <p:nvSpPr>
          <p:cNvPr id="215" name="Google Shape;215;p20"/>
          <p:cNvSpPr txBox="1"/>
          <p:nvPr/>
        </p:nvSpPr>
        <p:spPr>
          <a:xfrm>
            <a:off x="6190400" y="783938"/>
            <a:ext cx="19152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Primal Problem</a:t>
            </a:r>
            <a:endParaRPr sz="1800">
              <a:solidFill>
                <a:schemeClr val="dk2"/>
              </a:solidFill>
            </a:endParaRPr>
          </a:p>
        </p:txBody>
      </p:sp>
      <p:sp>
        <p:nvSpPr>
          <p:cNvPr id="216" name="Google Shape;216;p20"/>
          <p:cNvSpPr txBox="1"/>
          <p:nvPr/>
        </p:nvSpPr>
        <p:spPr>
          <a:xfrm>
            <a:off x="6075233" y="1806994"/>
            <a:ext cx="17628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Dual Function</a:t>
            </a:r>
            <a:endParaRPr sz="1800">
              <a:solidFill>
                <a:schemeClr val="dk2"/>
              </a:solidFill>
            </a:endParaRPr>
          </a:p>
        </p:txBody>
      </p:sp>
      <p:sp>
        <p:nvSpPr>
          <p:cNvPr id="217" name="Google Shape;217;p20"/>
          <p:cNvSpPr txBox="1"/>
          <p:nvPr/>
        </p:nvSpPr>
        <p:spPr>
          <a:xfrm>
            <a:off x="3838288" y="1313000"/>
            <a:ext cx="24543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Lagrangian Function</a:t>
            </a:r>
            <a:endParaRPr sz="1800">
              <a:solidFill>
                <a:schemeClr val="dk2"/>
              </a:solidFill>
            </a:endParaRPr>
          </a:p>
        </p:txBody>
      </p:sp>
      <p:pic>
        <p:nvPicPr>
          <p:cNvPr id="218" name="Google Shape;218;p20"/>
          <p:cNvPicPr preferRelativeResize="0"/>
          <p:nvPr/>
        </p:nvPicPr>
        <p:blipFill>
          <a:blip r:embed="rId7">
            <a:alphaModFix/>
          </a:blip>
          <a:stretch>
            <a:fillRect/>
          </a:stretch>
        </p:blipFill>
        <p:spPr>
          <a:xfrm>
            <a:off x="337588" y="2349475"/>
            <a:ext cx="1311707" cy="410225"/>
          </a:xfrm>
          <a:prstGeom prst="rect">
            <a:avLst/>
          </a:prstGeom>
          <a:noFill/>
          <a:ln>
            <a:noFill/>
          </a:ln>
        </p:spPr>
      </p:pic>
      <p:sp>
        <p:nvSpPr>
          <p:cNvPr id="219" name="Google Shape;219;p20"/>
          <p:cNvSpPr txBox="1"/>
          <p:nvPr/>
        </p:nvSpPr>
        <p:spPr>
          <a:xfrm>
            <a:off x="1713213" y="2275504"/>
            <a:ext cx="19152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Dual </a:t>
            </a:r>
            <a:r>
              <a:rPr lang="it" sz="1800">
                <a:solidFill>
                  <a:schemeClr val="dk2"/>
                </a:solidFill>
              </a:rPr>
              <a:t>Problem</a:t>
            </a:r>
            <a:endParaRPr sz="1800">
              <a:solidFill>
                <a:schemeClr val="dk2"/>
              </a:solidFill>
            </a:endParaRPr>
          </a:p>
        </p:txBody>
      </p:sp>
      <p:sp>
        <p:nvSpPr>
          <p:cNvPr id="220" name="Google Shape;220;p20"/>
          <p:cNvSpPr txBox="1"/>
          <p:nvPr/>
        </p:nvSpPr>
        <p:spPr>
          <a:xfrm>
            <a:off x="3381613" y="2256078"/>
            <a:ext cx="4989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pic>
        <p:nvPicPr>
          <p:cNvPr id="221" name="Google Shape;221;p20"/>
          <p:cNvPicPr preferRelativeResize="0"/>
          <p:nvPr/>
        </p:nvPicPr>
        <p:blipFill>
          <a:blip r:embed="rId8">
            <a:alphaModFix/>
          </a:blip>
          <a:stretch>
            <a:fillRect/>
          </a:stretch>
        </p:blipFill>
        <p:spPr>
          <a:xfrm>
            <a:off x="3880513" y="2363294"/>
            <a:ext cx="2454300" cy="375432"/>
          </a:xfrm>
          <a:prstGeom prst="rect">
            <a:avLst/>
          </a:prstGeom>
          <a:noFill/>
          <a:ln>
            <a:noFill/>
          </a:ln>
        </p:spPr>
      </p:pic>
      <p:pic>
        <p:nvPicPr>
          <p:cNvPr id="222" name="Google Shape;222;p20"/>
          <p:cNvPicPr preferRelativeResize="0"/>
          <p:nvPr/>
        </p:nvPicPr>
        <p:blipFill>
          <a:blip r:embed="rId9">
            <a:alphaModFix/>
          </a:blip>
          <a:stretch>
            <a:fillRect/>
          </a:stretch>
        </p:blipFill>
        <p:spPr>
          <a:xfrm>
            <a:off x="778775" y="3371300"/>
            <a:ext cx="2741419" cy="446750"/>
          </a:xfrm>
          <a:prstGeom prst="rect">
            <a:avLst/>
          </a:prstGeom>
          <a:noFill/>
          <a:ln>
            <a:noFill/>
          </a:ln>
        </p:spPr>
      </p:pic>
      <p:sp>
        <p:nvSpPr>
          <p:cNvPr id="223" name="Google Shape;223;p20"/>
          <p:cNvSpPr txBox="1"/>
          <p:nvPr/>
        </p:nvSpPr>
        <p:spPr>
          <a:xfrm>
            <a:off x="3627821" y="3291746"/>
            <a:ext cx="19152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Master </a:t>
            </a:r>
            <a:r>
              <a:rPr lang="it" sz="1800">
                <a:solidFill>
                  <a:schemeClr val="dk2"/>
                </a:solidFill>
              </a:rPr>
              <a:t>Problem</a:t>
            </a:r>
            <a:endParaRPr sz="1800">
              <a:solidFill>
                <a:schemeClr val="dk2"/>
              </a:solidFill>
            </a:endParaRPr>
          </a:p>
        </p:txBody>
      </p:sp>
      <p:sp>
        <p:nvSpPr>
          <p:cNvPr id="224" name="Google Shape;224;p20"/>
          <p:cNvSpPr txBox="1"/>
          <p:nvPr/>
        </p:nvSpPr>
        <p:spPr>
          <a:xfrm>
            <a:off x="3680464" y="4156647"/>
            <a:ext cx="2427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800">
                <a:solidFill>
                  <a:schemeClr val="dk2"/>
                </a:solidFill>
              </a:rPr>
              <a:t>⇒</a:t>
            </a:r>
            <a:endParaRPr sz="1800">
              <a:solidFill>
                <a:schemeClr val="dk2"/>
              </a:solidFill>
            </a:endParaRPr>
          </a:p>
        </p:txBody>
      </p:sp>
      <p:pic>
        <p:nvPicPr>
          <p:cNvPr id="225" name="Google Shape;225;p20"/>
          <p:cNvPicPr preferRelativeResize="0"/>
          <p:nvPr/>
        </p:nvPicPr>
        <p:blipFill>
          <a:blip r:embed="rId10">
            <a:alphaModFix/>
          </a:blip>
          <a:stretch>
            <a:fillRect/>
          </a:stretch>
        </p:blipFill>
        <p:spPr>
          <a:xfrm>
            <a:off x="778774" y="2870775"/>
            <a:ext cx="4804725" cy="324350"/>
          </a:xfrm>
          <a:prstGeom prst="rect">
            <a:avLst/>
          </a:prstGeom>
          <a:noFill/>
          <a:ln>
            <a:noFill/>
          </a:ln>
        </p:spPr>
      </p:pic>
      <p:pic>
        <p:nvPicPr>
          <p:cNvPr id="226" name="Google Shape;226;p20"/>
          <p:cNvPicPr preferRelativeResize="0"/>
          <p:nvPr/>
        </p:nvPicPr>
        <p:blipFill>
          <a:blip r:embed="rId11">
            <a:alphaModFix/>
          </a:blip>
          <a:stretch>
            <a:fillRect/>
          </a:stretch>
        </p:blipFill>
        <p:spPr>
          <a:xfrm>
            <a:off x="798712" y="4496038"/>
            <a:ext cx="2761896" cy="269500"/>
          </a:xfrm>
          <a:prstGeom prst="rect">
            <a:avLst/>
          </a:prstGeom>
          <a:noFill/>
          <a:ln>
            <a:noFill/>
          </a:ln>
        </p:spPr>
      </p:pic>
      <p:pic>
        <p:nvPicPr>
          <p:cNvPr id="227" name="Google Shape;227;p20"/>
          <p:cNvPicPr preferRelativeResize="0"/>
          <p:nvPr/>
        </p:nvPicPr>
        <p:blipFill>
          <a:blip r:embed="rId12">
            <a:alphaModFix/>
          </a:blip>
          <a:stretch>
            <a:fillRect/>
          </a:stretch>
        </p:blipFill>
        <p:spPr>
          <a:xfrm>
            <a:off x="800267" y="4048703"/>
            <a:ext cx="2761899" cy="269500"/>
          </a:xfrm>
          <a:prstGeom prst="rect">
            <a:avLst/>
          </a:prstGeom>
          <a:noFill/>
          <a:ln>
            <a:noFill/>
          </a:ln>
        </p:spPr>
      </p:pic>
      <p:pic>
        <p:nvPicPr>
          <p:cNvPr id="228" name="Google Shape;228;p20"/>
          <p:cNvPicPr preferRelativeResize="0"/>
          <p:nvPr/>
        </p:nvPicPr>
        <p:blipFill>
          <a:blip r:embed="rId13">
            <a:alphaModFix/>
          </a:blip>
          <a:stretch>
            <a:fillRect/>
          </a:stretch>
        </p:blipFill>
        <p:spPr>
          <a:xfrm>
            <a:off x="4236248" y="3972197"/>
            <a:ext cx="2126859" cy="410225"/>
          </a:xfrm>
          <a:prstGeom prst="rect">
            <a:avLst/>
          </a:prstGeom>
          <a:noFill/>
          <a:ln>
            <a:noFill/>
          </a:ln>
        </p:spPr>
      </p:pic>
      <p:pic>
        <p:nvPicPr>
          <p:cNvPr id="229" name="Google Shape;229;p20"/>
          <p:cNvPicPr preferRelativeResize="0"/>
          <p:nvPr/>
        </p:nvPicPr>
        <p:blipFill>
          <a:blip r:embed="rId14">
            <a:alphaModFix/>
          </a:blip>
          <a:stretch>
            <a:fillRect/>
          </a:stretch>
        </p:blipFill>
        <p:spPr>
          <a:xfrm>
            <a:off x="4254123" y="4468341"/>
            <a:ext cx="3481700" cy="324350"/>
          </a:xfrm>
          <a:prstGeom prst="rect">
            <a:avLst/>
          </a:prstGeom>
          <a:noFill/>
          <a:ln>
            <a:noFill/>
          </a:ln>
        </p:spPr>
      </p:pic>
      <p:sp>
        <p:nvSpPr>
          <p:cNvPr id="230" name="Google Shape;230;p20"/>
          <p:cNvSpPr/>
          <p:nvPr/>
        </p:nvSpPr>
        <p:spPr>
          <a:xfrm>
            <a:off x="678081" y="3997551"/>
            <a:ext cx="94500" cy="784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1"/>
          <p:cNvPicPr preferRelativeResize="0"/>
          <p:nvPr/>
        </p:nvPicPr>
        <p:blipFill>
          <a:blip r:embed="rId3">
            <a:alphaModFix/>
          </a:blip>
          <a:stretch>
            <a:fillRect/>
          </a:stretch>
        </p:blipFill>
        <p:spPr>
          <a:xfrm>
            <a:off x="228600" y="381000"/>
            <a:ext cx="1182775" cy="363925"/>
          </a:xfrm>
          <a:prstGeom prst="rect">
            <a:avLst/>
          </a:prstGeom>
          <a:noFill/>
          <a:ln>
            <a:noFill/>
          </a:ln>
        </p:spPr>
      </p:pic>
      <p:sp>
        <p:nvSpPr>
          <p:cNvPr id="236" name="Google Shape;236;p21"/>
          <p:cNvSpPr txBox="1"/>
          <p:nvPr/>
        </p:nvSpPr>
        <p:spPr>
          <a:xfrm>
            <a:off x="1519425" y="327038"/>
            <a:ext cx="2427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pic>
        <p:nvPicPr>
          <p:cNvPr id="237" name="Google Shape;237;p21"/>
          <p:cNvPicPr preferRelativeResize="0"/>
          <p:nvPr/>
        </p:nvPicPr>
        <p:blipFill>
          <a:blip r:embed="rId4">
            <a:alphaModFix/>
          </a:blip>
          <a:stretch>
            <a:fillRect/>
          </a:stretch>
        </p:blipFill>
        <p:spPr>
          <a:xfrm>
            <a:off x="2002195" y="1809141"/>
            <a:ext cx="2532976" cy="458700"/>
          </a:xfrm>
          <a:prstGeom prst="rect">
            <a:avLst/>
          </a:prstGeom>
          <a:noFill/>
          <a:ln>
            <a:noFill/>
          </a:ln>
        </p:spPr>
      </p:pic>
      <p:pic>
        <p:nvPicPr>
          <p:cNvPr id="238" name="Google Shape;238;p21"/>
          <p:cNvPicPr preferRelativeResize="0"/>
          <p:nvPr/>
        </p:nvPicPr>
        <p:blipFill>
          <a:blip r:embed="rId5">
            <a:alphaModFix/>
          </a:blip>
          <a:stretch>
            <a:fillRect/>
          </a:stretch>
        </p:blipFill>
        <p:spPr>
          <a:xfrm>
            <a:off x="2021633" y="2344078"/>
            <a:ext cx="1182775" cy="292252"/>
          </a:xfrm>
          <a:prstGeom prst="rect">
            <a:avLst/>
          </a:prstGeom>
          <a:noFill/>
          <a:ln>
            <a:noFill/>
          </a:ln>
        </p:spPr>
      </p:pic>
      <p:sp>
        <p:nvSpPr>
          <p:cNvPr id="239" name="Google Shape;239;p21"/>
          <p:cNvSpPr txBox="1"/>
          <p:nvPr/>
        </p:nvSpPr>
        <p:spPr>
          <a:xfrm>
            <a:off x="3360735" y="2267839"/>
            <a:ext cx="404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pic>
        <p:nvPicPr>
          <p:cNvPr id="240" name="Google Shape;240;p21"/>
          <p:cNvPicPr preferRelativeResize="0"/>
          <p:nvPr/>
        </p:nvPicPr>
        <p:blipFill>
          <a:blip r:embed="rId6">
            <a:alphaModFix/>
          </a:blip>
          <a:stretch>
            <a:fillRect/>
          </a:stretch>
        </p:blipFill>
        <p:spPr>
          <a:xfrm>
            <a:off x="3886844" y="2341167"/>
            <a:ext cx="914521" cy="292250"/>
          </a:xfrm>
          <a:prstGeom prst="rect">
            <a:avLst/>
          </a:prstGeom>
          <a:noFill/>
          <a:ln>
            <a:noFill/>
          </a:ln>
        </p:spPr>
      </p:pic>
      <p:pic>
        <p:nvPicPr>
          <p:cNvPr id="241" name="Google Shape;241;p21"/>
          <p:cNvPicPr preferRelativeResize="0"/>
          <p:nvPr/>
        </p:nvPicPr>
        <p:blipFill>
          <a:blip r:embed="rId7">
            <a:alphaModFix/>
          </a:blip>
          <a:stretch>
            <a:fillRect/>
          </a:stretch>
        </p:blipFill>
        <p:spPr>
          <a:xfrm>
            <a:off x="2041071" y="2977139"/>
            <a:ext cx="1182774" cy="296578"/>
          </a:xfrm>
          <a:prstGeom prst="rect">
            <a:avLst/>
          </a:prstGeom>
          <a:noFill/>
          <a:ln>
            <a:noFill/>
          </a:ln>
        </p:spPr>
      </p:pic>
      <p:sp>
        <p:nvSpPr>
          <p:cNvPr id="242" name="Google Shape;242;p21"/>
          <p:cNvSpPr txBox="1"/>
          <p:nvPr/>
        </p:nvSpPr>
        <p:spPr>
          <a:xfrm>
            <a:off x="3367344" y="2896785"/>
            <a:ext cx="404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sp>
        <p:nvSpPr>
          <p:cNvPr id="243" name="Google Shape;243;p21"/>
          <p:cNvSpPr/>
          <p:nvPr/>
        </p:nvSpPr>
        <p:spPr>
          <a:xfrm>
            <a:off x="3886645" y="2757357"/>
            <a:ext cx="94500" cy="784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1"/>
          <p:cNvSpPr txBox="1"/>
          <p:nvPr/>
        </p:nvSpPr>
        <p:spPr>
          <a:xfrm>
            <a:off x="7342470" y="2878521"/>
            <a:ext cx="18747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Master Problem</a:t>
            </a:r>
            <a:endParaRPr sz="1800">
              <a:solidFill>
                <a:schemeClr val="dk2"/>
              </a:solidFill>
            </a:endParaRPr>
          </a:p>
        </p:txBody>
      </p:sp>
      <p:cxnSp>
        <p:nvCxnSpPr>
          <p:cNvPr id="245" name="Google Shape;245;p21"/>
          <p:cNvCxnSpPr/>
          <p:nvPr/>
        </p:nvCxnSpPr>
        <p:spPr>
          <a:xfrm flipH="1" rot="10800000">
            <a:off x="6869970" y="3115371"/>
            <a:ext cx="388800" cy="1500"/>
          </a:xfrm>
          <a:prstGeom prst="straightConnector1">
            <a:avLst/>
          </a:prstGeom>
          <a:noFill/>
          <a:ln cap="flat" cmpd="sng" w="9525">
            <a:solidFill>
              <a:schemeClr val="dk2"/>
            </a:solidFill>
            <a:prstDash val="solid"/>
            <a:round/>
            <a:headEnd len="med" w="med" type="none"/>
            <a:tailEnd len="med" w="med" type="triangle"/>
          </a:ln>
        </p:spPr>
      </p:cxnSp>
      <p:pic>
        <p:nvPicPr>
          <p:cNvPr id="246" name="Google Shape;246;p21"/>
          <p:cNvPicPr preferRelativeResize="0"/>
          <p:nvPr/>
        </p:nvPicPr>
        <p:blipFill>
          <a:blip r:embed="rId8">
            <a:alphaModFix/>
          </a:blip>
          <a:stretch>
            <a:fillRect/>
          </a:stretch>
        </p:blipFill>
        <p:spPr>
          <a:xfrm>
            <a:off x="4018465" y="2755808"/>
            <a:ext cx="2751300" cy="342094"/>
          </a:xfrm>
          <a:prstGeom prst="rect">
            <a:avLst/>
          </a:prstGeom>
          <a:noFill/>
          <a:ln>
            <a:noFill/>
          </a:ln>
        </p:spPr>
      </p:pic>
      <p:pic>
        <p:nvPicPr>
          <p:cNvPr id="247" name="Google Shape;247;p21"/>
          <p:cNvPicPr preferRelativeResize="0"/>
          <p:nvPr/>
        </p:nvPicPr>
        <p:blipFill>
          <a:blip r:embed="rId9">
            <a:alphaModFix/>
          </a:blip>
          <a:stretch>
            <a:fillRect/>
          </a:stretch>
        </p:blipFill>
        <p:spPr>
          <a:xfrm>
            <a:off x="4030481" y="3199233"/>
            <a:ext cx="2751301" cy="341054"/>
          </a:xfrm>
          <a:prstGeom prst="rect">
            <a:avLst/>
          </a:prstGeom>
          <a:noFill/>
          <a:ln>
            <a:noFill/>
          </a:ln>
        </p:spPr>
      </p:pic>
      <p:pic>
        <p:nvPicPr>
          <p:cNvPr id="248" name="Google Shape;248;p21"/>
          <p:cNvPicPr preferRelativeResize="0"/>
          <p:nvPr/>
        </p:nvPicPr>
        <p:blipFill>
          <a:blip r:embed="rId10">
            <a:alphaModFix/>
          </a:blip>
          <a:stretch>
            <a:fillRect/>
          </a:stretch>
        </p:blipFill>
        <p:spPr>
          <a:xfrm>
            <a:off x="2006471" y="1214285"/>
            <a:ext cx="3938350" cy="418038"/>
          </a:xfrm>
          <a:prstGeom prst="rect">
            <a:avLst/>
          </a:prstGeom>
          <a:noFill/>
          <a:ln>
            <a:noFill/>
          </a:ln>
        </p:spPr>
      </p:pic>
      <p:pic>
        <p:nvPicPr>
          <p:cNvPr id="249" name="Google Shape;249;p21"/>
          <p:cNvPicPr preferRelativeResize="0"/>
          <p:nvPr/>
        </p:nvPicPr>
        <p:blipFill>
          <a:blip r:embed="rId11">
            <a:alphaModFix/>
          </a:blip>
          <a:stretch>
            <a:fillRect/>
          </a:stretch>
        </p:blipFill>
        <p:spPr>
          <a:xfrm>
            <a:off x="1976981" y="363356"/>
            <a:ext cx="2324358" cy="418050"/>
          </a:xfrm>
          <a:prstGeom prst="rect">
            <a:avLst/>
          </a:prstGeom>
          <a:noFill/>
          <a:ln>
            <a:noFill/>
          </a:ln>
        </p:spPr>
      </p:pic>
      <p:pic>
        <p:nvPicPr>
          <p:cNvPr id="250" name="Google Shape;250;p21"/>
          <p:cNvPicPr preferRelativeResize="0"/>
          <p:nvPr/>
        </p:nvPicPr>
        <p:blipFill>
          <a:blip r:embed="rId12">
            <a:alphaModFix/>
          </a:blip>
          <a:stretch>
            <a:fillRect/>
          </a:stretch>
        </p:blipFill>
        <p:spPr>
          <a:xfrm>
            <a:off x="2005218" y="772050"/>
            <a:ext cx="1348800" cy="383091"/>
          </a:xfrm>
          <a:prstGeom prst="rect">
            <a:avLst/>
          </a:prstGeom>
          <a:noFill/>
          <a:ln>
            <a:noFill/>
          </a:ln>
        </p:spPr>
      </p:pic>
      <p:pic>
        <p:nvPicPr>
          <p:cNvPr id="251" name="Google Shape;251;p21"/>
          <p:cNvPicPr preferRelativeResize="0"/>
          <p:nvPr/>
        </p:nvPicPr>
        <p:blipFill>
          <a:blip r:embed="rId13">
            <a:alphaModFix/>
          </a:blip>
          <a:stretch>
            <a:fillRect/>
          </a:stretch>
        </p:blipFill>
        <p:spPr>
          <a:xfrm>
            <a:off x="248049" y="1765724"/>
            <a:ext cx="1151372" cy="363900"/>
          </a:xfrm>
          <a:prstGeom prst="rect">
            <a:avLst/>
          </a:prstGeom>
          <a:noFill/>
          <a:ln>
            <a:noFill/>
          </a:ln>
        </p:spPr>
      </p:pic>
      <p:sp>
        <p:nvSpPr>
          <p:cNvPr id="252" name="Google Shape;252;p21"/>
          <p:cNvSpPr txBox="1"/>
          <p:nvPr/>
        </p:nvSpPr>
        <p:spPr>
          <a:xfrm>
            <a:off x="1519425" y="1735960"/>
            <a:ext cx="2427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2"/>
                </a:solidFill>
              </a:rPr>
              <a:t>⇒</a:t>
            </a:r>
            <a:endParaRPr sz="1800">
              <a:solidFill>
                <a:schemeClr val="dk2"/>
              </a:solidFill>
            </a:endParaRPr>
          </a:p>
        </p:txBody>
      </p:sp>
      <p:sp>
        <p:nvSpPr>
          <p:cNvPr id="253" name="Google Shape;253;p21"/>
          <p:cNvSpPr txBox="1"/>
          <p:nvPr/>
        </p:nvSpPr>
        <p:spPr>
          <a:xfrm>
            <a:off x="-150" y="3782275"/>
            <a:ext cx="9144000" cy="8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1800" u="sng">
                <a:solidFill>
                  <a:schemeClr val="dk2"/>
                </a:solidFill>
              </a:rPr>
              <a:t>Performance:</a:t>
            </a:r>
            <a:r>
              <a:rPr lang="it" sz="1800">
                <a:solidFill>
                  <a:schemeClr val="dk2"/>
                </a:solidFill>
              </a:rPr>
              <a:t> </a:t>
            </a:r>
            <a:endParaRPr sz="1800">
              <a:solidFill>
                <a:schemeClr val="dk2"/>
              </a:solidFill>
            </a:endParaRPr>
          </a:p>
          <a:p>
            <a:pPr indent="0" lvl="0" marL="0" rtl="0" algn="ctr">
              <a:spcBef>
                <a:spcPts val="0"/>
              </a:spcBef>
              <a:spcAft>
                <a:spcPts val="0"/>
              </a:spcAft>
              <a:buNone/>
            </a:pPr>
            <a:r>
              <a:rPr lang="it" sz="1800">
                <a:solidFill>
                  <a:schemeClr val="dk2"/>
                </a:solidFill>
              </a:rPr>
              <a:t>The standard version is 15.95x faster than CVXPY</a:t>
            </a:r>
            <a:endParaRPr sz="1800">
              <a:solidFill>
                <a:schemeClr val="dk2"/>
              </a:solidFill>
            </a:endParaRPr>
          </a:p>
          <a:p>
            <a:pPr indent="0" lvl="0" marL="0" rtl="0" algn="ctr">
              <a:spcBef>
                <a:spcPts val="0"/>
              </a:spcBef>
              <a:spcAft>
                <a:spcPts val="0"/>
              </a:spcAft>
              <a:buNone/>
            </a:pPr>
            <a:r>
              <a:rPr lang="it" sz="1800">
                <a:solidFill>
                  <a:schemeClr val="dk2"/>
                </a:solidFill>
              </a:rPr>
              <a:t>The vectorized version is 2378x faster than CVXPY</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