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357769" y="75304"/>
            <a:ext cx="271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Advanced (KS3)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(KS3) </a:t>
            </a:r>
            <a:r>
              <a:rPr lang="en-GB" dirty="0" smtClean="0"/>
              <a:t>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. </a:t>
            </a:r>
            <a:r>
              <a:rPr lang="en-GB" dirty="0" smtClean="0"/>
              <a:t>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358634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43585" y="505625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7216625" y="3528602"/>
            <a:ext cx="2970" cy="25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664244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99839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99839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77146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77146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66981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172580" y="5186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0051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638159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5968092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</a:t>
            </a:r>
            <a:r>
              <a:rPr lang="en-GB" dirty="0" smtClean="0"/>
              <a:t>. </a:t>
            </a:r>
            <a:r>
              <a:rPr lang="en-GB" dirty="0" smtClean="0"/>
              <a:t>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a</a:t>
            </a:r>
            <a:r>
              <a:rPr lang="en-GB" dirty="0" smtClean="0"/>
              <a:t>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b</a:t>
            </a:r>
            <a:r>
              <a:rPr lang="en-GB" dirty="0" smtClean="0"/>
              <a:t>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c</a:t>
            </a:r>
            <a:r>
              <a:rPr lang="en-GB" dirty="0" smtClean="0"/>
              <a:t>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smtClean="0"/>
              <a:t>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size of your satellite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19800000">
            <a:off x="3345845" y="3528063"/>
            <a:ext cx="3457452" cy="808499"/>
            <a:chOff x="1470148" y="2241761"/>
            <a:chExt cx="6049611" cy="1414655"/>
          </a:xfrm>
        </p:grpSpPr>
        <p:sp>
          <p:nvSpPr>
            <p:cNvPr id="24" name="Rectangle 23"/>
            <p:cNvSpPr/>
            <p:nvPr/>
          </p:nvSpPr>
          <p:spPr>
            <a:xfrm rot="5400000">
              <a:off x="4001405" y="2466136"/>
              <a:ext cx="973078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39856" y="2603908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81395" y="2603909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6414" y="3436333"/>
              <a:ext cx="947178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 rot="19800000">
            <a:off x="3298416" y="3127772"/>
            <a:ext cx="656355" cy="684362"/>
            <a:chOff x="3928628" y="2241761"/>
            <a:chExt cx="1148445" cy="119745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58388" y="3890425"/>
            <a:ext cx="3033575" cy="1890650"/>
            <a:chOff x="5195571" y="3685019"/>
            <a:chExt cx="3033575" cy="1890650"/>
          </a:xfrm>
        </p:grpSpPr>
        <p:sp>
          <p:nvSpPr>
            <p:cNvPr id="46" name="Rectangle 45"/>
            <p:cNvSpPr/>
            <p:nvPr/>
          </p:nvSpPr>
          <p:spPr>
            <a:xfrm rot="3600000">
              <a:off x="6337627" y="4517311"/>
              <a:ext cx="930772" cy="556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Isosceles Triangle 30"/>
            <p:cNvSpPr/>
            <p:nvPr/>
          </p:nvSpPr>
          <p:spPr>
            <a:xfrm rot="3600000">
              <a:off x="6194566" y="4707103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 rot="3600000">
              <a:off x="5952198" y="4833309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Isosceles Triangle 32"/>
            <p:cNvSpPr/>
            <p:nvPr/>
          </p:nvSpPr>
          <p:spPr>
            <a:xfrm rot="14400000">
              <a:off x="6919419" y="4288609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rot="14400000">
              <a:off x="7163213" y="413248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rot="14400000">
              <a:off x="7420318" y="398404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rot="3600000">
              <a:off x="5697942" y="498010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rot="3600000">
              <a:off x="5443687" y="5126898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8" name="Rectangle 37"/>
            <p:cNvSpPr/>
            <p:nvPr/>
          </p:nvSpPr>
          <p:spPr>
            <a:xfrm rot="3600000">
              <a:off x="5188007" y="5274515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Rectangle 38"/>
            <p:cNvSpPr/>
            <p:nvPr/>
          </p:nvSpPr>
          <p:spPr>
            <a:xfrm rot="3600000">
              <a:off x="7927993" y="369258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0" name="Rectangle 39"/>
            <p:cNvSpPr/>
            <p:nvPr/>
          </p:nvSpPr>
          <p:spPr>
            <a:xfrm rot="3600000">
              <a:off x="7672313" y="3840200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Rectangle 42"/>
            <p:cNvSpPr/>
            <p:nvPr/>
          </p:nvSpPr>
          <p:spPr>
            <a:xfrm rot="19800000">
              <a:off x="6563909" y="470693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4" name="Rectangle 43"/>
            <p:cNvSpPr/>
            <p:nvPr/>
          </p:nvSpPr>
          <p:spPr>
            <a:xfrm rot="19800000">
              <a:off x="6782448" y="458076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 rot="19800000">
              <a:off x="6273393" y="4269161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6" name="Rectangle 75"/>
            <p:cNvSpPr/>
            <p:nvPr/>
          </p:nvSpPr>
          <p:spPr>
            <a:xfrm rot="19800000">
              <a:off x="6456906" y="452479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7" name="Rectangle 76"/>
            <p:cNvSpPr/>
            <p:nvPr/>
          </p:nvSpPr>
          <p:spPr>
            <a:xfrm rot="19800000">
              <a:off x="6675445" y="439861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 rot="19800000">
              <a:off x="6792859" y="508818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9" name="Rectangle 78"/>
            <p:cNvSpPr/>
            <p:nvPr/>
          </p:nvSpPr>
          <p:spPr>
            <a:xfrm rot="19800000">
              <a:off x="7011398" y="496201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 rot="19800000">
              <a:off x="6685856" y="490604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1" name="Rectangle 80"/>
            <p:cNvSpPr/>
            <p:nvPr/>
          </p:nvSpPr>
          <p:spPr>
            <a:xfrm rot="19800000">
              <a:off x="6904395" y="477986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 rot="19800000">
              <a:off x="6789807" y="5200009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3" name="Rectangle 82"/>
            <p:cNvSpPr/>
            <p:nvPr/>
          </p:nvSpPr>
          <p:spPr>
            <a:xfrm rot="14400000">
              <a:off x="6929646" y="471531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4" name="Rectangle 83"/>
            <p:cNvSpPr/>
            <p:nvPr/>
          </p:nvSpPr>
          <p:spPr>
            <a:xfrm rot="14400000">
              <a:off x="6311397" y="506302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912133" y="251952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Small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407797" y="302840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Medium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5848876" y="3866526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</a:t>
            </a:r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 rot="19800000">
            <a:off x="1426425" y="3127772"/>
            <a:ext cx="656355" cy="684362"/>
            <a:chOff x="3928628" y="2241761"/>
            <a:chExt cx="1148445" cy="1197451"/>
          </a:xfrm>
        </p:grpSpPr>
        <p:sp>
          <p:nvSpPr>
            <p:cNvPr id="60" name="Rectangle 59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40142" y="251952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r>
              <a:rPr lang="en-GB" dirty="0"/>
              <a:t>.</a:t>
            </a:r>
            <a:r>
              <a:rPr lang="en-GB" dirty="0" smtClean="0"/>
              <a:t>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orbit for your satellite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812661" y="2338610"/>
            <a:ext cx="3799114" cy="1926772"/>
            <a:chOff x="1088571" y="2558142"/>
            <a:chExt cx="3799114" cy="1926772"/>
          </a:xfrm>
        </p:grpSpPr>
        <p:sp>
          <p:nvSpPr>
            <p:cNvPr id="4" name="Rectangle 3"/>
            <p:cNvSpPr/>
            <p:nvPr/>
          </p:nvSpPr>
          <p:spPr>
            <a:xfrm>
              <a:off x="1088571" y="2558142"/>
              <a:ext cx="3799114" cy="19267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7286" y="2960914"/>
              <a:ext cx="2743200" cy="104038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55372" y="3214404"/>
              <a:ext cx="1807029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Possible orbits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Low Earth orbit</a:t>
            </a:r>
            <a:endParaRPr lang="en-GB" sz="1400" b="1" dirty="0" smtClean="0"/>
          </a:p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Altitude: </a:t>
            </a:r>
            <a:r>
              <a:rPr lang="en-GB" sz="1100" dirty="0" smtClean="0"/>
              <a:t>400 km</a:t>
            </a:r>
          </a:p>
          <a:p>
            <a:pPr defTabSz="719138">
              <a:tabLst>
                <a:tab pos="533400" algn="l"/>
                <a:tab pos="2243138" algn="r"/>
              </a:tabLst>
            </a:pPr>
            <a:r>
              <a:rPr lang="en-GB" sz="1100" dirty="0"/>
              <a:t>	</a:t>
            </a:r>
            <a:endParaRPr lang="en-GB" sz="1100" dirty="0"/>
          </a:p>
        </p:txBody>
      </p:sp>
      <p:sp>
        <p:nvSpPr>
          <p:cNvPr id="9" name="Isosceles Triangle 8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400" b="1" dirty="0" smtClean="0"/>
              <a:t>	</a:t>
            </a:r>
            <a:r>
              <a:rPr lang="en-GB" sz="1400" b="1" dirty="0" smtClean="0"/>
              <a:t>Medium Earth orbit</a:t>
            </a:r>
            <a:endParaRPr lang="en-GB" sz="1400" b="1" dirty="0" smtClean="0"/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b="1" dirty="0" smtClean="0"/>
              <a:t>Altitude: </a:t>
            </a:r>
            <a:r>
              <a:rPr lang="en-GB" sz="1100" dirty="0" smtClean="0"/>
              <a:t>20000 km</a:t>
            </a:r>
          </a:p>
          <a:p>
            <a:pPr defTabSz="747713">
              <a:tabLst>
                <a:tab pos="533400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dirty="0" smtClean="0"/>
              <a:t>Orbital period: 12 hours</a:t>
            </a:r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dirty="0" smtClean="0"/>
              <a:t>Can typically see </a:t>
            </a:r>
            <a:endParaRPr lang="en-GB" sz="1100" dirty="0" smtClean="0"/>
          </a:p>
          <a:p>
            <a:pPr defTabSz="747713">
              <a:tabLst>
                <a:tab pos="533400" algn="l"/>
                <a:tab pos="2243138" algn="r"/>
              </a:tabLst>
            </a:pPr>
            <a:endParaRPr lang="en-GB" sz="1100" dirty="0"/>
          </a:p>
        </p:txBody>
      </p:sp>
      <p:sp>
        <p:nvSpPr>
          <p:cNvPr id="11" name="Isosceles Triangle 10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Sun-synchronous orbit</a:t>
            </a:r>
            <a:endParaRPr lang="en-GB" sz="1400" b="1" dirty="0" smtClean="0"/>
          </a:p>
          <a:p>
            <a:pPr defTabSz="747713">
              <a:tabLst>
                <a:tab pos="533400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b="1" dirty="0" smtClean="0"/>
              <a:t>Altitude: </a:t>
            </a:r>
            <a:r>
              <a:rPr lang="en-GB" sz="1100" dirty="0" smtClean="0"/>
              <a:t>600 km</a:t>
            </a:r>
            <a:endParaRPr lang="en-GB" sz="1100" dirty="0"/>
          </a:p>
        </p:txBody>
      </p:sp>
      <p:sp>
        <p:nvSpPr>
          <p:cNvPr id="13" name="Isosceles Triangle 12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15" name="Rectangle 1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93612" y="3116897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Title</a:t>
            </a:r>
            <a:r>
              <a:rPr lang="en-GB" sz="1200" dirty="0" smtClean="0">
                <a:solidFill>
                  <a:srgbClr val="FF0000"/>
                </a:solidFill>
              </a:rPr>
              <a:t>, </a:t>
            </a:r>
            <a:r>
              <a:rPr lang="en-GB" sz="1200" dirty="0" smtClean="0">
                <a:solidFill>
                  <a:srgbClr val="FF0000"/>
                </a:solidFill>
              </a:rPr>
              <a:t>Altitude</a:t>
            </a:r>
            <a:endParaRPr lang="en-GB" sz="1200" dirty="0" smtClean="0">
              <a:solidFill>
                <a:srgbClr val="FF0000"/>
              </a:solidFill>
            </a:endParaRPr>
          </a:p>
        </p:txBody>
      </p:sp>
      <p:pic>
        <p:nvPicPr>
          <p:cNvPr id="20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2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5209" y="3916698"/>
            <a:ext cx="305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Similar to Design a Space Telescope image</a:t>
            </a:r>
            <a:endParaRPr lang="en-GB" sz="1200" dirty="0" smtClean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100" y="4328633"/>
            <a:ext cx="3722995" cy="1694896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See the whole planet</a:t>
            </a:r>
            <a:endParaRPr lang="en-GB" dirty="0" smtClean="0"/>
          </a:p>
          <a:p>
            <a:pPr algn="ctr"/>
            <a:endParaRPr lang="en-GB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16581" y="5300698"/>
            <a:ext cx="305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Requirements relating to orbit</a:t>
            </a:r>
            <a:endParaRPr lang="en-GB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</a:t>
            </a:r>
            <a:r>
              <a:rPr lang="en-GB" dirty="0" smtClean="0"/>
              <a:t>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No check boxes in secondary mode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4953000" y="1825625"/>
            <a:ext cx="35623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</a:t>
            </a:r>
            <a:r>
              <a:rPr lang="en-GB" dirty="0" smtClean="0"/>
              <a:t>500   Mass: 500 kg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</a:t>
            </a:r>
            <a:r>
              <a:rPr lang="en-GB" sz="1100" dirty="0" smtClean="0"/>
              <a:t>40</a:t>
            </a:r>
            <a:r>
              <a:rPr lang="en-GB" sz="1100" dirty="0" smtClean="0"/>
              <a:t>	Size: </a:t>
            </a:r>
            <a:r>
              <a:rPr lang="en-GB" sz="1100" dirty="0" smtClean="0"/>
              <a:t>S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Mass: 5 kg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	Mass: 10 kg</a:t>
            </a: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</a:t>
            </a:r>
            <a:r>
              <a:rPr lang="en-GB" sz="1100" dirty="0" smtClean="0"/>
              <a:t>S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Mass: 10 kg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299986" y="3335219"/>
            <a:ext cx="195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</a:t>
            </a:r>
            <a:r>
              <a:rPr lang="en-GB" sz="1200" dirty="0" smtClean="0">
                <a:solidFill>
                  <a:srgbClr val="FF0000"/>
                </a:solidFill>
              </a:rPr>
              <a:t>Size, Mass</a:t>
            </a:r>
            <a:endParaRPr lang="en-GB" sz="1200" dirty="0" smtClean="0">
              <a:solidFill>
                <a:srgbClr val="FF0000"/>
              </a:solidFill>
            </a:endParaRP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Slots available:</a:t>
            </a:r>
            <a:r>
              <a:rPr lang="en-GB" sz="1400" dirty="0" smtClean="0">
                <a:solidFill>
                  <a:schemeClr val="bg1"/>
                </a:solidFill>
              </a:rPr>
              <a:t> Large: 1/2	; Small: 2/4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</a:t>
            </a:r>
            <a:r>
              <a:rPr lang="en-GB" sz="1100" dirty="0" smtClean="0">
                <a:solidFill>
                  <a:srgbClr val="FF0000"/>
                </a:solidFill>
              </a:rPr>
              <a:t>breakdown of budget and mass, </a:t>
            </a:r>
            <a:r>
              <a:rPr lang="en-GB" sz="1100" dirty="0" smtClean="0">
                <a:solidFill>
                  <a:srgbClr val="FF0000"/>
                </a:solidFill>
              </a:rPr>
              <a:t>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72260" y="2568828"/>
            <a:ext cx="456851" cy="463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5399384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4" y="3471431"/>
            <a:ext cx="94614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89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24995" y="1827830"/>
            <a:ext cx="1287982" cy="110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</a:t>
            </a:r>
            <a:r>
              <a:rPr lang="en-GB" dirty="0" smtClean="0"/>
              <a:t>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310217" y="3721125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405767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02167"/>
            <a:ext cx="552450" cy="30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72265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299433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71800" y="3413745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4311" y="3678673"/>
            <a:ext cx="11898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None/ Fixed/ Deployable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0217" y="4075836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Area: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1699" y="3644360"/>
            <a:ext cx="471482" cy="164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66366" y="3259984"/>
            <a:ext cx="2880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Selection box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Deployable not available for all satellite sizes</a:t>
            </a:r>
          </a:p>
        </p:txBody>
      </p:sp>
      <p:cxnSp>
        <p:nvCxnSpPr>
          <p:cNvPr id="57" name="Straight Arrow Connector 56"/>
          <p:cNvCxnSpPr>
            <a:endCxn id="29" idx="2"/>
          </p:cNvCxnSpPr>
          <p:nvPr/>
        </p:nvCxnSpPr>
        <p:spPr>
          <a:xfrm flipH="1" flipV="1">
            <a:off x="3020536" y="4408626"/>
            <a:ext cx="250446" cy="212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7280" y="4587336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If fixed, area is fixed by satellite size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83706" y="4109546"/>
            <a:ext cx="44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30000" dirty="0" smtClean="0"/>
              <a:t>2</a:t>
            </a:r>
            <a:endParaRPr lang="en-GB" baseline="30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355280" y="2899066"/>
            <a:ext cx="128426" cy="14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48607" y="3023012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Fixed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668196" y="2800879"/>
            <a:ext cx="225875" cy="12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20550" y="2870053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Deployable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05126" y="2236298"/>
            <a:ext cx="3457452" cy="838473"/>
            <a:chOff x="1470148" y="2241761"/>
            <a:chExt cx="6049611" cy="1467103"/>
          </a:xfrm>
        </p:grpSpPr>
        <p:grpSp>
          <p:nvGrpSpPr>
            <p:cNvPr id="12" name="Group 11"/>
            <p:cNvGrpSpPr/>
            <p:nvPr/>
          </p:nvGrpSpPr>
          <p:grpSpPr>
            <a:xfrm rot="5400000">
              <a:off x="3868537" y="2599002"/>
              <a:ext cx="1242729" cy="976995"/>
              <a:chOff x="2098384" y="2360638"/>
              <a:chExt cx="1708436" cy="1343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98384" y="2366024"/>
                <a:ext cx="1337733" cy="13377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5" name="Picture 2" descr="https://image.freepik.com/free-icon/video-camera-side-view_318-5033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3158531"/>
                <a:ext cx="360000" cy="3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amera, digital, photo, photographer, photography, shutterbug, video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257000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440920" y="2360638"/>
                <a:ext cx="360000" cy="13307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9" name="Picture 6" descr="https://cdn4.iconfinder.com/data/icons/wireless-network/80/Wireless_network_icons-08-51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6820" y="2866936"/>
                <a:ext cx="360000" cy="360000"/>
              </a:xfrm>
              <a:prstGeom prst="rect">
                <a:avLst/>
              </a:prstGeom>
              <a:noFill/>
              <a:ln w="28575">
                <a:noFill/>
              </a:ln>
            </p:spPr>
          </p:pic>
        </p:grpSp>
        <p:sp>
          <p:nvSpPr>
            <p:cNvPr id="13" name="Isosceles Triangle 12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10216" y="4896542"/>
            <a:ext cx="2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available: 1100 W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310216" y="5265874"/>
            <a:ext cx="31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 power: 1200 W 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4821135" y="2870053"/>
            <a:ext cx="3046457" cy="27857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power devices</a:t>
            </a:r>
            <a:endParaRPr lang="en-GB" b="1" dirty="0"/>
          </a:p>
        </p:txBody>
      </p:sp>
      <p:sp>
        <p:nvSpPr>
          <p:cNvPr id="73" name="Rectangle 72"/>
          <p:cNvSpPr/>
          <p:nvPr/>
        </p:nvSpPr>
        <p:spPr>
          <a:xfrm>
            <a:off x="5064955" y="3273898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Small Battery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Power: 50 W</a:t>
            </a:r>
            <a:endParaRPr lang="en-GB" sz="1100" dirty="0"/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7335536" y="378182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342547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77" name="Rectangle 76"/>
          <p:cNvSpPr/>
          <p:nvPr/>
        </p:nvSpPr>
        <p:spPr>
          <a:xfrm>
            <a:off x="7291668" y="3321348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4955" y="4093819"/>
            <a:ext cx="2497666" cy="1498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RTG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₴200	Size: L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	Power: 300 W</a:t>
            </a:r>
            <a:endParaRPr lang="en-GB" sz="1100" dirty="0"/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Provides power</a:t>
            </a:r>
            <a:endParaRPr lang="en-GB" sz="1100" dirty="0"/>
          </a:p>
        </p:txBody>
      </p:sp>
      <p:sp>
        <p:nvSpPr>
          <p:cNvPr id="79" name="Isosceles Triangle 78"/>
          <p:cNvSpPr/>
          <p:nvPr/>
        </p:nvSpPr>
        <p:spPr>
          <a:xfrm rot="10800000" flipH="1" flipV="1">
            <a:off x="7335536" y="5422295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5255622" y="5265874"/>
            <a:ext cx="193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Size, Power</a:t>
            </a:r>
          </a:p>
        </p:txBody>
      </p:sp>
      <p:pic>
        <p:nvPicPr>
          <p:cNvPr id="81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424539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2" name="Rectangle 81"/>
          <p:cNvSpPr/>
          <p:nvPr/>
        </p:nvSpPr>
        <p:spPr>
          <a:xfrm>
            <a:off x="7291668" y="4141269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21135" y="2418693"/>
            <a:ext cx="3029410" cy="29558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200" b="1" dirty="0" smtClean="0">
                <a:solidFill>
                  <a:schemeClr val="bg1"/>
                </a:solidFill>
              </a:rPr>
              <a:t>Slots available:</a:t>
            </a:r>
            <a:r>
              <a:rPr lang="en-GB" sz="1200" dirty="0" smtClean="0">
                <a:solidFill>
                  <a:schemeClr val="bg1"/>
                </a:solidFill>
              </a:rPr>
              <a:t> Large: 1/2	; Small: 2/4 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674770" y="2870053"/>
            <a:ext cx="167424" cy="2765153"/>
            <a:chOff x="7649064" y="2700867"/>
            <a:chExt cx="193130" cy="3189711"/>
          </a:xfrm>
        </p:grpSpPr>
        <p:sp>
          <p:nvSpPr>
            <p:cNvPr id="85" name="Rectangle 8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717</Words>
  <Application>Microsoft Office PowerPoint</Application>
  <PresentationFormat>On-screen Show (4:3)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26</cp:revision>
  <dcterms:created xsi:type="dcterms:W3CDTF">2015-10-06T11:18:43Z</dcterms:created>
  <dcterms:modified xsi:type="dcterms:W3CDTF">2015-10-14T19:14:05Z</dcterms:modified>
</cp:coreProperties>
</file>