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7" r:id="rId2"/>
    <p:sldId id="256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C3C-5FB2-41BD-8571-45BD968FA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Classroom Rocket Scientist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Primary (KS2)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670300" y="1930401"/>
            <a:ext cx="1803400" cy="694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Launch!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7" t="15804" r="62347" b="54092"/>
          <a:stretch/>
        </p:blipFill>
        <p:spPr>
          <a:xfrm>
            <a:off x="2345266" y="2729443"/>
            <a:ext cx="4676971" cy="23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933" y="3064934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Animation of launch. With stages dropping off?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9518" y="5249333"/>
            <a:ext cx="508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Congratulations! Your satellite is now successfully providing an internet service to Europe!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Pick satellite type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Select your type of satellite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5189" y="2421924"/>
            <a:ext cx="2067697" cy="16558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Navigation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find their way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0269" y="2421924"/>
            <a:ext cx="2067697" cy="1655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Communication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communication with each 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469" y="4307681"/>
            <a:ext cx="2067697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Earth Observation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Earth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cdn3.iconfinder.com/data/icons/glypho-travel/64/gps-position-targe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17" y="3330490"/>
            <a:ext cx="747240" cy="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laticons-solid/18/wifi-rounded-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1" y="3631922"/>
            <a:ext cx="475172" cy="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smashicons-space/59/13_-_Commercial_Satellite_Outlin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89" y="5327227"/>
            <a:ext cx="430256" cy="4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83298" y="4624558"/>
            <a:ext cx="1011648" cy="49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75" y="4472684"/>
            <a:ext cx="184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422" y="4524631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Colour coded (changeable pallets for colour-blind etc.?)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2884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dirty="0" smtClean="0"/>
              <a:t>a</a:t>
            </a:r>
            <a:r>
              <a:rPr lang="en-GB" dirty="0" smtClean="0"/>
              <a:t>. Pick a goal/objective (</a:t>
            </a:r>
            <a:r>
              <a:rPr lang="en-GB" dirty="0" err="1" smtClean="0"/>
              <a:t>Nav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purpose of your satellite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7459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Map-making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79142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Navigation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Tell people their location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</a:t>
            </a:r>
            <a:r>
              <a:rPr lang="en-GB" sz="1400" dirty="0" smtClean="0">
                <a:solidFill>
                  <a:sysClr val="windowText" lastClr="000000"/>
                </a:solidFill>
              </a:rPr>
              <a:t>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19710" y="2529016"/>
            <a:ext cx="1013254" cy="8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964" y="2212153"/>
            <a:ext cx="184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Budget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Photo?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81883" y="4580277"/>
            <a:ext cx="175054" cy="562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813" y="4951899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Use “credits” units for currency by default (always &lt; ₴1000)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38833" y="9957618"/>
            <a:ext cx="17064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pic>
        <p:nvPicPr>
          <p:cNvPr id="5122" name="Picture 2" descr="https://upload.wikimedia.org/wikipedia/commons/thumb/8/86/GPS-IIRM.jpg/320px-GPS-II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0" y="4379989"/>
            <a:ext cx="671122" cy="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257" y="3230004"/>
            <a:ext cx="86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40882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dirty="0" smtClean="0"/>
              <a:t>b</a:t>
            </a:r>
            <a:r>
              <a:rPr lang="en-GB" dirty="0" smtClean="0"/>
              <a:t>. Pick a goal/objective (</a:t>
            </a:r>
            <a:r>
              <a:rPr lang="en-GB" dirty="0" err="1" smtClean="0"/>
              <a:t>Comms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1714" y="3118248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telephone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Let people talk over the phone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747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internet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Connect to the internet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medium</a:t>
            </a:r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3779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Satell</a:t>
            </a:r>
            <a:r>
              <a:rPr lang="en-GB" sz="1400" b="1" dirty="0" smtClean="0">
                <a:solidFill>
                  <a:sysClr val="windowText" lastClr="000000"/>
                </a:solidFill>
              </a:rPr>
              <a:t>i</a:t>
            </a:r>
            <a:r>
              <a:rPr lang="en-GB" sz="1400" dirty="0" smtClean="0">
                <a:solidFill>
                  <a:sysClr val="windowText" lastClr="000000"/>
                </a:solidFill>
              </a:rPr>
              <a:t>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Provide 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0934" y="2480913"/>
            <a:ext cx="43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</p:spTree>
    <p:extLst>
      <p:ext uri="{BB962C8B-B14F-4D97-AF65-F5344CB8AC3E}">
        <p14:creationId xmlns:p14="http://schemas.microsoft.com/office/powerpoint/2010/main" val="71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dirty="0" smtClean="0"/>
              <a:t>c</a:t>
            </a:r>
            <a:r>
              <a:rPr lang="en-GB" dirty="0" smtClean="0"/>
              <a:t>. Pick a goal/objective (Earth </a:t>
            </a:r>
            <a:r>
              <a:rPr lang="en-GB" dirty="0" err="1" smtClean="0"/>
              <a:t>Obs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67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Natural Disaster monitoring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Study areas of natural disasters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13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Vegetation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plants over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13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Surface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Measure the height of land over the surface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67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Weather forecasting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weather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Budget: </a:t>
            </a:r>
            <a:r>
              <a:rPr lang="en-GB" sz="1400" dirty="0" smtClean="0">
                <a:solidFill>
                  <a:sysClr val="windowText" lastClr="000000"/>
                </a:solidFill>
              </a:rPr>
              <a:t>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849" y="47744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3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Satellite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the size of your satellite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5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 rot="19800000">
            <a:off x="2606581" y="3528063"/>
            <a:ext cx="3457452" cy="808499"/>
            <a:chOff x="1470148" y="2241761"/>
            <a:chExt cx="6049611" cy="1414655"/>
          </a:xfrm>
        </p:grpSpPr>
        <p:sp>
          <p:nvSpPr>
            <p:cNvPr id="24" name="Rectangle 23"/>
            <p:cNvSpPr/>
            <p:nvPr/>
          </p:nvSpPr>
          <p:spPr>
            <a:xfrm rot="5400000">
              <a:off x="4001405" y="2466136"/>
              <a:ext cx="973078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3490580" y="2718215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000896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Isosceles Triangle 10"/>
            <p:cNvSpPr/>
            <p:nvPr/>
          </p:nvSpPr>
          <p:spPr>
            <a:xfrm rot="16200000">
              <a:off x="4955085" y="2718214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5447649" y="2691318"/>
              <a:ext cx="540173" cy="519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5967109" y="2691318"/>
              <a:ext cx="540173" cy="5194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487194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197349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145691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699282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8" name="Rectangle 17"/>
            <p:cNvSpPr/>
            <p:nvPr/>
          </p:nvSpPr>
          <p:spPr>
            <a:xfrm rot="5400000">
              <a:off x="647624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39856" y="2603908"/>
              <a:ext cx="262801" cy="262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81395" y="2603909"/>
              <a:ext cx="262801" cy="262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16414" y="3436333"/>
              <a:ext cx="947178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grpSp>
        <p:nvGrpSpPr>
          <p:cNvPr id="51" name="Group 50"/>
          <p:cNvGrpSpPr/>
          <p:nvPr/>
        </p:nvGrpSpPr>
        <p:grpSpPr>
          <a:xfrm rot="19800000">
            <a:off x="1656812" y="3127772"/>
            <a:ext cx="656355" cy="684362"/>
            <a:chOff x="3928628" y="2241761"/>
            <a:chExt cx="1148445" cy="1197451"/>
          </a:xfrm>
        </p:grpSpPr>
        <p:sp>
          <p:nvSpPr>
            <p:cNvPr id="68" name="Rectangle 67"/>
            <p:cNvSpPr/>
            <p:nvPr/>
          </p:nvSpPr>
          <p:spPr>
            <a:xfrm rot="5400000">
              <a:off x="4001405" y="2466136"/>
              <a:ext cx="973077" cy="9730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3480751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4548380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58388" y="3890425"/>
            <a:ext cx="3033575" cy="1890650"/>
            <a:chOff x="5195571" y="3685019"/>
            <a:chExt cx="3033575" cy="1890650"/>
          </a:xfrm>
        </p:grpSpPr>
        <p:sp>
          <p:nvSpPr>
            <p:cNvPr id="46" name="Rectangle 45"/>
            <p:cNvSpPr/>
            <p:nvPr/>
          </p:nvSpPr>
          <p:spPr>
            <a:xfrm rot="3600000">
              <a:off x="6337627" y="4517311"/>
              <a:ext cx="930772" cy="5561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Isosceles Triangle 30"/>
            <p:cNvSpPr/>
            <p:nvPr/>
          </p:nvSpPr>
          <p:spPr>
            <a:xfrm rot="3600000">
              <a:off x="6194566" y="4707103"/>
              <a:ext cx="308718" cy="266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Rectangle 31"/>
            <p:cNvSpPr/>
            <p:nvPr/>
          </p:nvSpPr>
          <p:spPr>
            <a:xfrm rot="3600000">
              <a:off x="5952198" y="4833309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Isosceles Triangle 32"/>
            <p:cNvSpPr/>
            <p:nvPr/>
          </p:nvSpPr>
          <p:spPr>
            <a:xfrm rot="14400000">
              <a:off x="6919419" y="4288609"/>
              <a:ext cx="308718" cy="26613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4" name="Rectangle 33"/>
            <p:cNvSpPr/>
            <p:nvPr/>
          </p:nvSpPr>
          <p:spPr>
            <a:xfrm rot="14400000">
              <a:off x="7163213" y="4132483"/>
              <a:ext cx="308718" cy="2968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Rectangle 34"/>
            <p:cNvSpPr/>
            <p:nvPr/>
          </p:nvSpPr>
          <p:spPr>
            <a:xfrm rot="14400000">
              <a:off x="7420318" y="3984043"/>
              <a:ext cx="308718" cy="2968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Rectangle 35"/>
            <p:cNvSpPr/>
            <p:nvPr/>
          </p:nvSpPr>
          <p:spPr>
            <a:xfrm rot="3600000">
              <a:off x="5697942" y="4980103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7" name="Rectangle 36"/>
            <p:cNvSpPr/>
            <p:nvPr/>
          </p:nvSpPr>
          <p:spPr>
            <a:xfrm rot="3600000">
              <a:off x="5443687" y="5126898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8" name="Rectangle 37"/>
            <p:cNvSpPr/>
            <p:nvPr/>
          </p:nvSpPr>
          <p:spPr>
            <a:xfrm rot="3600000">
              <a:off x="5188007" y="5274515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Rectangle 38"/>
            <p:cNvSpPr/>
            <p:nvPr/>
          </p:nvSpPr>
          <p:spPr>
            <a:xfrm rot="3600000">
              <a:off x="7927993" y="3692583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0" name="Rectangle 39"/>
            <p:cNvSpPr/>
            <p:nvPr/>
          </p:nvSpPr>
          <p:spPr>
            <a:xfrm rot="3600000">
              <a:off x="7672313" y="3840200"/>
              <a:ext cx="308718" cy="2935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Rectangle 42"/>
            <p:cNvSpPr/>
            <p:nvPr/>
          </p:nvSpPr>
          <p:spPr>
            <a:xfrm rot="19800000">
              <a:off x="6563909" y="4706933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44" name="Rectangle 43"/>
            <p:cNvSpPr/>
            <p:nvPr/>
          </p:nvSpPr>
          <p:spPr>
            <a:xfrm rot="19800000">
              <a:off x="6782448" y="4580760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45" name="Rectangle 44"/>
            <p:cNvSpPr/>
            <p:nvPr/>
          </p:nvSpPr>
          <p:spPr>
            <a:xfrm rot="19800000">
              <a:off x="6273393" y="4269161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76" name="Rectangle 75"/>
            <p:cNvSpPr/>
            <p:nvPr/>
          </p:nvSpPr>
          <p:spPr>
            <a:xfrm rot="19800000">
              <a:off x="6456906" y="4524791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7" name="Rectangle 76"/>
            <p:cNvSpPr/>
            <p:nvPr/>
          </p:nvSpPr>
          <p:spPr>
            <a:xfrm rot="19800000">
              <a:off x="6675445" y="4398618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8" name="Rectangle 77"/>
            <p:cNvSpPr/>
            <p:nvPr/>
          </p:nvSpPr>
          <p:spPr>
            <a:xfrm rot="19800000">
              <a:off x="6792859" y="5088183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79" name="Rectangle 78"/>
            <p:cNvSpPr/>
            <p:nvPr/>
          </p:nvSpPr>
          <p:spPr>
            <a:xfrm rot="19800000">
              <a:off x="7011398" y="4962010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0" name="Rectangle 79"/>
            <p:cNvSpPr/>
            <p:nvPr/>
          </p:nvSpPr>
          <p:spPr>
            <a:xfrm rot="19800000">
              <a:off x="6685856" y="4906041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1" name="Rectangle 80"/>
            <p:cNvSpPr/>
            <p:nvPr/>
          </p:nvSpPr>
          <p:spPr>
            <a:xfrm rot="19800000">
              <a:off x="6904395" y="4779868"/>
              <a:ext cx="150195" cy="1501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82" name="Rectangle 81"/>
            <p:cNvSpPr/>
            <p:nvPr/>
          </p:nvSpPr>
          <p:spPr>
            <a:xfrm rot="19800000">
              <a:off x="6789807" y="5200009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83" name="Rectangle 82"/>
            <p:cNvSpPr/>
            <p:nvPr/>
          </p:nvSpPr>
          <p:spPr>
            <a:xfrm rot="14400000">
              <a:off x="6929646" y="4715316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  <p:sp>
          <p:nvSpPr>
            <p:cNvPr id="84" name="Rectangle 83"/>
            <p:cNvSpPr/>
            <p:nvPr/>
          </p:nvSpPr>
          <p:spPr>
            <a:xfrm rot="14400000">
              <a:off x="6311397" y="5063026"/>
              <a:ext cx="541328" cy="1257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270529" y="2519529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Small</a:t>
            </a:r>
            <a:endParaRPr lang="en-GB" dirty="0"/>
          </a:p>
        </p:txBody>
      </p:sp>
      <p:sp>
        <p:nvSpPr>
          <p:cNvPr id="87" name="TextBox 86"/>
          <p:cNvSpPr txBox="1"/>
          <p:nvPr/>
        </p:nvSpPr>
        <p:spPr>
          <a:xfrm>
            <a:off x="3668533" y="3028409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Medium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5848876" y="3866526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7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Select your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navigation satellite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07986" y="4244156"/>
            <a:ext cx="3486149" cy="177937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	Take pictures of the Earth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Radio dish to communicate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Requirement 3…</a:t>
            </a:r>
          </a:p>
          <a:p>
            <a:pPr algn="ctr"/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-14547" y="4888473"/>
            <a:ext cx="1075697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No check boxes in secondary mode</a:t>
            </a:r>
            <a:endParaRPr lang="en-GB" sz="1000" dirty="0" smtClean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Available instruments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Camera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₴40	Size: S</a:t>
            </a:r>
            <a:endParaRPr lang="en-GB" sz="1100" dirty="0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b="1" dirty="0" smtClean="0"/>
              <a:t>	Large Radio dish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₴10	Size: L</a:t>
            </a:r>
          </a:p>
          <a:p>
            <a:pPr defTabSz="747713">
              <a:tabLst>
                <a:tab pos="719138" algn="l"/>
                <a:tab pos="2243138" algn="r"/>
              </a:tabLst>
            </a:pPr>
            <a:endParaRPr lang="en-GB" sz="1100" dirty="0"/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Allows communication with the ground.</a:t>
            </a:r>
            <a:endParaRPr lang="en-GB" sz="1100" dirty="0"/>
          </a:p>
        </p:txBody>
      </p:sp>
      <p:sp>
        <p:nvSpPr>
          <p:cNvPr id="22" name="Isosceles Triangle 21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Video camera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₴50	Size: S</a:t>
            </a:r>
            <a:endParaRPr lang="en-GB" sz="11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3" name="Group 2052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28" name="Rectangle 27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-624262" y="2373747"/>
            <a:ext cx="1287982" cy="1100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Graphical schematic of the satellite (size &amp; slots dictated by mission)</a:t>
            </a:r>
          </a:p>
          <a:p>
            <a:pPr algn="ctr"/>
            <a:endParaRPr lang="en-GB" sz="800" dirty="0">
              <a:solidFill>
                <a:srgbClr val="FF0000"/>
              </a:solidFill>
            </a:endParaRP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“Blocks” for instruments</a:t>
            </a: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Spaces for radio dishes etc.</a:t>
            </a:r>
          </a:p>
          <a:p>
            <a:pPr algn="ctr"/>
            <a:endParaRPr lang="en-GB" sz="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98384" y="2366024"/>
            <a:ext cx="1337733" cy="13377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604685" y="3096928"/>
            <a:ext cx="150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Title, Cost, Size</a:t>
            </a:r>
          </a:p>
        </p:txBody>
      </p:sp>
      <p:pic>
        <p:nvPicPr>
          <p:cNvPr id="37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15437" y="7692544"/>
            <a:ext cx="119975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541338"/>
            <a:r>
              <a:rPr lang="en-GB" dirty="0" smtClean="0"/>
              <a:t>	Instrument Warnings</a:t>
            </a:r>
            <a:endParaRPr lang="en-GB" dirty="0"/>
          </a:p>
        </p:txBody>
      </p:sp>
      <p:pic>
        <p:nvPicPr>
          <p:cNvPr id="2052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05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42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3158531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257000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205640" y="3781543"/>
            <a:ext cx="3488496" cy="39009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chemeClr val="bg1"/>
                </a:solidFill>
              </a:rPr>
              <a:t>Slots </a:t>
            </a:r>
            <a:r>
              <a:rPr lang="en-GB" sz="1400" b="1" dirty="0" smtClean="0">
                <a:solidFill>
                  <a:schemeClr val="bg1"/>
                </a:solidFill>
              </a:rPr>
              <a:t>available:</a:t>
            </a:r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Large: 1/2	; Small: 2/4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382" y="315853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440920" y="2360638"/>
            <a:ext cx="360000" cy="1343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20" y="2866936"/>
            <a:ext cx="360000" cy="3600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2875382" y="2568828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29111" y="2360638"/>
            <a:ext cx="360000" cy="134311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870290" y="926707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Arrow shows breakdown, but not total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006109" y="1357594"/>
            <a:ext cx="154602" cy="503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3"/>
            <a:endCxn id="51" idx="1"/>
          </p:cNvCxnSpPr>
          <p:nvPr/>
        </p:nvCxnSpPr>
        <p:spPr>
          <a:xfrm>
            <a:off x="663720" y="2924246"/>
            <a:ext cx="1065391" cy="107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6" y="5538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/>
          <p:nvPr/>
        </p:nvCxnSpPr>
        <p:spPr>
          <a:xfrm>
            <a:off x="6135178" y="1443620"/>
            <a:ext cx="285711" cy="40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3567" y="1235180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Only show if over budget</a:t>
            </a:r>
          </a:p>
        </p:txBody>
      </p:sp>
      <p:sp>
        <p:nvSpPr>
          <p:cNvPr id="74" name="Isosceles Triangle 73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1952625" y="605528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Warning visible when requirements not met.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3478" y="1498006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Title depends on selected type</a:t>
            </a: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Restart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86" name="Rectangle 85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2403" y="3471431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all requirements met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6110" y="5539408"/>
            <a:ext cx="2757457" cy="390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ysClr val="windowText" lastClr="000000"/>
                </a:solidFill>
              </a:rPr>
              <a:t>Requirements not met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Select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solar panels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310217" y="3721125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Solar panels: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310217" y="4405767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Cost: ₴100 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744311" y="4102167"/>
            <a:ext cx="552450" cy="30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5186" y="4072265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5185" y="4299433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34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571596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790301" y="5729852"/>
            <a:ext cx="5299680" cy="332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</a:rPr>
              <a:t>Not enough power. Add solar panels or remove instruments</a:t>
            </a:r>
            <a:endParaRPr lang="en-GB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3313" y="304800"/>
            <a:ext cx="34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More complicated in “Intermediate” view, with batteries etc.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Rocket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7086965" y="5757914"/>
            <a:ext cx="152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12403" y="3471431"/>
            <a:ext cx="104570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Only shows if all requirements met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744311" y="3678673"/>
            <a:ext cx="11898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None/ Fixed/ Deployable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10217" y="4075836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Area:</a:t>
            </a: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1699" y="3644360"/>
            <a:ext cx="471482" cy="164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66366" y="3259984"/>
            <a:ext cx="28803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Selection box</a:t>
            </a:r>
          </a:p>
          <a:p>
            <a:r>
              <a:rPr lang="en-GB" sz="1100" dirty="0" smtClean="0">
                <a:solidFill>
                  <a:srgbClr val="FF0000"/>
                </a:solidFill>
              </a:rPr>
              <a:t>Deployable not available for all satellite sizes</a:t>
            </a:r>
            <a:endParaRPr lang="en-GB" sz="1100" dirty="0" smtClean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endCxn id="29" idx="2"/>
          </p:cNvCxnSpPr>
          <p:nvPr/>
        </p:nvCxnSpPr>
        <p:spPr>
          <a:xfrm flipH="1" flipV="1">
            <a:off x="3020536" y="4408626"/>
            <a:ext cx="250446" cy="212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7280" y="4587336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If fixed, area is fixed by satellite size</a:t>
            </a:r>
            <a:endParaRPr lang="en-GB" sz="1100" dirty="0" smtClean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83706" y="4109546"/>
            <a:ext cx="44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</a:t>
            </a:r>
            <a:r>
              <a:rPr lang="en-GB" baseline="30000" dirty="0" smtClean="0"/>
              <a:t>2</a:t>
            </a:r>
            <a:endParaRPr lang="en-GB" baseline="300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355280" y="2899066"/>
            <a:ext cx="128426" cy="142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48607" y="3023012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Fixed</a:t>
            </a:r>
          </a:p>
          <a:p>
            <a:r>
              <a:rPr lang="en-GB" sz="1100" dirty="0" smtClean="0">
                <a:solidFill>
                  <a:srgbClr val="FF0000"/>
                </a:solidFill>
              </a:rPr>
              <a:t>solar panels</a:t>
            </a:r>
            <a:endParaRPr lang="en-GB" sz="1100" dirty="0" smtClean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668196" y="2800879"/>
            <a:ext cx="225875" cy="124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720550" y="2870053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Deployable</a:t>
            </a:r>
          </a:p>
          <a:p>
            <a:r>
              <a:rPr lang="en-GB" sz="1100" dirty="0" smtClean="0">
                <a:solidFill>
                  <a:srgbClr val="FF0000"/>
                </a:solidFill>
              </a:rPr>
              <a:t>solar panels</a:t>
            </a:r>
            <a:endParaRPr lang="en-GB" sz="1100" dirty="0" smtClean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05126" y="2236298"/>
            <a:ext cx="3457452" cy="838473"/>
            <a:chOff x="1470148" y="2241761"/>
            <a:chExt cx="6049611" cy="1467103"/>
          </a:xfrm>
        </p:grpSpPr>
        <p:grpSp>
          <p:nvGrpSpPr>
            <p:cNvPr id="12" name="Group 11"/>
            <p:cNvGrpSpPr/>
            <p:nvPr/>
          </p:nvGrpSpPr>
          <p:grpSpPr>
            <a:xfrm rot="5400000">
              <a:off x="3868537" y="2599002"/>
              <a:ext cx="1242729" cy="976995"/>
              <a:chOff x="2098384" y="2360638"/>
              <a:chExt cx="1708436" cy="134311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98384" y="2366024"/>
                <a:ext cx="1337733" cy="13377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5" name="Picture 2" descr="https://image.freepik.com/free-icon/video-camera-side-view_318-50336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5477" y="3158531"/>
                <a:ext cx="360000" cy="36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camera, digital, photo, photographer, photography, shutterbug, video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5477" y="257000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440920" y="2360638"/>
                <a:ext cx="360000" cy="13307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pic>
            <p:nvPicPr>
              <p:cNvPr id="9" name="Picture 6" descr="https://cdn4.iconfinder.com/data/icons/wireless-network/80/Wireless_network_icons-08-51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6820" y="2866936"/>
                <a:ext cx="360000" cy="360000"/>
              </a:xfrm>
              <a:prstGeom prst="rect">
                <a:avLst/>
              </a:prstGeom>
              <a:noFill/>
              <a:ln w="28575">
                <a:noFill/>
              </a:ln>
            </p:spPr>
          </p:pic>
        </p:grpSp>
        <p:sp>
          <p:nvSpPr>
            <p:cNvPr id="13" name="Isosceles Triangle 12"/>
            <p:cNvSpPr/>
            <p:nvPr/>
          </p:nvSpPr>
          <p:spPr>
            <a:xfrm rot="5400000">
              <a:off x="3490580" y="2718215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3000896" y="2694198"/>
              <a:ext cx="540173" cy="51370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4955085" y="2718214"/>
              <a:ext cx="540174" cy="46566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5447649" y="2691318"/>
              <a:ext cx="540173" cy="51946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967109" y="2691318"/>
              <a:ext cx="540173" cy="51946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2487194" y="2694198"/>
              <a:ext cx="540173" cy="51370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197349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145691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699282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Rectangle 52"/>
            <p:cNvSpPr/>
            <p:nvPr/>
          </p:nvSpPr>
          <p:spPr>
            <a:xfrm rot="5400000">
              <a:off x="6476242" y="2694198"/>
              <a:ext cx="540173" cy="5137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3480751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4548380" y="2909723"/>
              <a:ext cx="976570" cy="8081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1969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61236" y="2985329"/>
              <a:ext cx="262800" cy="26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S</a:t>
              </a:r>
              <a:endParaRPr lang="en-GB" sz="12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027301" y="2241761"/>
              <a:ext cx="947179" cy="220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/>
                <a:t>L</a:t>
              </a:r>
              <a:endParaRPr lang="en-GB" sz="105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310216" y="4896542"/>
            <a:ext cx="26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Power available: 1100 W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310216" y="5265874"/>
            <a:ext cx="313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Required power: 1200 W </a:t>
            </a:r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4821135" y="2870053"/>
            <a:ext cx="3046457" cy="27857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Available </a:t>
            </a:r>
            <a:r>
              <a:rPr lang="en-GB" b="1" dirty="0" smtClean="0"/>
              <a:t>power devices</a:t>
            </a:r>
            <a:endParaRPr lang="en-GB" b="1" dirty="0"/>
          </a:p>
        </p:txBody>
      </p:sp>
      <p:sp>
        <p:nvSpPr>
          <p:cNvPr id="73" name="Rectangle 72"/>
          <p:cNvSpPr/>
          <p:nvPr/>
        </p:nvSpPr>
        <p:spPr>
          <a:xfrm>
            <a:off x="5064955" y="3273898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Small Battery</a:t>
            </a:r>
            <a:endParaRPr lang="en-GB" sz="1400" b="1" dirty="0" smtClean="0"/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</a:t>
            </a:r>
            <a:r>
              <a:rPr lang="en-GB" sz="1100" dirty="0" smtClean="0"/>
              <a:t>40</a:t>
            </a:r>
            <a:r>
              <a:rPr lang="en-GB" sz="1100" dirty="0" smtClean="0"/>
              <a:t>	Size: </a:t>
            </a:r>
            <a:r>
              <a:rPr lang="en-GB" sz="1100" dirty="0" smtClean="0"/>
              <a:t>S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/>
              <a:t>	</a:t>
            </a:r>
            <a:r>
              <a:rPr lang="en-GB" sz="1100" dirty="0" smtClean="0"/>
              <a:t>Power: 50 W</a:t>
            </a:r>
            <a:endParaRPr lang="en-GB" sz="1100" dirty="0"/>
          </a:p>
        </p:txBody>
      </p:sp>
      <p:sp>
        <p:nvSpPr>
          <p:cNvPr id="74" name="Isosceles Triangle 73"/>
          <p:cNvSpPr/>
          <p:nvPr/>
        </p:nvSpPr>
        <p:spPr>
          <a:xfrm flipH="1" flipV="1">
            <a:off x="7335536" y="378182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36" y="342547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77" name="Rectangle 76"/>
          <p:cNvSpPr/>
          <p:nvPr/>
        </p:nvSpPr>
        <p:spPr>
          <a:xfrm>
            <a:off x="7291668" y="3321348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64955" y="4093819"/>
            <a:ext cx="2497666" cy="1498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RTG</a:t>
            </a:r>
            <a:endParaRPr lang="en-GB" sz="1400" b="1" dirty="0" smtClean="0"/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₴200</a:t>
            </a:r>
            <a:r>
              <a:rPr lang="en-GB" sz="1100" dirty="0" smtClean="0"/>
              <a:t>	Size: </a:t>
            </a:r>
            <a:r>
              <a:rPr lang="en-GB" sz="1100" dirty="0" smtClean="0"/>
              <a:t>L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 smtClean="0"/>
              <a:t>	Power: 300 W</a:t>
            </a:r>
            <a:endParaRPr lang="en-GB" sz="1100" dirty="0"/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dirty="0" smtClean="0"/>
              <a:t>Provides power</a:t>
            </a:r>
            <a:endParaRPr lang="en-GB" sz="1100" dirty="0"/>
          </a:p>
        </p:txBody>
      </p:sp>
      <p:sp>
        <p:nvSpPr>
          <p:cNvPr id="79" name="Isosceles Triangle 78"/>
          <p:cNvSpPr/>
          <p:nvPr/>
        </p:nvSpPr>
        <p:spPr>
          <a:xfrm rot="10800000" flipH="1" flipV="1">
            <a:off x="7335536" y="5422295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5255622" y="5265874"/>
            <a:ext cx="1932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Title, Cost, </a:t>
            </a:r>
            <a:r>
              <a:rPr lang="en-GB" sz="1200" dirty="0" smtClean="0">
                <a:solidFill>
                  <a:srgbClr val="FF0000"/>
                </a:solidFill>
              </a:rPr>
              <a:t>Size, Power</a:t>
            </a:r>
            <a:endParaRPr lang="en-GB" sz="1200" dirty="0" smtClean="0">
              <a:solidFill>
                <a:srgbClr val="FF0000"/>
              </a:solidFill>
            </a:endParaRPr>
          </a:p>
        </p:txBody>
      </p:sp>
      <p:pic>
        <p:nvPicPr>
          <p:cNvPr id="81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36" y="4245395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82" name="Rectangle 81"/>
          <p:cNvSpPr/>
          <p:nvPr/>
        </p:nvSpPr>
        <p:spPr>
          <a:xfrm>
            <a:off x="7291668" y="4141269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21135" y="2418693"/>
            <a:ext cx="3029410" cy="29558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200" b="1" dirty="0" smtClean="0">
                <a:solidFill>
                  <a:schemeClr val="bg1"/>
                </a:solidFill>
              </a:rPr>
              <a:t>Slots </a:t>
            </a:r>
            <a:r>
              <a:rPr lang="en-GB" sz="1200" b="1" dirty="0" smtClean="0">
                <a:solidFill>
                  <a:schemeClr val="bg1"/>
                </a:solidFill>
              </a:rPr>
              <a:t>available:</a:t>
            </a:r>
            <a:r>
              <a:rPr lang="en-GB" sz="1200" dirty="0" smtClean="0">
                <a:solidFill>
                  <a:schemeClr val="bg1"/>
                </a:solidFill>
              </a:rPr>
              <a:t> </a:t>
            </a:r>
            <a:r>
              <a:rPr lang="en-GB" sz="1200" dirty="0" smtClean="0">
                <a:solidFill>
                  <a:schemeClr val="bg1"/>
                </a:solidFill>
              </a:rPr>
              <a:t>Large: 1/2	; Small: 2/4 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674770" y="2870053"/>
            <a:ext cx="167424" cy="2765153"/>
            <a:chOff x="7649064" y="2700867"/>
            <a:chExt cx="193130" cy="3189711"/>
          </a:xfrm>
        </p:grpSpPr>
        <p:sp>
          <p:nvSpPr>
            <p:cNvPr id="85" name="Rectangle 8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Isosceles Triangle 8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0794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Select rocket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rocket</a:t>
            </a:r>
            <a:endParaRPr lang="en-GB" dirty="0"/>
          </a:p>
        </p:txBody>
      </p:sp>
      <p:sp>
        <p:nvSpPr>
          <p:cNvPr id="7171" name="Rectangle 7170"/>
          <p:cNvSpPr/>
          <p:nvPr/>
        </p:nvSpPr>
        <p:spPr>
          <a:xfrm>
            <a:off x="5358634" y="2721092"/>
            <a:ext cx="796633" cy="266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14306" y="4154406"/>
            <a:ext cx="1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Launch!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9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21707" y="5113866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launch is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21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03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585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16200000">
            <a:off x="5773709" y="3812457"/>
            <a:ext cx="2888803" cy="259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rot="16200000">
            <a:off x="6487024" y="4522229"/>
            <a:ext cx="1457848" cy="249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rot="16200000">
            <a:off x="7216625" y="3528602"/>
            <a:ext cx="2970" cy="259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4490" y="4188208"/>
            <a:ext cx="935125" cy="25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Bar changes colour when over limit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 flipH="1" flipV="1">
            <a:off x="7339536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/>
          <p:cNvSpPr/>
          <p:nvPr/>
        </p:nvSpPr>
        <p:spPr>
          <a:xfrm rot="16200000" flipH="1" flipV="1">
            <a:off x="6992579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06474" y="3444143"/>
            <a:ext cx="12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Required</a:t>
            </a:r>
          </a:p>
          <a:p>
            <a:pPr algn="r"/>
            <a:r>
              <a:rPr lang="en-GB" sz="1400" dirty="0" smtClean="0"/>
              <a:t>thrust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21821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203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585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821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0203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585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4645046" y="540499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4645046" y="4190767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833156" y="302961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2459269" y="294851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59269" y="3161080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200203" y="2721092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3836" y="2721092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968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54779" y="3864735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48412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169911" y="5114363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4722" y="5114363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892" y="5114363"/>
            <a:ext cx="9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Spaceplane</a:t>
            </a:r>
            <a:endParaRPr lang="en-GB" sz="1100" dirty="0"/>
          </a:p>
        </p:txBody>
      </p:sp>
      <p:sp>
        <p:nvSpPr>
          <p:cNvPr id="62" name="Rectangle 61"/>
          <p:cNvSpPr/>
          <p:nvPr/>
        </p:nvSpPr>
        <p:spPr>
          <a:xfrm>
            <a:off x="4074864" y="4027460"/>
            <a:ext cx="487348" cy="395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13845" y="4109987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538148" y="4178252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38148" y="4405441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3313845" y="4449224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4074864" y="4431457"/>
            <a:ext cx="487348" cy="246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63733" y="5338762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4163733" y="567799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Transport Airplane Take Off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49" y="5269483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5664244" y="3493723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5699839" y="3838834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5699839" y="4066023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3834387" y="2721092"/>
            <a:ext cx="86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Extra Large</a:t>
            </a:r>
            <a:endParaRPr lang="en-GB" sz="1100" dirty="0"/>
          </a:p>
        </p:txBody>
      </p:sp>
      <p:sp>
        <p:nvSpPr>
          <p:cNvPr id="82" name="Isosceles Triangle 81"/>
          <p:cNvSpPr/>
          <p:nvPr/>
        </p:nvSpPr>
        <p:spPr>
          <a:xfrm>
            <a:off x="3263675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263675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4134926" y="2948519"/>
            <a:ext cx="282324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34926" y="3161081"/>
            <a:ext cx="28232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8" name="Trapezoid 7167"/>
          <p:cNvSpPr/>
          <p:nvPr/>
        </p:nvSpPr>
        <p:spPr>
          <a:xfrm rot="10800000">
            <a:off x="4134926" y="3417960"/>
            <a:ext cx="282324" cy="11264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5577146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5577146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398541" y="5422556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Isosceles Triangle 89"/>
          <p:cNvSpPr/>
          <p:nvPr/>
        </p:nvSpPr>
        <p:spPr>
          <a:xfrm>
            <a:off x="3398541" y="5649745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9" name="TextBox 7168"/>
          <p:cNvSpPr txBox="1"/>
          <p:nvPr/>
        </p:nvSpPr>
        <p:spPr>
          <a:xfrm>
            <a:off x="2200203" y="2376115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Payload Bay</a:t>
            </a:r>
            <a:endParaRPr lang="en-GB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200203" y="3585639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Second stage</a:t>
            </a:r>
            <a:endParaRPr lang="en-GB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00203" y="4794747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First stage</a:t>
            </a:r>
            <a:endParaRPr lang="en-GB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266981" y="2404631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Your rocket</a:t>
            </a:r>
            <a:endParaRPr lang="en-GB" sz="1200" b="1" dirty="0"/>
          </a:p>
        </p:txBody>
      </p:sp>
      <p:pic>
        <p:nvPicPr>
          <p:cNvPr id="96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78" y="56017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172580" y="5186218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 (if applicable)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1088" y="5605246"/>
            <a:ext cx="2280619" cy="45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Payload bay too big for 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 too big for 1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00051" y="4543240"/>
            <a:ext cx="10975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Schematic of chosen stages</a:t>
            </a:r>
          </a:p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1050" dirty="0" smtClean="0">
                <a:solidFill>
                  <a:srgbClr val="FF0000"/>
                </a:solidFill>
              </a:rPr>
              <a:t>(spaceplane may complicate it!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172" name="Rectangle 7171"/>
          <p:cNvSpPr/>
          <p:nvPr/>
        </p:nvSpPr>
        <p:spPr>
          <a:xfrm>
            <a:off x="2960147" y="2630077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960147" y="3788869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960147" y="5015006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491312" y="2121332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Carousels for each stage</a:t>
            </a:r>
            <a:endParaRPr lang="en-GB" sz="1050" dirty="0">
              <a:solidFill>
                <a:srgbClr val="FF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655782" y="2700867"/>
            <a:ext cx="193130" cy="3189711"/>
            <a:chOff x="7649064" y="2700867"/>
            <a:chExt cx="193130" cy="3189711"/>
          </a:xfrm>
        </p:grpSpPr>
        <p:sp>
          <p:nvSpPr>
            <p:cNvPr id="105" name="Rectangle 10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73" name="Rectangle 7172"/>
          <p:cNvSpPr/>
          <p:nvPr/>
        </p:nvSpPr>
        <p:spPr>
          <a:xfrm>
            <a:off x="5638159" y="3231321"/>
            <a:ext cx="192160" cy="192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5968092" y="2839367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Satellite in payload bay</a:t>
            </a:r>
            <a:endParaRPr lang="en-GB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667</Words>
  <Application>Microsoft Office PowerPoint</Application>
  <PresentationFormat>On-screen Show (4:3)</PresentationFormat>
  <Paragraphs>234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Classroom Rocket Scientist</vt:lpstr>
      <vt:lpstr>1. Pick satellite type</vt:lpstr>
      <vt:lpstr>1a. Pick a goal/objective (Nav)</vt:lpstr>
      <vt:lpstr>1b. Pick a goal/objective (Comms)</vt:lpstr>
      <vt:lpstr>1c. Pick a goal/objective (Earth Obs)</vt:lpstr>
      <vt:lpstr>2. Satellite size</vt:lpstr>
      <vt:lpstr>3. Select your instruments</vt:lpstr>
      <vt:lpstr>4. Select power</vt:lpstr>
      <vt:lpstr>5. Select rocket</vt:lpstr>
      <vt:lpstr>6. Launch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Pick satellite type</dc:title>
  <dc:creator>Chris North</dc:creator>
  <cp:lastModifiedBy>Chris North</cp:lastModifiedBy>
  <cp:revision>23</cp:revision>
  <dcterms:created xsi:type="dcterms:W3CDTF">2015-10-06T11:18:43Z</dcterms:created>
  <dcterms:modified xsi:type="dcterms:W3CDTF">2015-10-14T10:46:47Z</dcterms:modified>
</cp:coreProperties>
</file>