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1"/>
  </p:handout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3FC3C-5FB2-41BD-8571-45BD968FA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712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36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86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07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83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9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48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9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89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64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28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908F-B119-4E87-AAC7-887AD88C8625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68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A908F-B119-4E87-AAC7-887AD88C8625}" type="datetimeFigureOut">
              <a:rPr lang="en-GB" smtClean="0"/>
              <a:t>06/10/2015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74846-1A74-4676-8F73-27289E4A32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10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Classroom Rocket Scientist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Primary (KS2) version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464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Pick satellite type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GB" dirty="0" smtClean="0"/>
              <a:t>Select your type of satellite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565189" y="2421924"/>
            <a:ext cx="2067697" cy="165580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Navigation Satellite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Help people find their way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0269" y="2421924"/>
            <a:ext cx="2067697" cy="16558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Communication Satellite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Help people communication with each other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211469" y="4307681"/>
            <a:ext cx="2067697" cy="1655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Earth Observation Satellite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Monitor the Earth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https://cdn3.iconfinder.com/data/icons/glypho-travel/64/gps-position-target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417" y="3330490"/>
            <a:ext cx="747240" cy="74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2.iconfinder.com/data/icons/flaticons-solid/18/wifi-rounded-1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531" y="3631922"/>
            <a:ext cx="475172" cy="3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3.iconfinder.com/data/icons/smashicons-space/59/13_-_Commercial_Satellite_Outline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189" y="5327227"/>
            <a:ext cx="430256" cy="42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osceles Triangle 8"/>
          <p:cNvSpPr/>
          <p:nvPr/>
        </p:nvSpPr>
        <p:spPr>
          <a:xfrm rot="5400000">
            <a:off x="7718856" y="3815943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683298" y="4624558"/>
            <a:ext cx="1011648" cy="494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18475" y="4472684"/>
            <a:ext cx="1845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Title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Brief description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Icon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7422" y="4524631"/>
            <a:ext cx="1845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Colour coded (changeable pallets for colour-blind etc.?)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00189" y="3070072"/>
            <a:ext cx="90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Navigation arrow</a:t>
            </a:r>
          </a:p>
        </p:txBody>
      </p:sp>
    </p:spTree>
    <p:extLst>
      <p:ext uri="{BB962C8B-B14F-4D97-AF65-F5344CB8AC3E}">
        <p14:creationId xmlns:p14="http://schemas.microsoft.com/office/powerpoint/2010/main" val="288403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2a. Pick a goal/objective (</a:t>
            </a:r>
            <a:r>
              <a:rPr lang="en-GB" dirty="0" err="1" smtClean="0"/>
              <a:t>Nav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Select the purpose of your satellite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107459" y="3270419"/>
            <a:ext cx="2067697" cy="159814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Map-making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Map the surface of the Earth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Cost: ₴200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medium</a:t>
            </a:r>
          </a:p>
        </p:txBody>
      </p:sp>
      <p:sp>
        <p:nvSpPr>
          <p:cNvPr id="9" name="Isosceles Triangle 8"/>
          <p:cNvSpPr/>
          <p:nvPr/>
        </p:nvSpPr>
        <p:spPr>
          <a:xfrm rot="5400000">
            <a:off x="7718856" y="3815943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/>
        </p:nvSpPr>
        <p:spPr>
          <a:xfrm rot="16200000">
            <a:off x="496327" y="3815944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979142" y="3270419"/>
            <a:ext cx="2067697" cy="159814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Satellite Navigation System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Tell people their location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Cost: ₴100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small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19710" y="2529016"/>
            <a:ext cx="1013254" cy="823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32964" y="2212153"/>
            <a:ext cx="1845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Title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Brief description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Budget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Size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Photo?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281883" y="4580277"/>
            <a:ext cx="175054" cy="562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50813" y="4951899"/>
            <a:ext cx="1845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Use “credits” units for currency by default (always &lt; ₴1000)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38833" y="9957618"/>
            <a:ext cx="170646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Perhaps photos of example satellites?</a:t>
            </a:r>
          </a:p>
        </p:txBody>
      </p:sp>
      <p:pic>
        <p:nvPicPr>
          <p:cNvPr id="5122" name="Picture 2" descr="https://upload.wikimedia.org/wikipedia/commons/thumb/8/86/GPS-IIRM.jpg/320px-GPS-IIR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10" y="4379989"/>
            <a:ext cx="671122" cy="4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700189" y="3070072"/>
            <a:ext cx="90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Navigation arrow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9257" y="3230004"/>
            <a:ext cx="862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Navigation arrow</a:t>
            </a:r>
          </a:p>
        </p:txBody>
      </p:sp>
    </p:spTree>
    <p:extLst>
      <p:ext uri="{BB962C8B-B14F-4D97-AF65-F5344CB8AC3E}">
        <p14:creationId xmlns:p14="http://schemas.microsoft.com/office/powerpoint/2010/main" val="408823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2b. Pick a goal/objective (</a:t>
            </a:r>
            <a:r>
              <a:rPr lang="en-GB" dirty="0" err="1" smtClean="0"/>
              <a:t>Comms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 the purpose of your satellite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71714" y="3118248"/>
            <a:ext cx="2067697" cy="19024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Satellite telephone system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Let people talk over the phone using satellites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Cost: ₴100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small</a:t>
            </a:r>
          </a:p>
          <a:p>
            <a:endParaRPr lang="en-GB" sz="1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32747" y="3118249"/>
            <a:ext cx="2067697" cy="19024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Satellite internet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Connect to the internet using satellites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Cost: ₴200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medium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=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3779" y="3118249"/>
            <a:ext cx="2067697" cy="19024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Satell</a:t>
            </a:r>
            <a:r>
              <a:rPr lang="en-GB" sz="1400" b="1" dirty="0" smtClean="0">
                <a:solidFill>
                  <a:sysClr val="windowText" lastClr="000000"/>
                </a:solidFill>
              </a:rPr>
              <a:t>i</a:t>
            </a:r>
            <a:r>
              <a:rPr lang="en-GB" sz="1400" dirty="0" smtClean="0">
                <a:solidFill>
                  <a:sysClr val="windowText" lastClr="000000"/>
                </a:solidFill>
              </a:rPr>
              <a:t>te TV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Provide satellite TV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Cost: ₴500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large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7718856" y="3815943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/>
        </p:nvSpPr>
        <p:spPr>
          <a:xfrm rot="16200000">
            <a:off x="496327" y="3815944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850934" y="2480913"/>
            <a:ext cx="438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Same as above (different colour?)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16774" y="2082079"/>
            <a:ext cx="167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Same as above (different colour?)</a:t>
            </a:r>
          </a:p>
        </p:txBody>
      </p:sp>
    </p:spTree>
    <p:extLst>
      <p:ext uri="{BB962C8B-B14F-4D97-AF65-F5344CB8AC3E}">
        <p14:creationId xmlns:p14="http://schemas.microsoft.com/office/powerpoint/2010/main" val="71578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2c. Pick a goal/objective (Earth </a:t>
            </a:r>
            <a:r>
              <a:rPr lang="en-GB" dirty="0" err="1" smtClean="0"/>
              <a:t>Obs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 the purpose of your satellite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06757" y="4155044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Natural Disaster monitoring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Study areas of natural disasters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Cost: ₴500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medium</a:t>
            </a:r>
          </a:p>
        </p:txBody>
      </p:sp>
      <p:sp>
        <p:nvSpPr>
          <p:cNvPr id="8" name="Rectangle 7"/>
          <p:cNvSpPr/>
          <p:nvPr/>
        </p:nvSpPr>
        <p:spPr>
          <a:xfrm>
            <a:off x="4771357" y="2324682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Vegetation mapping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Map the plants over the surface of the Earth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Cost: ₴200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medium</a:t>
            </a:r>
          </a:p>
        </p:txBody>
      </p:sp>
      <p:sp>
        <p:nvSpPr>
          <p:cNvPr id="6" name="Rectangle 5"/>
          <p:cNvSpPr/>
          <p:nvPr/>
        </p:nvSpPr>
        <p:spPr>
          <a:xfrm>
            <a:off x="4771357" y="4155044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Surface mapping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Measure the height of land over the surface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Cost: ₴500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large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6757" y="2324682"/>
            <a:ext cx="1678630" cy="17628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 smtClean="0">
                <a:solidFill>
                  <a:sysClr val="windowText" lastClr="000000"/>
                </a:solidFill>
              </a:rPr>
              <a:t>Weather forecasting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Monitor the weather</a:t>
            </a:r>
          </a:p>
          <a:p>
            <a:pPr algn="ctr"/>
            <a:endParaRPr lang="en-GB" sz="1400" dirty="0">
              <a:solidFill>
                <a:sysClr val="windowText" lastClr="000000"/>
              </a:solidFill>
            </a:endParaRP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Cost: ₴200</a:t>
            </a:r>
          </a:p>
          <a:p>
            <a:r>
              <a:rPr lang="en-GB" sz="1400" dirty="0" smtClean="0">
                <a:solidFill>
                  <a:sysClr val="windowText" lastClr="000000"/>
                </a:solidFill>
              </a:rPr>
              <a:t>Size: medium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6774" y="2082079"/>
            <a:ext cx="167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Same as above (different colour?)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46849" y="4774479"/>
            <a:ext cx="1671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Perhaps photos of example satellites?</a:t>
            </a:r>
          </a:p>
        </p:txBody>
      </p:sp>
      <p:sp>
        <p:nvSpPr>
          <p:cNvPr id="14" name="Isosceles Triangle 13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Build</a:t>
            </a:r>
            <a:endParaRPr lang="en-GB" sz="28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7502243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Build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5533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Select your instruments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your navigation satellite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207986" y="4244156"/>
            <a:ext cx="3486149" cy="1779373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/>
              <a:t>Requirements</a:t>
            </a:r>
          </a:p>
          <a:p>
            <a:pPr defTabSz="449263"/>
            <a:r>
              <a:rPr lang="en-GB" dirty="0" smtClean="0"/>
              <a:t>	Take pictures of the Earth</a:t>
            </a:r>
          </a:p>
          <a:p>
            <a:pPr defTabSz="449263"/>
            <a:r>
              <a:rPr lang="en-GB" dirty="0"/>
              <a:t>	</a:t>
            </a:r>
            <a:r>
              <a:rPr lang="en-GB" dirty="0" smtClean="0"/>
              <a:t>Radio dish to communicate</a:t>
            </a:r>
          </a:p>
          <a:p>
            <a:pPr defTabSz="449263"/>
            <a:r>
              <a:rPr lang="en-GB" dirty="0"/>
              <a:t>	</a:t>
            </a:r>
            <a:r>
              <a:rPr lang="en-GB" dirty="0" smtClean="0"/>
              <a:t>Requirement 3…</a:t>
            </a:r>
          </a:p>
          <a:p>
            <a:pPr algn="ctr"/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1373430" y="4599828"/>
            <a:ext cx="209836" cy="217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x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3430" y="4860550"/>
            <a:ext cx="209836" cy="217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373430" y="5133842"/>
            <a:ext cx="209836" cy="217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-14547" y="4888473"/>
            <a:ext cx="1075697" cy="70788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</a:rPr>
              <a:t>Check boxes automatically checked when completed.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21135" y="2337250"/>
            <a:ext cx="3046457" cy="36862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 smtClean="0"/>
              <a:t>Available instruments</a:t>
            </a:r>
            <a:endParaRPr lang="en-GB" b="1" dirty="0"/>
          </a:p>
        </p:txBody>
      </p:sp>
      <p:sp>
        <p:nvSpPr>
          <p:cNvPr id="13" name="Rectangle 12"/>
          <p:cNvSpPr/>
          <p:nvPr/>
        </p:nvSpPr>
        <p:spPr>
          <a:xfrm>
            <a:off x="6235700" y="1825625"/>
            <a:ext cx="2279650" cy="418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/>
              <a:t>Budget: ₴500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029201" y="2700867"/>
            <a:ext cx="2497666" cy="663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400" dirty="0" smtClean="0"/>
              <a:t>	</a:t>
            </a:r>
            <a:r>
              <a:rPr lang="en-GB" sz="1400" b="1" dirty="0" smtClean="0"/>
              <a:t>Camera</a:t>
            </a:r>
          </a:p>
          <a:p>
            <a:pPr defTabSz="719138">
              <a:tabLst>
                <a:tab pos="719138" algn="l"/>
                <a:tab pos="2243138" algn="r"/>
              </a:tabLst>
            </a:pPr>
            <a:r>
              <a:rPr lang="en-GB" sz="1100" b="1" dirty="0"/>
              <a:t>	</a:t>
            </a:r>
            <a:r>
              <a:rPr lang="en-GB" sz="1100" b="1" dirty="0" smtClean="0"/>
              <a:t>Cost: </a:t>
            </a:r>
            <a:r>
              <a:rPr lang="en-GB" sz="1100" dirty="0" smtClean="0"/>
              <a:t>₴40	Size: S</a:t>
            </a:r>
            <a:endParaRPr lang="en-GB" sz="1100" dirty="0"/>
          </a:p>
        </p:txBody>
      </p:sp>
      <p:sp>
        <p:nvSpPr>
          <p:cNvPr id="18" name="Isosceles Triangle 17"/>
          <p:cNvSpPr/>
          <p:nvPr/>
        </p:nvSpPr>
        <p:spPr>
          <a:xfrm flipH="1" flipV="1">
            <a:off x="7299782" y="3208798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029201" y="3566051"/>
            <a:ext cx="2497666" cy="15085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400" b="1" dirty="0" smtClean="0"/>
              <a:t>	Large </a:t>
            </a:r>
            <a:r>
              <a:rPr lang="en-GB" sz="1400" b="1" dirty="0" smtClean="0"/>
              <a:t>Radio dish</a:t>
            </a:r>
          </a:p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100" b="1" dirty="0" smtClean="0"/>
              <a:t>	Cost: </a:t>
            </a:r>
            <a:r>
              <a:rPr lang="en-GB" sz="1100" dirty="0" smtClean="0"/>
              <a:t>₴10	Size: L</a:t>
            </a:r>
          </a:p>
          <a:p>
            <a:pPr defTabSz="747713">
              <a:tabLst>
                <a:tab pos="719138" algn="l"/>
                <a:tab pos="2243138" algn="r"/>
              </a:tabLst>
            </a:pPr>
            <a:endParaRPr lang="en-GB" sz="1100" dirty="0"/>
          </a:p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100" dirty="0" smtClean="0"/>
              <a:t>Allows communication with the ground.</a:t>
            </a:r>
            <a:endParaRPr lang="en-GB" sz="1100" dirty="0"/>
          </a:p>
        </p:txBody>
      </p:sp>
      <p:sp>
        <p:nvSpPr>
          <p:cNvPr id="22" name="Isosceles Triangle 21"/>
          <p:cNvSpPr/>
          <p:nvPr/>
        </p:nvSpPr>
        <p:spPr>
          <a:xfrm rot="10800000" flipH="1" flipV="1">
            <a:off x="7299782" y="4908853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029201" y="5227425"/>
            <a:ext cx="2497666" cy="663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400" dirty="0" smtClean="0"/>
              <a:t>	</a:t>
            </a:r>
            <a:r>
              <a:rPr lang="en-GB" sz="1400" b="1" dirty="0" smtClean="0"/>
              <a:t>Video camera</a:t>
            </a:r>
          </a:p>
          <a:p>
            <a:pPr defTabSz="747713">
              <a:tabLst>
                <a:tab pos="719138" algn="l"/>
                <a:tab pos="2243138" algn="r"/>
              </a:tabLst>
            </a:pPr>
            <a:r>
              <a:rPr lang="en-GB" sz="1100" b="1" dirty="0" smtClean="0"/>
              <a:t>	Cost: </a:t>
            </a:r>
            <a:r>
              <a:rPr lang="en-GB" sz="1100" dirty="0" smtClean="0"/>
              <a:t>₴50	Size: S</a:t>
            </a:r>
            <a:endParaRPr lang="en-GB" sz="1100" dirty="0"/>
          </a:p>
        </p:txBody>
      </p:sp>
      <p:sp>
        <p:nvSpPr>
          <p:cNvPr id="27" name="Isosceles Triangle 26"/>
          <p:cNvSpPr/>
          <p:nvPr/>
        </p:nvSpPr>
        <p:spPr>
          <a:xfrm flipH="1" flipV="1">
            <a:off x="7299782" y="5732349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53" name="Group 2052"/>
          <p:cNvGrpSpPr/>
          <p:nvPr/>
        </p:nvGrpSpPr>
        <p:grpSpPr>
          <a:xfrm>
            <a:off x="7649064" y="2700867"/>
            <a:ext cx="193130" cy="3189711"/>
            <a:chOff x="7649064" y="2700867"/>
            <a:chExt cx="193130" cy="3189711"/>
          </a:xfrm>
        </p:grpSpPr>
        <p:sp>
          <p:nvSpPr>
            <p:cNvPr id="28" name="Rectangle 27"/>
            <p:cNvSpPr/>
            <p:nvPr/>
          </p:nvSpPr>
          <p:spPr>
            <a:xfrm>
              <a:off x="7653867" y="2700867"/>
              <a:ext cx="188327" cy="31897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Isosceles Triangle 28"/>
            <p:cNvSpPr/>
            <p:nvPr/>
          </p:nvSpPr>
          <p:spPr>
            <a:xfrm flipV="1">
              <a:off x="7698769" y="5787186"/>
              <a:ext cx="86478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Isosceles Triangle 29"/>
            <p:cNvSpPr/>
            <p:nvPr/>
          </p:nvSpPr>
          <p:spPr>
            <a:xfrm rot="10800000" flipV="1">
              <a:off x="7698769" y="2750003"/>
              <a:ext cx="86480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49064" y="2904029"/>
              <a:ext cx="193130" cy="6095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-624262" y="2373747"/>
            <a:ext cx="1287982" cy="11009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rgbClr val="FF0000"/>
                </a:solidFill>
              </a:rPr>
              <a:t>Graphical schematic of the satellite (size &amp; slots dictated by mission)</a:t>
            </a:r>
          </a:p>
          <a:p>
            <a:pPr algn="ctr"/>
            <a:endParaRPr lang="en-GB" sz="800" dirty="0">
              <a:solidFill>
                <a:srgbClr val="FF0000"/>
              </a:solidFill>
            </a:endParaRPr>
          </a:p>
          <a:p>
            <a:pPr algn="ctr"/>
            <a:r>
              <a:rPr lang="en-GB" sz="800" dirty="0" smtClean="0">
                <a:solidFill>
                  <a:srgbClr val="FF0000"/>
                </a:solidFill>
              </a:rPr>
              <a:t>“Blocks” for instruments</a:t>
            </a:r>
          </a:p>
          <a:p>
            <a:pPr algn="ctr"/>
            <a:r>
              <a:rPr lang="en-GB" sz="800" dirty="0" smtClean="0">
                <a:solidFill>
                  <a:srgbClr val="FF0000"/>
                </a:solidFill>
              </a:rPr>
              <a:t>Spaces for radio dishes etc.</a:t>
            </a:r>
          </a:p>
          <a:p>
            <a:pPr algn="ctr"/>
            <a:endParaRPr lang="en-GB" sz="800" dirty="0" smtClean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98384" y="2366024"/>
            <a:ext cx="1337733" cy="13377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5604685" y="3096928"/>
            <a:ext cx="1504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Icon, Title, Cost, Size</a:t>
            </a:r>
          </a:p>
        </p:txBody>
      </p:sp>
      <p:pic>
        <p:nvPicPr>
          <p:cNvPr id="37" name="Picture 2" descr="https://image.freepik.com/free-icon/video-camera-side-view_318-5033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471" y="5421628"/>
            <a:ext cx="36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6715437" y="7692544"/>
            <a:ext cx="1199752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defTabSz="541338"/>
            <a:r>
              <a:rPr lang="en-GB" dirty="0" smtClean="0"/>
              <a:t>	Instrument Warnings</a:t>
            </a:r>
            <a:endParaRPr lang="en-GB" dirty="0"/>
          </a:p>
        </p:txBody>
      </p:sp>
      <p:pic>
        <p:nvPicPr>
          <p:cNvPr id="2052" name="Picture 4" descr="camera, digital, photo, photographer, photography, shutterbug, vide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582" y="2852443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pic>
        <p:nvPicPr>
          <p:cNvPr id="2054" name="Picture 6" descr="https://cdn4.iconfinder.com/data/icons/wireless-network/80/Wireless_network_icons-08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582" y="3691342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pic>
        <p:nvPicPr>
          <p:cNvPr id="42" name="Picture 2" descr="https://image.freepik.com/free-icon/video-camera-side-view_318-5033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477" y="3158531"/>
            <a:ext cx="360000" cy="36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camera, digital, photo, photographer, photography, shutterbug, vide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477" y="2570003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</p:pic>
      <p:sp>
        <p:nvSpPr>
          <p:cNvPr id="38" name="Rectangle 37"/>
          <p:cNvSpPr/>
          <p:nvPr/>
        </p:nvSpPr>
        <p:spPr>
          <a:xfrm>
            <a:off x="1205640" y="3781543"/>
            <a:ext cx="3488496" cy="390091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1338"/>
            <a:r>
              <a:rPr lang="en-GB" sz="1400" b="1" dirty="0" smtClean="0">
                <a:solidFill>
                  <a:schemeClr val="bg1"/>
                </a:solidFill>
              </a:rPr>
              <a:t>Slots used:</a:t>
            </a:r>
            <a:r>
              <a:rPr lang="en-GB" sz="1400" dirty="0" smtClean="0">
                <a:solidFill>
                  <a:schemeClr val="bg1"/>
                </a:solidFill>
              </a:rPr>
              <a:t> Large: 1/2	; Small: 2/4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75382" y="3158531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49" name="Rectangle 48"/>
          <p:cNvSpPr/>
          <p:nvPr/>
        </p:nvSpPr>
        <p:spPr>
          <a:xfrm>
            <a:off x="3440920" y="2360638"/>
            <a:ext cx="360000" cy="13431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Picture 6" descr="https://cdn4.iconfinder.com/data/icons/wireless-network/80/Wireless_network_icons-08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820" y="2866936"/>
            <a:ext cx="360000" cy="360000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50" name="Rectangle 49"/>
          <p:cNvSpPr/>
          <p:nvPr/>
        </p:nvSpPr>
        <p:spPr>
          <a:xfrm>
            <a:off x="2875382" y="2568828"/>
            <a:ext cx="36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51" name="Rectangle 50"/>
          <p:cNvSpPr/>
          <p:nvPr/>
        </p:nvSpPr>
        <p:spPr>
          <a:xfrm>
            <a:off x="1729111" y="2360638"/>
            <a:ext cx="360000" cy="134311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6870290" y="926707"/>
            <a:ext cx="1943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</a:rPr>
              <a:t>Arrow shows breakdown, but not total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006109" y="1357594"/>
            <a:ext cx="154602" cy="5039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545471" y="4586730"/>
            <a:ext cx="151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Show/hide more info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006109" y="4775902"/>
            <a:ext cx="309204" cy="1272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3" idx="3"/>
            <a:endCxn id="51" idx="1"/>
          </p:cNvCxnSpPr>
          <p:nvPr/>
        </p:nvCxnSpPr>
        <p:spPr>
          <a:xfrm>
            <a:off x="663720" y="2924246"/>
            <a:ext cx="1065391" cy="107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76" y="553827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Straight Arrow Connector 67"/>
          <p:cNvCxnSpPr/>
          <p:nvPr/>
        </p:nvCxnSpPr>
        <p:spPr>
          <a:xfrm>
            <a:off x="6135178" y="1443620"/>
            <a:ext cx="285711" cy="400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573567" y="1235180"/>
            <a:ext cx="19438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</a:rPr>
              <a:t>Only show if over budget</a:t>
            </a:r>
          </a:p>
        </p:txBody>
      </p:sp>
      <p:sp>
        <p:nvSpPr>
          <p:cNvPr id="74" name="Isosceles Triangle 73"/>
          <p:cNvSpPr/>
          <p:nvPr/>
        </p:nvSpPr>
        <p:spPr>
          <a:xfrm flipH="1" flipV="1">
            <a:off x="6813585" y="1977407"/>
            <a:ext cx="276396" cy="146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/>
          <p:cNvSpPr txBox="1"/>
          <p:nvPr/>
        </p:nvSpPr>
        <p:spPr>
          <a:xfrm>
            <a:off x="1952625" y="6055282"/>
            <a:ext cx="1045703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Warning visible when requirements not met.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263478" y="1498006"/>
            <a:ext cx="19438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FF0000"/>
                </a:solidFill>
              </a:rPr>
              <a:t>Title depends on selected type</a:t>
            </a:r>
          </a:p>
        </p:txBody>
      </p:sp>
      <p:sp>
        <p:nvSpPr>
          <p:cNvPr id="80" name="Isosceles Triangle 79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Isosceles Triangle 80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Restart</a:t>
            </a:r>
            <a:endParaRPr lang="en-GB" sz="2800" dirty="0"/>
          </a:p>
        </p:txBody>
      </p:sp>
      <p:sp>
        <p:nvSpPr>
          <p:cNvPr id="83" name="TextBox 82"/>
          <p:cNvSpPr txBox="1"/>
          <p:nvPr/>
        </p:nvSpPr>
        <p:spPr>
          <a:xfrm rot="16200000">
            <a:off x="7502243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Power</a:t>
            </a:r>
            <a:endParaRPr lang="en-GB" sz="2800" dirty="0"/>
          </a:p>
        </p:txBody>
      </p:sp>
      <p:sp>
        <p:nvSpPr>
          <p:cNvPr id="86" name="Rectangle 85"/>
          <p:cNvSpPr/>
          <p:nvPr/>
        </p:nvSpPr>
        <p:spPr>
          <a:xfrm>
            <a:off x="7255914" y="2748317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255914" y="3624884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55914" y="5276531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212403" y="3471431"/>
            <a:ext cx="1045703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Navigation only shows if all requirements met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816110" y="5539408"/>
            <a:ext cx="2757457" cy="390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1338"/>
            <a:r>
              <a:rPr lang="en-GB" sz="1400" b="1" dirty="0" smtClean="0">
                <a:solidFill>
                  <a:sysClr val="windowText" lastClr="000000"/>
                </a:solidFill>
              </a:rPr>
              <a:t>Requirements not met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162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Select power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your solar panels</a:t>
            </a:r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3868537" y="2877422"/>
            <a:ext cx="1242729" cy="976995"/>
            <a:chOff x="2098384" y="2360638"/>
            <a:chExt cx="1708436" cy="1343119"/>
          </a:xfrm>
        </p:grpSpPr>
        <p:sp>
          <p:nvSpPr>
            <p:cNvPr id="4" name="Rectangle 3"/>
            <p:cNvSpPr/>
            <p:nvPr/>
          </p:nvSpPr>
          <p:spPr>
            <a:xfrm>
              <a:off x="2098384" y="2366024"/>
              <a:ext cx="1337733" cy="13377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2" descr="https://image.freepik.com/free-icon/video-camera-side-view_318-5033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477" y="3158531"/>
              <a:ext cx="360000" cy="36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camera, digital, photo, photographer, photography, shutterbug, video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477" y="2570003"/>
              <a:ext cx="360000" cy="3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3440920" y="2360638"/>
              <a:ext cx="360000" cy="13307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Picture 6" descr="https://cdn4.iconfinder.com/data/icons/wireless-network/80/Wireless_network_icons-08-51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6820" y="2866936"/>
              <a:ext cx="360000" cy="360000"/>
            </a:xfrm>
            <a:prstGeom prst="rect">
              <a:avLst/>
            </a:prstGeom>
            <a:noFill/>
            <a:ln w="28575">
              <a:noFill/>
            </a:ln>
          </p:spPr>
        </p:pic>
      </p:grpSp>
      <p:sp>
        <p:nvSpPr>
          <p:cNvPr id="13" name="Isosceles Triangle 12"/>
          <p:cNvSpPr/>
          <p:nvPr/>
        </p:nvSpPr>
        <p:spPr>
          <a:xfrm rot="5400000">
            <a:off x="3490580" y="2996635"/>
            <a:ext cx="540174" cy="4656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 rot="5400000">
            <a:off x="3000896" y="2972618"/>
            <a:ext cx="540173" cy="5137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Isosceles Triangle 15"/>
          <p:cNvSpPr/>
          <p:nvPr/>
        </p:nvSpPr>
        <p:spPr>
          <a:xfrm rot="16200000">
            <a:off x="4955085" y="2996634"/>
            <a:ext cx="540174" cy="4656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 rot="16200000">
            <a:off x="5447649" y="2969738"/>
            <a:ext cx="540173" cy="51946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 rot="16200000">
            <a:off x="5967109" y="2969738"/>
            <a:ext cx="540173" cy="51946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 rot="5400000">
            <a:off x="2487194" y="2972618"/>
            <a:ext cx="540173" cy="5137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1380067" y="5056439"/>
            <a:ext cx="5740400" cy="423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1380067" y="5060730"/>
            <a:ext cx="3420639" cy="4076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5222746" y="5056439"/>
            <a:ext cx="4850" cy="423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10217" y="4119264"/>
            <a:ext cx="143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Solar panels: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1310217" y="4548594"/>
            <a:ext cx="143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Cost: </a:t>
            </a:r>
            <a:r>
              <a:rPr lang="en-GB" dirty="0" smtClean="0"/>
              <a:t>₴100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2744311" y="4119264"/>
            <a:ext cx="5524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15186" y="4089362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+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15185" y="4316530"/>
            <a:ext cx="199617" cy="199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80731" y="5059336"/>
            <a:ext cx="1527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Bar changes colour when over limit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35700" y="1825625"/>
            <a:ext cx="2279650" cy="418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/>
              <a:t>Budget: ₴500</a:t>
            </a:r>
            <a:endParaRPr lang="en-GB" dirty="0"/>
          </a:p>
        </p:txBody>
      </p:sp>
      <p:pic>
        <p:nvPicPr>
          <p:cNvPr id="34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116" y="185464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/>
          <p:cNvSpPr/>
          <p:nvPr/>
        </p:nvSpPr>
        <p:spPr>
          <a:xfrm flipH="1" flipV="1">
            <a:off x="6813585" y="1977407"/>
            <a:ext cx="276396" cy="146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Isosceles Triangle 36"/>
          <p:cNvSpPr/>
          <p:nvPr/>
        </p:nvSpPr>
        <p:spPr>
          <a:xfrm rot="10800000" flipH="1" flipV="1">
            <a:off x="5137030" y="5507950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Isosceles Triangle 37"/>
          <p:cNvSpPr/>
          <p:nvPr/>
        </p:nvSpPr>
        <p:spPr>
          <a:xfrm flipH="1" flipV="1">
            <a:off x="5137030" y="4941332"/>
            <a:ext cx="176283" cy="9319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4441924" y="4558585"/>
            <a:ext cx="2055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Required power</a:t>
            </a:r>
            <a:endParaRPr lang="en-GB" sz="1400" dirty="0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Isosceles Triangle 40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067" y="571596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1790301" y="5729852"/>
            <a:ext cx="5299680" cy="332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ysClr val="windowText" lastClr="000000"/>
                </a:solidFill>
              </a:rPr>
              <a:t>Not enough power. Add solar panels or remove instruments</a:t>
            </a:r>
            <a:endParaRPr lang="en-GB" sz="1600" dirty="0">
              <a:solidFill>
                <a:sysClr val="windowText" lastClr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13313" y="304800"/>
            <a:ext cx="342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More complicated in “Intermediate” view, with batteries etc.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Build</a:t>
            </a:r>
            <a:endParaRPr lang="en-GB" sz="2800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7502243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Rocket</a:t>
            </a:r>
            <a:endParaRPr lang="en-GB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7086965" y="5757914"/>
            <a:ext cx="1527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Error message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12403" y="3471431"/>
            <a:ext cx="1045703" cy="3385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Only shows if all requirements met</a:t>
            </a:r>
          </a:p>
        </p:txBody>
      </p:sp>
      <p:sp>
        <p:nvSpPr>
          <p:cNvPr id="50" name="Rectangle 49"/>
          <p:cNvSpPr/>
          <p:nvPr/>
        </p:nvSpPr>
        <p:spPr>
          <a:xfrm rot="5400000">
            <a:off x="1973492" y="2972618"/>
            <a:ext cx="540173" cy="51370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 rot="5400000">
            <a:off x="1456912" y="2972618"/>
            <a:ext cx="540173" cy="51370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 rot="5400000">
            <a:off x="6992822" y="2972618"/>
            <a:ext cx="540173" cy="51370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 rot="5400000">
            <a:off x="6476242" y="2972618"/>
            <a:ext cx="540173" cy="51370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94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Select rocket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your rocket</a:t>
            </a:r>
            <a:endParaRPr lang="en-GB" dirty="0"/>
          </a:p>
        </p:txBody>
      </p:sp>
      <p:sp>
        <p:nvSpPr>
          <p:cNvPr id="7171" name="Rectangle 7170"/>
          <p:cNvSpPr/>
          <p:nvPr/>
        </p:nvSpPr>
        <p:spPr>
          <a:xfrm>
            <a:off x="5358634" y="2721092"/>
            <a:ext cx="796633" cy="2665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Isosceles Triangle 3"/>
          <p:cNvSpPr/>
          <p:nvPr/>
        </p:nvSpPr>
        <p:spPr>
          <a:xfrm rot="5400000">
            <a:off x="7718856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/>
          <p:cNvSpPr/>
          <p:nvPr/>
        </p:nvSpPr>
        <p:spPr>
          <a:xfrm rot="16200000">
            <a:off x="496328" y="3045656"/>
            <a:ext cx="939114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 rot="16200000">
            <a:off x="355974" y="4066470"/>
            <a:ext cx="1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Power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7414306" y="4154406"/>
            <a:ext cx="1395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/>
              <a:t>Launch!</a:t>
            </a:r>
            <a:endParaRPr lang="en-GB" sz="2800" dirty="0"/>
          </a:p>
        </p:txBody>
      </p:sp>
      <p:sp>
        <p:nvSpPr>
          <p:cNvPr id="8" name="Rectangle 7"/>
          <p:cNvSpPr/>
          <p:nvPr/>
        </p:nvSpPr>
        <p:spPr>
          <a:xfrm>
            <a:off x="6235700" y="1825625"/>
            <a:ext cx="2279650" cy="418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smtClean="0"/>
              <a:t>Budget: ₴500</a:t>
            </a:r>
            <a:endParaRPr lang="en-GB" dirty="0"/>
          </a:p>
        </p:txBody>
      </p:sp>
      <p:pic>
        <p:nvPicPr>
          <p:cNvPr id="9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116" y="185464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Isosceles Triangle 9"/>
          <p:cNvSpPr/>
          <p:nvPr/>
        </p:nvSpPr>
        <p:spPr>
          <a:xfrm flipH="1" flipV="1">
            <a:off x="6813585" y="1977407"/>
            <a:ext cx="276396" cy="146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921707" y="5113866"/>
            <a:ext cx="1045703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Navigation only shows if launch is possible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82175" y="269240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020375" y="269240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858575" y="269240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 rot="16200000">
            <a:off x="5773709" y="3812457"/>
            <a:ext cx="2888803" cy="259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 rot="16200000">
            <a:off x="6487024" y="4522229"/>
            <a:ext cx="1457848" cy="2496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 rot="16200000">
            <a:off x="7216625" y="3528602"/>
            <a:ext cx="2970" cy="2592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4490" y="4188208"/>
            <a:ext cx="935125" cy="254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Bar changes colour when over limit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19" name="Isosceles Triangle 18"/>
          <p:cNvSpPr/>
          <p:nvPr/>
        </p:nvSpPr>
        <p:spPr>
          <a:xfrm rot="5400000" flipH="1" flipV="1">
            <a:off x="7339536" y="3629678"/>
            <a:ext cx="107943" cy="5706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/>
          <p:cNvSpPr/>
          <p:nvPr/>
        </p:nvSpPr>
        <p:spPr>
          <a:xfrm rot="16200000" flipH="1" flipV="1">
            <a:off x="6992579" y="3629678"/>
            <a:ext cx="107943" cy="5706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5806474" y="3444143"/>
            <a:ext cx="1204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/>
              <a:t>Required</a:t>
            </a:r>
          </a:p>
          <a:p>
            <a:pPr algn="r"/>
            <a:r>
              <a:rPr lang="en-GB" sz="1400" dirty="0" smtClean="0"/>
              <a:t>thrust</a:t>
            </a:r>
            <a:endParaRPr lang="en-GB" sz="1400" dirty="0"/>
          </a:p>
        </p:txBody>
      </p:sp>
      <p:sp>
        <p:nvSpPr>
          <p:cNvPr id="23" name="Rectangle 22"/>
          <p:cNvSpPr/>
          <p:nvPr/>
        </p:nvSpPr>
        <p:spPr>
          <a:xfrm>
            <a:off x="2182175" y="3853549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3020375" y="3853549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858575" y="3853549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182175" y="506778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3020375" y="506778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3858575" y="5067780"/>
            <a:ext cx="8382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4645046" y="5404998"/>
            <a:ext cx="414868" cy="1637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4645046" y="4190767"/>
            <a:ext cx="414868" cy="1637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/>
          <p:cNvSpPr/>
          <p:nvPr/>
        </p:nvSpPr>
        <p:spPr>
          <a:xfrm rot="16200000">
            <a:off x="1833156" y="3029618"/>
            <a:ext cx="414868" cy="1637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Isosceles Triangle 36"/>
          <p:cNvSpPr/>
          <p:nvPr/>
        </p:nvSpPr>
        <p:spPr>
          <a:xfrm>
            <a:off x="2459269" y="2948519"/>
            <a:ext cx="180000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2459269" y="3161080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2200203" y="2721092"/>
            <a:ext cx="750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Medium</a:t>
            </a:r>
            <a:endParaRPr lang="en-GB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3193836" y="2721092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Large</a:t>
            </a:r>
            <a:endParaRPr lang="en-GB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2339968" y="3864735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Small</a:t>
            </a:r>
            <a:endParaRPr lang="en-GB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3054779" y="3864735"/>
            <a:ext cx="750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Medium</a:t>
            </a:r>
            <a:endParaRPr lang="en-GB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4048412" y="3864735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Large</a:t>
            </a:r>
            <a:endParaRPr lang="en-GB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3169911" y="5114363"/>
            <a:ext cx="56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Small</a:t>
            </a:r>
            <a:endParaRPr lang="en-GB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3884722" y="5114363"/>
            <a:ext cx="7503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Medium</a:t>
            </a:r>
            <a:endParaRPr lang="en-GB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2146892" y="5114363"/>
            <a:ext cx="928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Spaceplane</a:t>
            </a:r>
            <a:endParaRPr lang="en-GB" sz="1100" dirty="0"/>
          </a:p>
        </p:txBody>
      </p:sp>
      <p:sp>
        <p:nvSpPr>
          <p:cNvPr id="62" name="Rectangle 61"/>
          <p:cNvSpPr/>
          <p:nvPr/>
        </p:nvSpPr>
        <p:spPr>
          <a:xfrm>
            <a:off x="4074864" y="4027460"/>
            <a:ext cx="487348" cy="3951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3313845" y="4109987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2538148" y="4178252"/>
            <a:ext cx="120356" cy="222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/>
          <p:cNvSpPr/>
          <p:nvPr/>
        </p:nvSpPr>
        <p:spPr>
          <a:xfrm>
            <a:off x="2538148" y="4405441"/>
            <a:ext cx="120356" cy="1387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Isosceles Triangle 65"/>
          <p:cNvSpPr/>
          <p:nvPr/>
        </p:nvSpPr>
        <p:spPr>
          <a:xfrm>
            <a:off x="3313845" y="4449224"/>
            <a:ext cx="180000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Isosceles Triangle 66"/>
          <p:cNvSpPr/>
          <p:nvPr/>
        </p:nvSpPr>
        <p:spPr>
          <a:xfrm>
            <a:off x="4074864" y="4431457"/>
            <a:ext cx="487348" cy="24639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4163733" y="5338762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Isosceles Triangle 71"/>
          <p:cNvSpPr/>
          <p:nvPr/>
        </p:nvSpPr>
        <p:spPr>
          <a:xfrm>
            <a:off x="4163733" y="5677999"/>
            <a:ext cx="180000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70" name="Picture 2" descr="Transport Airplane Take Off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549" y="5269483"/>
            <a:ext cx="615950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/>
          <p:cNvSpPr/>
          <p:nvPr/>
        </p:nvSpPr>
        <p:spPr>
          <a:xfrm>
            <a:off x="5664244" y="3493723"/>
            <a:ext cx="180000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5699839" y="3838834"/>
            <a:ext cx="120356" cy="222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Isosceles Triangle 79"/>
          <p:cNvSpPr/>
          <p:nvPr/>
        </p:nvSpPr>
        <p:spPr>
          <a:xfrm>
            <a:off x="5699839" y="4066023"/>
            <a:ext cx="120356" cy="1387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/>
          <p:cNvSpPr txBox="1"/>
          <p:nvPr/>
        </p:nvSpPr>
        <p:spPr>
          <a:xfrm>
            <a:off x="3834387" y="2721092"/>
            <a:ext cx="862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Extra Large</a:t>
            </a:r>
            <a:endParaRPr lang="en-GB" sz="1100" dirty="0"/>
          </a:p>
        </p:txBody>
      </p:sp>
      <p:sp>
        <p:nvSpPr>
          <p:cNvPr id="82" name="Isosceles Triangle 81"/>
          <p:cNvSpPr/>
          <p:nvPr/>
        </p:nvSpPr>
        <p:spPr>
          <a:xfrm>
            <a:off x="3263675" y="2948519"/>
            <a:ext cx="348426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3263675" y="3161080"/>
            <a:ext cx="348426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Isosceles Triangle 83"/>
          <p:cNvSpPr/>
          <p:nvPr/>
        </p:nvSpPr>
        <p:spPr>
          <a:xfrm>
            <a:off x="4134926" y="2948519"/>
            <a:ext cx="282324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4134926" y="3161081"/>
            <a:ext cx="282324" cy="256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68" name="Trapezoid 7167"/>
          <p:cNvSpPr/>
          <p:nvPr/>
        </p:nvSpPr>
        <p:spPr>
          <a:xfrm rot="10800000">
            <a:off x="4134926" y="3417960"/>
            <a:ext cx="282324" cy="112640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Isosceles Triangle 86"/>
          <p:cNvSpPr/>
          <p:nvPr/>
        </p:nvSpPr>
        <p:spPr>
          <a:xfrm>
            <a:off x="5577146" y="2948519"/>
            <a:ext cx="348426" cy="2074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/>
          <p:cNvSpPr/>
          <p:nvPr/>
        </p:nvSpPr>
        <p:spPr>
          <a:xfrm>
            <a:off x="5577146" y="3161080"/>
            <a:ext cx="348426" cy="33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3398541" y="5422556"/>
            <a:ext cx="120356" cy="2224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Isosceles Triangle 89"/>
          <p:cNvSpPr/>
          <p:nvPr/>
        </p:nvSpPr>
        <p:spPr>
          <a:xfrm>
            <a:off x="3398541" y="5649745"/>
            <a:ext cx="120356" cy="1387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69" name="TextBox 7168"/>
          <p:cNvSpPr txBox="1"/>
          <p:nvPr/>
        </p:nvSpPr>
        <p:spPr>
          <a:xfrm>
            <a:off x="2200203" y="2376115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Payload Bay</a:t>
            </a:r>
            <a:endParaRPr lang="en-GB" sz="12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2200203" y="3585639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Second stage</a:t>
            </a:r>
            <a:endParaRPr lang="en-GB" sz="12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2200203" y="4794747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First stage</a:t>
            </a:r>
            <a:endParaRPr lang="en-GB" sz="12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266981" y="2404631"/>
            <a:ext cx="131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/>
              <a:t>Your rocket</a:t>
            </a:r>
            <a:endParaRPr lang="en-GB" sz="1200" b="1" dirty="0"/>
          </a:p>
        </p:txBody>
      </p:sp>
      <p:pic>
        <p:nvPicPr>
          <p:cNvPr id="96" name="Picture 10" descr="alert, attention, danger, error, exclamation, problem, warn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978" y="560171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6172580" y="5186218"/>
            <a:ext cx="10128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Error message (if applicable)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641088" y="5605246"/>
            <a:ext cx="2280619" cy="451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ysClr val="windowText" lastClr="000000"/>
                </a:solidFill>
              </a:rPr>
              <a:t>Payload bay too big for 2</a:t>
            </a:r>
            <a:r>
              <a:rPr lang="en-GB" sz="1100" baseline="30000" dirty="0" smtClean="0">
                <a:solidFill>
                  <a:sysClr val="windowText" lastClr="000000"/>
                </a:solidFill>
              </a:rPr>
              <a:t>nd</a:t>
            </a:r>
            <a:r>
              <a:rPr lang="en-GB" sz="1100" dirty="0" smtClean="0">
                <a:solidFill>
                  <a:sysClr val="windowText" lastClr="000000"/>
                </a:solidFill>
              </a:rPr>
              <a:t> stage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ysClr val="windowText" lastClr="000000"/>
                </a:solidFill>
              </a:rPr>
              <a:t>2</a:t>
            </a:r>
            <a:r>
              <a:rPr lang="en-GB" sz="1100" baseline="30000" dirty="0" smtClean="0">
                <a:solidFill>
                  <a:sysClr val="windowText" lastClr="000000"/>
                </a:solidFill>
              </a:rPr>
              <a:t>nd</a:t>
            </a:r>
            <a:r>
              <a:rPr lang="en-GB" sz="1100" dirty="0" smtClean="0">
                <a:solidFill>
                  <a:sysClr val="windowText" lastClr="000000"/>
                </a:solidFill>
              </a:rPr>
              <a:t> stage too big for 1</a:t>
            </a:r>
            <a:r>
              <a:rPr lang="en-GB" sz="1100" baseline="30000" dirty="0" smtClean="0">
                <a:solidFill>
                  <a:sysClr val="windowText" lastClr="000000"/>
                </a:solidFill>
              </a:rPr>
              <a:t>st</a:t>
            </a:r>
            <a:r>
              <a:rPr lang="en-GB" sz="1100" dirty="0" smtClean="0">
                <a:solidFill>
                  <a:sysClr val="windowText" lastClr="000000"/>
                </a:solidFill>
              </a:rPr>
              <a:t> stage</a:t>
            </a:r>
            <a:endParaRPr lang="en-GB" sz="1100" dirty="0">
              <a:solidFill>
                <a:sysClr val="windowText" lastClr="00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300051" y="4543240"/>
            <a:ext cx="109751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Schematic of chosen stages</a:t>
            </a:r>
          </a:p>
          <a:p>
            <a:endParaRPr lang="en-GB" sz="1050" dirty="0">
              <a:solidFill>
                <a:srgbClr val="FF0000"/>
              </a:solidFill>
            </a:endParaRPr>
          </a:p>
          <a:p>
            <a:r>
              <a:rPr lang="en-GB" sz="1050" dirty="0" smtClean="0">
                <a:solidFill>
                  <a:srgbClr val="FF0000"/>
                </a:solidFill>
              </a:rPr>
              <a:t>(spaceplane may complicate it!</a:t>
            </a:r>
            <a:endParaRPr lang="en-GB" sz="1050" dirty="0">
              <a:solidFill>
                <a:srgbClr val="FF0000"/>
              </a:solidFill>
            </a:endParaRPr>
          </a:p>
        </p:txBody>
      </p:sp>
      <p:sp>
        <p:nvSpPr>
          <p:cNvPr id="7172" name="Rectangle 7171"/>
          <p:cNvSpPr/>
          <p:nvPr/>
        </p:nvSpPr>
        <p:spPr>
          <a:xfrm>
            <a:off x="2960147" y="2630077"/>
            <a:ext cx="980154" cy="9801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/>
          <p:cNvSpPr/>
          <p:nvPr/>
        </p:nvSpPr>
        <p:spPr>
          <a:xfrm>
            <a:off x="2960147" y="3788869"/>
            <a:ext cx="980154" cy="9801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/>
          <p:cNvSpPr/>
          <p:nvPr/>
        </p:nvSpPr>
        <p:spPr>
          <a:xfrm>
            <a:off x="2960147" y="5015006"/>
            <a:ext cx="980154" cy="9801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/>
          <p:cNvSpPr txBox="1"/>
          <p:nvPr/>
        </p:nvSpPr>
        <p:spPr>
          <a:xfrm>
            <a:off x="3491312" y="2121332"/>
            <a:ext cx="10128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Carousels for each stage</a:t>
            </a:r>
            <a:endParaRPr lang="en-GB" sz="1050" dirty="0">
              <a:solidFill>
                <a:srgbClr val="FF0000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1655782" y="2700867"/>
            <a:ext cx="193130" cy="3189711"/>
            <a:chOff x="7649064" y="2700867"/>
            <a:chExt cx="193130" cy="3189711"/>
          </a:xfrm>
        </p:grpSpPr>
        <p:sp>
          <p:nvSpPr>
            <p:cNvPr id="105" name="Rectangle 104"/>
            <p:cNvSpPr/>
            <p:nvPr/>
          </p:nvSpPr>
          <p:spPr>
            <a:xfrm>
              <a:off x="7653867" y="2700867"/>
              <a:ext cx="188327" cy="31897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Isosceles Triangle 105"/>
            <p:cNvSpPr/>
            <p:nvPr/>
          </p:nvSpPr>
          <p:spPr>
            <a:xfrm flipV="1">
              <a:off x="7698769" y="5787186"/>
              <a:ext cx="86478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Isosceles Triangle 106"/>
            <p:cNvSpPr/>
            <p:nvPr/>
          </p:nvSpPr>
          <p:spPr>
            <a:xfrm rot="10800000" flipV="1">
              <a:off x="7698769" y="2750003"/>
              <a:ext cx="86480" cy="457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649064" y="2904029"/>
              <a:ext cx="193130" cy="6095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73" name="Rectangle 7172"/>
          <p:cNvSpPr/>
          <p:nvPr/>
        </p:nvSpPr>
        <p:spPr>
          <a:xfrm>
            <a:off x="5638159" y="3231321"/>
            <a:ext cx="192160" cy="19216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/>
          <p:cNvSpPr txBox="1"/>
          <p:nvPr/>
        </p:nvSpPr>
        <p:spPr>
          <a:xfrm>
            <a:off x="5968092" y="2839367"/>
            <a:ext cx="10128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rgbClr val="FF0000"/>
                </a:solidFill>
              </a:rPr>
              <a:t>Satellite in payload bay</a:t>
            </a:r>
            <a:endParaRPr lang="en-GB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1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Launch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3670300" y="1930401"/>
            <a:ext cx="1803400" cy="694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Launch!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6887" t="15804" r="62347" b="54092"/>
          <a:stretch/>
        </p:blipFill>
        <p:spPr>
          <a:xfrm>
            <a:off x="2345266" y="2729443"/>
            <a:ext cx="4676971" cy="23113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8933" y="3064934"/>
            <a:ext cx="162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Animation of launch. With stages dropping off?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9518" y="5249333"/>
            <a:ext cx="508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Congratulations! Your satellite is now successfully providing an internet service to Europe!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13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575</Words>
  <Application>Microsoft Office PowerPoint</Application>
  <PresentationFormat>On-screen Show (4:3)</PresentationFormat>
  <Paragraphs>184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Classroom Rocket Scientist</vt:lpstr>
      <vt:lpstr>1. Pick satellite type</vt:lpstr>
      <vt:lpstr>2a. Pick a goal/objective (Nav)</vt:lpstr>
      <vt:lpstr>2b. Pick a goal/objective (Comms)</vt:lpstr>
      <vt:lpstr>2c. Pick a goal/objective (Earth Obs)</vt:lpstr>
      <vt:lpstr>3. Select your instruments</vt:lpstr>
      <vt:lpstr>4. Select power</vt:lpstr>
      <vt:lpstr>5. Select rocket</vt:lpstr>
      <vt:lpstr>6. Launch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Pick satellite type</dc:title>
  <dc:creator>Chris North</dc:creator>
  <cp:lastModifiedBy>Chris North</cp:lastModifiedBy>
  <cp:revision>18</cp:revision>
  <dcterms:created xsi:type="dcterms:W3CDTF">2015-10-06T11:18:43Z</dcterms:created>
  <dcterms:modified xsi:type="dcterms:W3CDTF">2015-10-06T15:51:14Z</dcterms:modified>
</cp:coreProperties>
</file>