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sldIdLst>
    <p:sldId id="256" r:id="rId2"/>
    <p:sldId id="266" r:id="rId3"/>
    <p:sldId id="279" r:id="rId4"/>
    <p:sldId id="280" r:id="rId5"/>
    <p:sldId id="283" r:id="rId6"/>
    <p:sldId id="284" r:id="rId7"/>
    <p:sldId id="282" r:id="rId8"/>
    <p:sldId id="286" r:id="rId9"/>
    <p:sldId id="281" r:id="rId10"/>
    <p:sldId id="285" r:id="rId11"/>
    <p:sldId id="287" r:id="rId12"/>
    <p:sldId id="259" r:id="rId13"/>
    <p:sldId id="269" r:id="rId14"/>
    <p:sldId id="270" r:id="rId15"/>
    <p:sldId id="271" r:id="rId16"/>
    <p:sldId id="268" r:id="rId17"/>
    <p:sldId id="260" r:id="rId18"/>
    <p:sldId id="277" r:id="rId19"/>
    <p:sldId id="272" r:id="rId20"/>
    <p:sldId id="276" r:id="rId21"/>
    <p:sldId id="264" r:id="rId22"/>
    <p:sldId id="273" r:id="rId23"/>
    <p:sldId id="274" r:id="rId24"/>
    <p:sldId id="275" r:id="rId25"/>
    <p:sldId id="278" r:id="rId26"/>
    <p:sldId id="28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485" autoAdjust="0"/>
  </p:normalViewPr>
  <p:slideViewPr>
    <p:cSldViewPr>
      <p:cViewPr varScale="1">
        <p:scale>
          <a:sx n="32" d="100"/>
          <a:sy n="32" d="100"/>
        </p:scale>
        <p:origin x="-154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14633-EAE3-4A1D-8570-9D6BB3CF38BB}" type="datetimeFigureOut">
              <a:rPr lang="zh-CN" altLang="en-US" smtClean="0"/>
              <a:pPr/>
              <a:t>2012/03/03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E8E87-D896-48EB-8DB6-D6B9AAA3BE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E87-D896-48EB-8DB6-D6B9AAA3BE55}"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E87-D896-48EB-8DB6-D6B9AAA3BE55}"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E87-D896-48EB-8DB6-D6B9AAA3BE55}"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E87-D896-48EB-8DB6-D6B9AAA3BE55}" type="slidenum">
              <a:rPr lang="zh-CN" altLang="en-US" smtClean="0"/>
              <a:pPr/>
              <a:t>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9E8E87-D896-48EB-8DB6-D6B9AAA3BE55}"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2012/03/03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2012/03/03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CCFlow4.5</a:t>
            </a:r>
            <a:endParaRPr lang="zh-CN" altLang="en-US" dirty="0"/>
          </a:p>
        </p:txBody>
      </p:sp>
      <p:sp>
        <p:nvSpPr>
          <p:cNvPr id="3" name="副标题 2"/>
          <p:cNvSpPr>
            <a:spLocks noGrp="1"/>
          </p:cNvSpPr>
          <p:nvPr>
            <p:ph type="subTitle" idx="1"/>
          </p:nvPr>
        </p:nvSpPr>
        <p:spPr/>
        <p:txBody>
          <a:bodyPr/>
          <a:lstStyle/>
          <a:p>
            <a:r>
              <a:rPr lang="zh-CN" altLang="en-US" dirty="0" smtClean="0"/>
              <a:t>高效、快速、规范</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zh-CN" altLang="en-US" dirty="0" smtClean="0"/>
              <a:t>的消息机制邮件提醒</a:t>
            </a:r>
            <a:endParaRPr lang="zh-CN" alt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457200" y="1963357"/>
            <a:ext cx="8229600" cy="3959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流程的基础知识</a:t>
            </a:r>
            <a:endParaRPr lang="zh-CN" altLang="en-US" dirty="0"/>
          </a:p>
        </p:txBody>
      </p:sp>
      <p:sp>
        <p:nvSpPr>
          <p:cNvPr id="3" name="内容占位符 2"/>
          <p:cNvSpPr>
            <a:spLocks noGrp="1"/>
          </p:cNvSpPr>
          <p:nvPr>
            <p:ph idx="1"/>
          </p:nvPr>
        </p:nvSpPr>
        <p:spPr/>
        <p:txBody>
          <a:bodyPr/>
          <a:lstStyle/>
          <a:p>
            <a:pPr>
              <a:buNone/>
            </a:pPr>
            <a:r>
              <a:rPr lang="zh-CN" altLang="en-US" dirty="0" smtClean="0"/>
              <a:t>流程的模式</a:t>
            </a:r>
            <a:endParaRPr lang="en-US" altLang="zh-CN" dirty="0" smtClean="0"/>
          </a:p>
          <a:p>
            <a:pPr>
              <a:buNone/>
            </a:pPr>
            <a:r>
              <a:rPr lang="en-US" altLang="zh-CN" dirty="0" smtClean="0"/>
              <a:t> </a:t>
            </a:r>
            <a:r>
              <a:rPr lang="en-US" altLang="zh-CN" dirty="0" smtClean="0"/>
              <a:t>       </a:t>
            </a:r>
            <a:r>
              <a:rPr lang="zh-CN" altLang="en-US" dirty="0" smtClean="0"/>
              <a:t>流程分为如下</a:t>
            </a:r>
            <a:r>
              <a:rPr lang="en-US" altLang="zh-CN" dirty="0" smtClean="0"/>
              <a:t>4</a:t>
            </a:r>
            <a:r>
              <a:rPr lang="zh-CN" altLang="en-US" dirty="0" smtClean="0"/>
              <a:t>种运行模式。</a:t>
            </a:r>
            <a:endParaRPr lang="en-US" altLang="zh-CN" dirty="0" smtClean="0"/>
          </a:p>
          <a:p>
            <a:pPr>
              <a:buNone/>
            </a:pPr>
            <a:r>
              <a:rPr lang="en-US" altLang="zh-CN" dirty="0" smtClean="0"/>
              <a:t>1</a:t>
            </a:r>
            <a:r>
              <a:rPr lang="zh-CN" altLang="en-US" dirty="0" smtClean="0"/>
              <a:t>，线性流程</a:t>
            </a:r>
            <a:endParaRPr lang="en-US" altLang="zh-CN" dirty="0" smtClean="0"/>
          </a:p>
          <a:p>
            <a:pPr>
              <a:buNone/>
            </a:pPr>
            <a:r>
              <a:rPr lang="en-US" altLang="zh-CN" dirty="0" smtClean="0"/>
              <a:t>2</a:t>
            </a:r>
            <a:r>
              <a:rPr lang="zh-CN" altLang="en-US" dirty="0" smtClean="0"/>
              <a:t>，同步分合流</a:t>
            </a:r>
            <a:endParaRPr lang="en-US" altLang="zh-CN" dirty="0" smtClean="0"/>
          </a:p>
          <a:p>
            <a:pPr>
              <a:buNone/>
            </a:pPr>
            <a:r>
              <a:rPr lang="en-US" altLang="zh-CN" dirty="0" smtClean="0"/>
              <a:t>3</a:t>
            </a:r>
            <a:r>
              <a:rPr lang="zh-CN" altLang="en-US" dirty="0" smtClean="0"/>
              <a:t>，异步分合流</a:t>
            </a:r>
            <a:endParaRPr lang="en-US" altLang="zh-CN" dirty="0" smtClean="0"/>
          </a:p>
          <a:p>
            <a:pPr>
              <a:buNone/>
            </a:pPr>
            <a:r>
              <a:rPr lang="en-US" altLang="zh-CN" dirty="0" smtClean="0"/>
              <a:t>4</a:t>
            </a:r>
            <a:r>
              <a:rPr lang="zh-CN" altLang="en-US" dirty="0" smtClean="0"/>
              <a:t>，父子流程</a:t>
            </a:r>
            <a:endParaRPr lang="en-US" altLang="zh-CN" dirty="0" smtClean="0"/>
          </a:p>
          <a:p>
            <a:pPr>
              <a:buNone/>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流程的基础</a:t>
            </a:r>
            <a:r>
              <a:rPr lang="zh-CN" altLang="en-US" dirty="0" smtClean="0"/>
              <a:t>知识</a:t>
            </a:r>
            <a:r>
              <a:rPr lang="en-US" altLang="zh-CN" dirty="0" smtClean="0"/>
              <a:t>-</a:t>
            </a:r>
            <a:r>
              <a:rPr lang="zh-CN" altLang="en-US" dirty="0" smtClean="0"/>
              <a:t>线形流程</a:t>
            </a:r>
            <a:endParaRPr lang="zh-CN" altLang="en-US" dirty="0"/>
          </a:p>
        </p:txBody>
      </p:sp>
      <p:pic>
        <p:nvPicPr>
          <p:cNvPr id="1027" name="Picture 3"/>
          <p:cNvPicPr>
            <a:picLocks noGrp="1" noChangeAspect="1" noChangeArrowheads="1"/>
          </p:cNvPicPr>
          <p:nvPr>
            <p:ph idx="1"/>
          </p:nvPr>
        </p:nvPicPr>
        <p:blipFill>
          <a:blip r:embed="rId2"/>
          <a:srcRect/>
          <a:stretch>
            <a:fillRect/>
          </a:stretch>
        </p:blipFill>
        <p:spPr bwMode="auto">
          <a:xfrm>
            <a:off x="509588" y="1785938"/>
            <a:ext cx="8124825"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流程的基础</a:t>
            </a:r>
            <a:r>
              <a:rPr lang="zh-CN" altLang="en-US" dirty="0" smtClean="0"/>
              <a:t>知识</a:t>
            </a:r>
            <a:r>
              <a:rPr lang="en-US" altLang="zh-CN" dirty="0" smtClean="0"/>
              <a:t>-</a:t>
            </a:r>
            <a:r>
              <a:rPr lang="zh-CN" altLang="en-US" dirty="0" smtClean="0"/>
              <a:t>同步分合流</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80860" y="1600200"/>
            <a:ext cx="7382279"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流程的基础知识</a:t>
            </a:r>
            <a:r>
              <a:rPr lang="en-US" altLang="zh-CN" dirty="0" smtClean="0"/>
              <a:t>-</a:t>
            </a:r>
            <a:r>
              <a:rPr lang="zh-CN" altLang="en-US" dirty="0" smtClean="0"/>
              <a:t>异步</a:t>
            </a:r>
            <a:r>
              <a:rPr lang="zh-CN" altLang="en-US" dirty="0" smtClean="0"/>
              <a:t>分合流</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644036" y="1600199"/>
            <a:ext cx="5856921" cy="4687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流程的基础知识</a:t>
            </a:r>
            <a:r>
              <a:rPr lang="en-US" altLang="zh-CN" dirty="0" smtClean="0"/>
              <a:t>-</a:t>
            </a:r>
            <a:r>
              <a:rPr lang="zh-CN" altLang="en-US" dirty="0" smtClean="0"/>
              <a:t>父子流程</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14589" y="1600200"/>
            <a:ext cx="6714822"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r>
              <a:rPr lang="zh-CN" altLang="en-US" dirty="0" smtClean="0"/>
              <a:t>的</a:t>
            </a:r>
            <a:r>
              <a:rPr lang="zh-CN" altLang="en-US" dirty="0" smtClean="0"/>
              <a:t>元素</a:t>
            </a:r>
            <a:endParaRPr lang="zh-CN" altLang="en-US" dirty="0"/>
          </a:p>
        </p:txBody>
      </p:sp>
      <p:sp>
        <p:nvSpPr>
          <p:cNvPr id="3" name="内容占位符 2"/>
          <p:cNvSpPr>
            <a:spLocks noGrp="1"/>
          </p:cNvSpPr>
          <p:nvPr>
            <p:ph idx="1"/>
          </p:nvPr>
        </p:nvSpPr>
        <p:spPr/>
        <p:txBody>
          <a:bodyPr>
            <a:normAutofit/>
          </a:bodyPr>
          <a:lstStyle/>
          <a:p>
            <a:r>
              <a:rPr lang="zh-CN" altLang="en-US" dirty="0" smtClean="0"/>
              <a:t>节点</a:t>
            </a:r>
            <a:endParaRPr lang="en-US" altLang="zh-CN" dirty="0" smtClean="0"/>
          </a:p>
          <a:p>
            <a:r>
              <a:rPr lang="zh-CN" altLang="en-US" dirty="0" smtClean="0"/>
              <a:t>表单</a:t>
            </a:r>
            <a:endParaRPr lang="en-US" altLang="zh-CN" dirty="0" smtClean="0"/>
          </a:p>
          <a:p>
            <a:r>
              <a:rPr lang="zh-CN" altLang="en-US" dirty="0" smtClean="0"/>
              <a:t>方向</a:t>
            </a:r>
            <a:endParaRPr lang="en-US" altLang="zh-CN" dirty="0" smtClean="0"/>
          </a:p>
          <a:p>
            <a:r>
              <a:rPr lang="zh-CN" altLang="en-US" dirty="0" smtClean="0"/>
              <a:t>方向条件</a:t>
            </a:r>
            <a:endParaRPr lang="en-US" altLang="zh-CN" dirty="0" smtClean="0"/>
          </a:p>
          <a:p>
            <a:r>
              <a:rPr lang="zh-CN" altLang="en-US" dirty="0" smtClean="0"/>
              <a:t>访问权限</a:t>
            </a:r>
            <a:endParaRPr lang="en-US" altLang="zh-CN" dirty="0" smtClean="0"/>
          </a:p>
          <a:p>
            <a:r>
              <a:rPr lang="zh-CN" altLang="en-US" dirty="0" smtClean="0"/>
              <a:t>单据打印</a:t>
            </a:r>
            <a:endParaRPr lang="en-US" altLang="zh-CN" dirty="0" smtClean="0"/>
          </a:p>
          <a:p>
            <a:r>
              <a:rPr lang="zh-CN" altLang="en-US" dirty="0" smtClean="0"/>
              <a:t>消息机制</a:t>
            </a:r>
            <a:endParaRPr lang="en-US" altLang="zh-CN" dirty="0" smtClean="0"/>
          </a:p>
        </p:txBody>
      </p:sp>
      <p:pic>
        <p:nvPicPr>
          <p:cNvPr id="5122" name="Picture 2"/>
          <p:cNvPicPr>
            <a:picLocks noChangeAspect="1" noChangeArrowheads="1"/>
          </p:cNvPicPr>
          <p:nvPr/>
        </p:nvPicPr>
        <p:blipFill>
          <a:blip r:embed="rId3"/>
          <a:srcRect/>
          <a:stretch>
            <a:fillRect/>
          </a:stretch>
        </p:blipFill>
        <p:spPr bwMode="auto">
          <a:xfrm>
            <a:off x="2643173" y="1571612"/>
            <a:ext cx="6500827" cy="4500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设计流程就象设计一部汽车</a:t>
            </a:r>
            <a:endParaRPr lang="zh-CN" altLang="en-US" dirty="0"/>
          </a:p>
        </p:txBody>
      </p:sp>
      <p:sp>
        <p:nvSpPr>
          <p:cNvPr id="3" name="内容占位符 2"/>
          <p:cNvSpPr>
            <a:spLocks noGrp="1"/>
          </p:cNvSpPr>
          <p:nvPr>
            <p:ph idx="1"/>
          </p:nvPr>
        </p:nvSpPr>
        <p:spPr/>
        <p:txBody>
          <a:bodyPr/>
          <a:lstStyle/>
          <a:p>
            <a:r>
              <a:rPr lang="zh-CN" altLang="en-US" dirty="0" smtClean="0"/>
              <a:t>前进（流程发送，前进，跳转）</a:t>
            </a:r>
            <a:endParaRPr lang="en-US" altLang="zh-CN" dirty="0" smtClean="0"/>
          </a:p>
          <a:p>
            <a:r>
              <a:rPr lang="zh-CN" altLang="en-US" dirty="0" smtClean="0"/>
              <a:t>后退（流程退回）</a:t>
            </a:r>
            <a:endParaRPr lang="en-US" altLang="zh-CN" dirty="0" smtClean="0"/>
          </a:p>
          <a:p>
            <a:r>
              <a:rPr lang="zh-CN" altLang="en-US" dirty="0" smtClean="0"/>
              <a:t>左右</a:t>
            </a:r>
            <a:r>
              <a:rPr lang="zh-CN" altLang="en-US" dirty="0" smtClean="0"/>
              <a:t>转弯</a:t>
            </a:r>
            <a:r>
              <a:rPr lang="en-US" altLang="zh-CN" dirty="0" smtClean="0"/>
              <a:t>(</a:t>
            </a:r>
            <a:r>
              <a:rPr lang="zh-CN" altLang="en-US" dirty="0" smtClean="0"/>
              <a:t>根据不同的条件转向</a:t>
            </a:r>
            <a:r>
              <a:rPr lang="en-US" altLang="zh-CN" dirty="0" smtClean="0"/>
              <a:t>)</a:t>
            </a:r>
            <a:endParaRPr lang="en-US" altLang="zh-CN" dirty="0" smtClean="0"/>
          </a:p>
          <a:p>
            <a:r>
              <a:rPr lang="zh-CN" altLang="en-US" dirty="0" smtClean="0"/>
              <a:t>鸣笛（消息提醒）</a:t>
            </a:r>
            <a:endParaRPr lang="en-US" altLang="zh-CN" dirty="0" smtClean="0"/>
          </a:p>
          <a:p>
            <a:r>
              <a:rPr lang="zh-CN" altLang="en-US" dirty="0" smtClean="0"/>
              <a:t>速度计</a:t>
            </a:r>
            <a:r>
              <a:rPr lang="en-US" altLang="zh-CN" dirty="0" smtClean="0"/>
              <a:t>(</a:t>
            </a:r>
            <a:r>
              <a:rPr lang="zh-CN" altLang="en-US" dirty="0" smtClean="0"/>
              <a:t>处理速度</a:t>
            </a:r>
            <a:r>
              <a:rPr lang="en-US" altLang="zh-CN" dirty="0" smtClean="0"/>
              <a:t>,</a:t>
            </a:r>
            <a:r>
              <a:rPr lang="zh-CN" altLang="en-US" dirty="0" smtClean="0"/>
              <a:t>要求按时完成</a:t>
            </a:r>
            <a:r>
              <a:rPr lang="en-US" altLang="zh-CN" dirty="0" smtClean="0"/>
              <a:t>)</a:t>
            </a:r>
            <a:endParaRPr lang="en-US" altLang="zh-CN" dirty="0" smtClean="0"/>
          </a:p>
          <a:p>
            <a:r>
              <a:rPr lang="zh-CN" altLang="en-US" dirty="0" smtClean="0"/>
              <a:t>定位，</a:t>
            </a:r>
            <a:r>
              <a:rPr lang="zh-CN" altLang="en-US" dirty="0" smtClean="0"/>
              <a:t>行驶</a:t>
            </a:r>
            <a:r>
              <a:rPr lang="zh-CN" altLang="en-US" dirty="0" smtClean="0"/>
              <a:t>查询</a:t>
            </a:r>
            <a:r>
              <a:rPr lang="en-US" altLang="zh-CN" dirty="0" smtClean="0"/>
              <a:t>(</a:t>
            </a:r>
            <a:r>
              <a:rPr lang="zh-CN" altLang="en-US" dirty="0" smtClean="0"/>
              <a:t>流程轨迹</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r>
              <a:rPr lang="en-US" altLang="zh-CN" dirty="0" smtClean="0"/>
              <a:t>-</a:t>
            </a:r>
            <a:r>
              <a:rPr lang="zh-CN" altLang="en-US" dirty="0" smtClean="0"/>
              <a:t>流程属性</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357158" y="1571612"/>
            <a:ext cx="8786842"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流程设计基础</a:t>
            </a:r>
            <a:r>
              <a:rPr lang="en-US" altLang="zh-CN" dirty="0" smtClean="0"/>
              <a:t>-</a:t>
            </a:r>
            <a:r>
              <a:rPr lang="zh-CN" altLang="en-US" dirty="0" smtClean="0"/>
              <a:t>流程运行方式</a:t>
            </a:r>
            <a:endParaRPr lang="zh-CN" altLang="en-US" dirty="0"/>
          </a:p>
        </p:txBody>
      </p:sp>
      <p:sp>
        <p:nvSpPr>
          <p:cNvPr id="3" name="内容占位符 2"/>
          <p:cNvSpPr>
            <a:spLocks noGrp="1"/>
          </p:cNvSpPr>
          <p:nvPr>
            <p:ph idx="1"/>
          </p:nvPr>
        </p:nvSpPr>
        <p:spPr/>
        <p:txBody>
          <a:bodyPr/>
          <a:lstStyle/>
          <a:p>
            <a:r>
              <a:rPr lang="zh-CN" altLang="en-US" dirty="0" smtClean="0"/>
              <a:t>手工启动</a:t>
            </a:r>
            <a:endParaRPr lang="en-US" altLang="zh-CN" dirty="0" smtClean="0"/>
          </a:p>
          <a:p>
            <a:r>
              <a:rPr lang="zh-CN" altLang="en-US" dirty="0" smtClean="0"/>
              <a:t>指定人员按时启动</a:t>
            </a:r>
            <a:endParaRPr lang="en-US" altLang="zh-CN" dirty="0" smtClean="0"/>
          </a:p>
          <a:p>
            <a:r>
              <a:rPr lang="zh-CN" altLang="en-US" dirty="0" smtClean="0"/>
              <a:t>数据集驱动按时启动 </a:t>
            </a:r>
            <a:endParaRPr lang="en-US" altLang="zh-CN" dirty="0" smtClean="0"/>
          </a:p>
          <a:p>
            <a:r>
              <a:rPr lang="zh-CN" altLang="en-US" dirty="0" smtClean="0"/>
              <a:t>触发方式启动</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培训要达到的目标</a:t>
            </a:r>
            <a:endParaRPr lang="zh-CN" altLang="en-US" dirty="0"/>
          </a:p>
        </p:txBody>
      </p:sp>
      <p:sp>
        <p:nvSpPr>
          <p:cNvPr id="3" name="内容占位符 2"/>
          <p:cNvSpPr>
            <a:spLocks noGrp="1"/>
          </p:cNvSpPr>
          <p:nvPr>
            <p:ph idx="1"/>
          </p:nvPr>
        </p:nvSpPr>
        <p:spPr/>
        <p:txBody>
          <a:bodyPr/>
          <a:lstStyle/>
          <a:p>
            <a:r>
              <a:rPr lang="zh-CN" altLang="en-US" dirty="0" smtClean="0"/>
              <a:t>流程</a:t>
            </a:r>
            <a:r>
              <a:rPr lang="zh-CN" altLang="en-US" dirty="0" smtClean="0"/>
              <a:t>的</a:t>
            </a:r>
            <a:r>
              <a:rPr lang="zh-CN" altLang="en-US" dirty="0" smtClean="0"/>
              <a:t>基础知识</a:t>
            </a:r>
            <a:endParaRPr lang="en-US" altLang="zh-CN" dirty="0" smtClean="0"/>
          </a:p>
          <a:p>
            <a:r>
              <a:rPr lang="en-US" altLang="zh-CN" dirty="0" err="1" smtClean="0"/>
              <a:t>ccflow</a:t>
            </a:r>
            <a:r>
              <a:rPr lang="zh-CN" altLang="en-US" dirty="0" smtClean="0"/>
              <a:t>的组成部分</a:t>
            </a:r>
            <a:endParaRPr lang="en-US" altLang="zh-CN" dirty="0" smtClean="0"/>
          </a:p>
          <a:p>
            <a:r>
              <a:rPr lang="zh-CN" altLang="en-US" dirty="0" smtClean="0"/>
              <a:t>把</a:t>
            </a:r>
            <a:r>
              <a:rPr lang="en-US" altLang="zh-CN" dirty="0" err="1" smtClean="0"/>
              <a:t>ccflow</a:t>
            </a:r>
            <a:r>
              <a:rPr lang="zh-CN" altLang="en-US" dirty="0" smtClean="0"/>
              <a:t>集成到您的系统中去</a:t>
            </a:r>
            <a:endParaRPr lang="en-US" altLang="zh-CN" dirty="0" smtClean="0"/>
          </a:p>
          <a:p>
            <a:r>
              <a:rPr lang="zh-CN" altLang="en-US" dirty="0" smtClean="0"/>
              <a:t>流程的设计技术</a:t>
            </a:r>
            <a:endParaRPr lang="en-US" altLang="zh-CN" dirty="0" smtClean="0"/>
          </a:p>
          <a:p>
            <a:r>
              <a:rPr lang="zh-CN" altLang="en-US" dirty="0" smtClean="0"/>
              <a:t>表单设计技术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流程设计基础</a:t>
            </a:r>
            <a:r>
              <a:rPr lang="en-US" altLang="zh-CN" dirty="0" smtClean="0"/>
              <a:t>-</a:t>
            </a:r>
            <a:r>
              <a:rPr lang="zh-CN" altLang="en-US" dirty="0" smtClean="0"/>
              <a:t>节点属性</a:t>
            </a:r>
            <a:endParaRPr lang="zh-CN" altLang="en-US" dirty="0"/>
          </a:p>
        </p:txBody>
      </p:sp>
      <p:pic>
        <p:nvPicPr>
          <p:cNvPr id="7170" name="Picture 2"/>
          <p:cNvPicPr>
            <a:picLocks noGrp="1" noChangeAspect="1" noChangeArrowheads="1"/>
          </p:cNvPicPr>
          <p:nvPr>
            <p:ph idx="1"/>
          </p:nvPr>
        </p:nvPicPr>
        <p:blipFill>
          <a:blip r:embed="rId3"/>
          <a:srcRect/>
          <a:stretch>
            <a:fillRect/>
          </a:stretch>
        </p:blipFill>
        <p:spPr bwMode="auto">
          <a:xfrm>
            <a:off x="1000100" y="1214422"/>
            <a:ext cx="7512889"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流程设计基础</a:t>
            </a:r>
            <a:r>
              <a:rPr lang="en-US" altLang="zh-CN" dirty="0" smtClean="0"/>
              <a:t>-</a:t>
            </a:r>
            <a:r>
              <a:rPr lang="zh-CN" altLang="en-US" dirty="0" smtClean="0"/>
              <a:t>节点类型</a:t>
            </a:r>
            <a:endParaRPr lang="zh-CN" altLang="en-US" dirty="0"/>
          </a:p>
        </p:txBody>
      </p:sp>
      <p:sp>
        <p:nvSpPr>
          <p:cNvPr id="3" name="内容占位符 2"/>
          <p:cNvSpPr>
            <a:spLocks noGrp="1"/>
          </p:cNvSpPr>
          <p:nvPr>
            <p:ph idx="1"/>
          </p:nvPr>
        </p:nvSpPr>
        <p:spPr/>
        <p:txBody>
          <a:bodyPr/>
          <a:lstStyle/>
          <a:p>
            <a:r>
              <a:rPr lang="zh-CN" altLang="en-US" dirty="0" smtClean="0"/>
              <a:t>普通</a:t>
            </a:r>
            <a:endParaRPr lang="en-US" altLang="zh-CN" dirty="0" smtClean="0"/>
          </a:p>
          <a:p>
            <a:r>
              <a:rPr lang="zh-CN" altLang="en-US" dirty="0" smtClean="0"/>
              <a:t>分流</a:t>
            </a:r>
            <a:endParaRPr lang="en-US" altLang="zh-CN" dirty="0" smtClean="0"/>
          </a:p>
          <a:p>
            <a:r>
              <a:rPr lang="zh-CN" altLang="en-US" dirty="0" smtClean="0"/>
              <a:t>合流</a:t>
            </a:r>
            <a:endParaRPr lang="en-US" altLang="zh-CN" dirty="0" smtClean="0"/>
          </a:p>
          <a:p>
            <a:r>
              <a:rPr lang="zh-CN" altLang="en-US" dirty="0" smtClean="0"/>
              <a:t>分合流</a:t>
            </a:r>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2214578" y="1714488"/>
            <a:ext cx="692945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r>
              <a:rPr lang="en-US" altLang="zh-CN" dirty="0" smtClean="0"/>
              <a:t>-</a:t>
            </a:r>
            <a:r>
              <a:rPr lang="zh-CN" altLang="en-US" dirty="0" smtClean="0"/>
              <a:t>节点的访问规则</a:t>
            </a:r>
            <a:endParaRPr lang="zh-CN" altLang="en-US" dirty="0"/>
          </a:p>
        </p:txBody>
      </p:sp>
      <p:sp>
        <p:nvSpPr>
          <p:cNvPr id="3" name="内容占位符 2"/>
          <p:cNvSpPr>
            <a:spLocks noGrp="1"/>
          </p:cNvSpPr>
          <p:nvPr>
            <p:ph idx="1"/>
          </p:nvPr>
        </p:nvSpPr>
        <p:spPr>
          <a:xfrm>
            <a:off x="457200" y="1600200"/>
            <a:ext cx="6615130" cy="4686320"/>
          </a:xfrm>
        </p:spPr>
        <p:txBody>
          <a:bodyPr/>
          <a:lstStyle/>
          <a:p>
            <a:r>
              <a:rPr lang="zh-CN" altLang="en-US" dirty="0" smtClean="0"/>
              <a:t>按岗位计算</a:t>
            </a:r>
            <a:endParaRPr lang="en-US" altLang="zh-CN" dirty="0" smtClean="0"/>
          </a:p>
          <a:p>
            <a:r>
              <a:rPr lang="zh-CN" altLang="en-US" dirty="0" smtClean="0"/>
              <a:t>按部门</a:t>
            </a:r>
            <a:r>
              <a:rPr lang="zh-CN" altLang="en-US" dirty="0" smtClean="0"/>
              <a:t>计算</a:t>
            </a:r>
            <a:endParaRPr lang="en-US" altLang="zh-CN" dirty="0" smtClean="0"/>
          </a:p>
          <a:p>
            <a:r>
              <a:rPr lang="zh-CN" altLang="en-US" dirty="0" smtClean="0"/>
              <a:t>按</a:t>
            </a:r>
            <a:r>
              <a:rPr lang="en-US" altLang="zh-CN" dirty="0" smtClean="0"/>
              <a:t>SQL</a:t>
            </a:r>
            <a:r>
              <a:rPr lang="zh-CN" altLang="en-US" dirty="0" smtClean="0"/>
              <a:t>计算</a:t>
            </a:r>
            <a:endParaRPr lang="en-US" altLang="zh-CN" dirty="0" smtClean="0"/>
          </a:p>
          <a:p>
            <a:r>
              <a:rPr lang="zh-CN" altLang="en-US" dirty="0" smtClean="0"/>
              <a:t>按设置的人员</a:t>
            </a:r>
            <a:r>
              <a:rPr lang="zh-CN" altLang="en-US" dirty="0" smtClean="0"/>
              <a:t>计算</a:t>
            </a:r>
            <a:endParaRPr lang="en-US" altLang="zh-CN" dirty="0" smtClean="0"/>
          </a:p>
          <a:p>
            <a:r>
              <a:rPr lang="zh-CN" altLang="en-US" dirty="0" smtClean="0"/>
              <a:t>由上一步发送人</a:t>
            </a:r>
            <a:r>
              <a:rPr lang="zh-CN" altLang="en-US" dirty="0" smtClean="0"/>
              <a:t>选择</a:t>
            </a:r>
            <a:endParaRPr lang="en-US" altLang="zh-CN" dirty="0" smtClean="0"/>
          </a:p>
          <a:p>
            <a:r>
              <a:rPr lang="zh-CN" altLang="en-US" dirty="0" smtClean="0"/>
              <a:t>按上一节点表单</a:t>
            </a:r>
            <a:r>
              <a:rPr lang="en-US" altLang="zh-CN" dirty="0" err="1" smtClean="0"/>
              <a:t>FK_Emp</a:t>
            </a:r>
            <a:r>
              <a:rPr lang="zh-CN" altLang="en-US" dirty="0" smtClean="0"/>
              <a:t>字段</a:t>
            </a:r>
            <a:r>
              <a:rPr lang="zh-CN" altLang="en-US" dirty="0" smtClean="0"/>
              <a:t>计算</a:t>
            </a:r>
            <a:endParaRPr lang="en-US" altLang="zh-CN" dirty="0" smtClean="0"/>
          </a:p>
          <a:p>
            <a:r>
              <a:rPr lang="zh-CN" altLang="en-US" dirty="0" smtClean="0"/>
              <a:t>按上一步操作</a:t>
            </a:r>
            <a:r>
              <a:rPr lang="zh-CN" altLang="en-US" dirty="0" smtClean="0"/>
              <a:t>人员</a:t>
            </a:r>
            <a:endParaRPr lang="en-US" altLang="zh-CN" dirty="0" smtClean="0"/>
          </a:p>
          <a:p>
            <a:r>
              <a:rPr lang="zh-CN" altLang="en-US" dirty="0" smtClean="0"/>
              <a:t>按上一步操作人员并自动跳转</a:t>
            </a:r>
            <a:endParaRPr lang="zh-CN" altLang="en-US" dirty="0"/>
          </a:p>
        </p:txBody>
      </p:sp>
      <p:sp>
        <p:nvSpPr>
          <p:cNvPr id="4" name="TextBox 3"/>
          <p:cNvSpPr txBox="1"/>
          <p:nvPr/>
        </p:nvSpPr>
        <p:spPr>
          <a:xfrm>
            <a:off x="4429124" y="1714488"/>
            <a:ext cx="42862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能够访问该节点权限的控制方式</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r>
              <a:rPr lang="en-US" altLang="zh-CN" dirty="0" smtClean="0"/>
              <a:t>-</a:t>
            </a:r>
            <a:r>
              <a:rPr lang="zh-CN" altLang="en-US" dirty="0" smtClean="0"/>
              <a:t>节点执行方式</a:t>
            </a:r>
            <a:endParaRPr lang="zh-CN" altLang="en-US" dirty="0"/>
          </a:p>
        </p:txBody>
      </p:sp>
      <p:sp>
        <p:nvSpPr>
          <p:cNvPr id="3" name="内容占位符 2"/>
          <p:cNvSpPr>
            <a:spLocks noGrp="1"/>
          </p:cNvSpPr>
          <p:nvPr>
            <p:ph idx="1"/>
          </p:nvPr>
        </p:nvSpPr>
        <p:spPr>
          <a:xfrm>
            <a:off x="457200" y="1600200"/>
            <a:ext cx="8229600" cy="1900238"/>
          </a:xfrm>
        </p:spPr>
        <p:txBody>
          <a:bodyPr/>
          <a:lstStyle/>
          <a:p>
            <a:r>
              <a:rPr lang="zh-CN" altLang="en-US" dirty="0" smtClean="0"/>
              <a:t>手工执行</a:t>
            </a:r>
            <a:endParaRPr lang="en-US" altLang="zh-CN" dirty="0" smtClean="0"/>
          </a:p>
          <a:p>
            <a:r>
              <a:rPr lang="zh-CN" altLang="en-US" dirty="0" smtClean="0"/>
              <a:t>机器执行</a:t>
            </a:r>
            <a:endParaRPr lang="en-US" altLang="zh-CN" dirty="0" smtClean="0"/>
          </a:p>
          <a:p>
            <a:r>
              <a:rPr lang="zh-CN" altLang="en-US" dirty="0" smtClean="0"/>
              <a:t>混合执行</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r>
              <a:rPr lang="en-US" altLang="zh-CN" dirty="0" smtClean="0"/>
              <a:t>-</a:t>
            </a:r>
            <a:r>
              <a:rPr lang="zh-CN" altLang="en-US" dirty="0" smtClean="0"/>
              <a:t>表单类型</a:t>
            </a:r>
            <a:endParaRPr lang="zh-CN" altLang="en-US" dirty="0"/>
          </a:p>
        </p:txBody>
      </p:sp>
      <p:sp>
        <p:nvSpPr>
          <p:cNvPr id="3" name="内容占位符 2"/>
          <p:cNvSpPr>
            <a:spLocks noGrp="1"/>
          </p:cNvSpPr>
          <p:nvPr>
            <p:ph idx="1"/>
          </p:nvPr>
        </p:nvSpPr>
        <p:spPr/>
        <p:txBody>
          <a:bodyPr/>
          <a:lstStyle/>
          <a:p>
            <a:r>
              <a:rPr lang="zh-CN" altLang="en-US" dirty="0" smtClean="0"/>
              <a:t>傻瓜表</a:t>
            </a:r>
            <a:r>
              <a:rPr lang="zh-CN" altLang="en-US" dirty="0" smtClean="0"/>
              <a:t>单</a:t>
            </a:r>
            <a:endParaRPr lang="en-US" altLang="zh-CN" dirty="0" smtClean="0"/>
          </a:p>
          <a:p>
            <a:r>
              <a:rPr lang="zh-CN" altLang="en-US" dirty="0" smtClean="0"/>
              <a:t>自由表</a:t>
            </a:r>
            <a:r>
              <a:rPr lang="zh-CN" altLang="en-US" dirty="0" smtClean="0"/>
              <a:t>单</a:t>
            </a:r>
            <a:endParaRPr lang="en-US" altLang="zh-CN" dirty="0" smtClean="0"/>
          </a:p>
          <a:p>
            <a:r>
              <a:rPr lang="zh-CN" altLang="en-US" dirty="0" smtClean="0"/>
              <a:t>自定义表</a:t>
            </a:r>
            <a:r>
              <a:rPr lang="zh-CN" altLang="en-US" dirty="0" smtClean="0"/>
              <a:t>单</a:t>
            </a:r>
            <a:endParaRPr lang="en-US" altLang="zh-CN" dirty="0" smtClean="0"/>
          </a:p>
          <a:p>
            <a:r>
              <a:rPr lang="en-US" altLang="zh-CN" dirty="0" smtClean="0"/>
              <a:t>SDK</a:t>
            </a:r>
            <a:r>
              <a:rPr lang="zh-CN" altLang="en-US" dirty="0" smtClean="0"/>
              <a:t>表</a:t>
            </a:r>
            <a:r>
              <a:rPr lang="zh-CN" altLang="en-US" dirty="0" smtClean="0"/>
              <a:t>单</a:t>
            </a:r>
            <a:endParaRPr lang="en-US" altLang="zh-CN" dirty="0" smtClean="0"/>
          </a:p>
          <a:p>
            <a:r>
              <a:rPr lang="zh-CN" altLang="en-US" dirty="0" smtClean="0"/>
              <a:t>禁用</a:t>
            </a:r>
            <a:r>
              <a:rPr lang="en-US" altLang="zh-CN" dirty="0" smtClean="0"/>
              <a:t>(</a:t>
            </a:r>
            <a:r>
              <a:rPr lang="zh-CN" altLang="en-US" dirty="0" smtClean="0"/>
              <a:t>对多表单流程有效</a:t>
            </a:r>
            <a:r>
              <a:rPr lang="en-US" altLang="zh-CN" dirty="0" smtClean="0"/>
              <a:t>)</a:t>
            </a:r>
            <a:br>
              <a:rPr lang="en-US" altLang="zh-CN" dirty="0" smtClean="0"/>
            </a:br>
            <a:r>
              <a:rPr lang="en-US" altLang="zh-CN" dirty="0" smtClean="0"/>
              <a:t/>
            </a:r>
            <a:br>
              <a:rPr lang="en-US" altLang="zh-CN" dirty="0" smtClean="0"/>
            </a:br>
            <a:r>
              <a:rPr lang="zh-CN" altLang="en-US" dirty="0" smtClean="0"/>
              <a:t>表</a:t>
            </a:r>
            <a:r>
              <a:rPr lang="zh-CN" altLang="en-US" dirty="0" smtClean="0"/>
              <a:t>单类型是该节点上表单的工作模式。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流程设计</a:t>
            </a:r>
            <a:r>
              <a:rPr lang="en-US" altLang="zh-CN" dirty="0" smtClean="0"/>
              <a:t>-</a:t>
            </a:r>
            <a:r>
              <a:rPr lang="zh-CN" altLang="en-US" dirty="0" smtClean="0"/>
              <a:t>节点属性的焦点字段</a:t>
            </a:r>
            <a:endParaRPr lang="zh-CN" altLang="en-US" dirty="0"/>
          </a:p>
        </p:txBody>
      </p:sp>
      <p:sp>
        <p:nvSpPr>
          <p:cNvPr id="3" name="内容占位符 2"/>
          <p:cNvSpPr>
            <a:spLocks noGrp="1"/>
          </p:cNvSpPr>
          <p:nvPr>
            <p:ph idx="1"/>
          </p:nvPr>
        </p:nvSpPr>
        <p:spPr>
          <a:xfrm>
            <a:off x="428596" y="1357298"/>
            <a:ext cx="8715404" cy="1357322"/>
          </a:xfrm>
        </p:spPr>
        <p:txBody>
          <a:bodyPr>
            <a:normAutofit fontScale="77500" lnSpcReduction="20000"/>
          </a:bodyPr>
          <a:lstStyle/>
          <a:p>
            <a:pPr>
              <a:buNone/>
            </a:pPr>
            <a:r>
              <a:rPr lang="zh-CN" altLang="en-US" dirty="0" smtClean="0"/>
              <a:t>焦点字段是在一个表单的数据采集中可以概括的反映此表单的内容的重点字段，它对节点表单有效，它是为了显示一个可读工作报告的需要。比如在一个请假流程中，请假原因、审批意见、处理内容等都可以设置为焦点字段。</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428596" y="2786058"/>
            <a:ext cx="8374063"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en-US" altLang="zh-CN" dirty="0" smtClean="0"/>
              <a:t> </a:t>
            </a:r>
            <a:r>
              <a:rPr lang="zh-CN" altLang="en-US" dirty="0" smtClean="0"/>
              <a:t>的组成</a:t>
            </a:r>
            <a:endParaRPr lang="zh-CN" altLang="en-US" dirty="0"/>
          </a:p>
        </p:txBody>
      </p:sp>
      <p:sp>
        <p:nvSpPr>
          <p:cNvPr id="3" name="内容占位符 2"/>
          <p:cNvSpPr>
            <a:spLocks noGrp="1"/>
          </p:cNvSpPr>
          <p:nvPr>
            <p:ph idx="1"/>
          </p:nvPr>
        </p:nvSpPr>
        <p:spPr>
          <a:xfrm>
            <a:off x="457200" y="1600200"/>
            <a:ext cx="8229600" cy="2400304"/>
          </a:xfrm>
        </p:spPr>
        <p:txBody>
          <a:bodyPr/>
          <a:lstStyle/>
          <a:p>
            <a:r>
              <a:rPr lang="zh-CN" altLang="en-US" dirty="0" smtClean="0"/>
              <a:t>流程设计器</a:t>
            </a:r>
            <a:endParaRPr lang="en-US" altLang="zh-CN" dirty="0" smtClean="0"/>
          </a:p>
          <a:p>
            <a:r>
              <a:rPr lang="zh-CN" altLang="en-US" dirty="0" smtClean="0"/>
              <a:t>表</a:t>
            </a:r>
            <a:r>
              <a:rPr lang="zh-CN" altLang="en-US" dirty="0" smtClean="0"/>
              <a:t>单设计器</a:t>
            </a:r>
            <a:endParaRPr lang="en-US" altLang="zh-CN" dirty="0" smtClean="0"/>
          </a:p>
          <a:p>
            <a:r>
              <a:rPr lang="zh-CN" altLang="en-US" dirty="0" smtClean="0"/>
              <a:t>流程解释执行器</a:t>
            </a:r>
            <a:r>
              <a:rPr lang="en-US" altLang="zh-CN" dirty="0" smtClean="0"/>
              <a:t>(</a:t>
            </a:r>
            <a:r>
              <a:rPr lang="zh-CN" altLang="en-US" dirty="0" smtClean="0"/>
              <a:t>前台运行</a:t>
            </a:r>
            <a:r>
              <a:rPr lang="en-US" altLang="zh-CN" dirty="0" smtClean="0"/>
              <a:t>)</a:t>
            </a:r>
          </a:p>
          <a:p>
            <a:r>
              <a:rPr lang="zh-CN" altLang="en-US" dirty="0" smtClean="0"/>
              <a:t>流程服务</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en-US" altLang="zh-CN" dirty="0" smtClean="0"/>
              <a:t> </a:t>
            </a:r>
            <a:r>
              <a:rPr lang="zh-CN" altLang="en-US" dirty="0" smtClean="0"/>
              <a:t>的</a:t>
            </a:r>
            <a:r>
              <a:rPr lang="zh-CN" altLang="en-US" dirty="0" smtClean="0"/>
              <a:t>组成</a:t>
            </a:r>
            <a:r>
              <a:rPr lang="en-US" altLang="zh-CN" dirty="0" smtClean="0"/>
              <a:t>-</a:t>
            </a:r>
            <a:r>
              <a:rPr lang="zh-CN" altLang="en-US" dirty="0" smtClean="0"/>
              <a:t>流程设计器</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714316" y="1643050"/>
            <a:ext cx="8429684"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en-US" altLang="zh-CN" dirty="0" smtClean="0"/>
              <a:t> </a:t>
            </a:r>
            <a:r>
              <a:rPr lang="zh-CN" altLang="en-US" dirty="0" smtClean="0"/>
              <a:t>的组成</a:t>
            </a:r>
            <a:r>
              <a:rPr lang="en-US" altLang="zh-CN" dirty="0" smtClean="0"/>
              <a:t>-</a:t>
            </a:r>
            <a:r>
              <a:rPr lang="zh-CN" altLang="en-US" dirty="0" smtClean="0"/>
              <a:t>自由表单设计</a:t>
            </a:r>
            <a:r>
              <a:rPr lang="zh-CN" altLang="en-US" dirty="0" smtClean="0"/>
              <a:t>器</a:t>
            </a:r>
            <a:endParaRPr lang="zh-CN" alt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572462" y="1600200"/>
            <a:ext cx="5999075"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en-US" altLang="zh-CN" dirty="0" smtClean="0"/>
              <a:t> </a:t>
            </a:r>
            <a:r>
              <a:rPr lang="zh-CN" altLang="en-US" dirty="0" smtClean="0"/>
              <a:t>的组成</a:t>
            </a:r>
            <a:r>
              <a:rPr lang="en-US" altLang="zh-CN" dirty="0" smtClean="0"/>
              <a:t>-</a:t>
            </a:r>
            <a:r>
              <a:rPr lang="zh-CN" altLang="en-US" dirty="0" smtClean="0"/>
              <a:t>傻瓜</a:t>
            </a:r>
            <a:r>
              <a:rPr lang="zh-CN" altLang="en-US" dirty="0" smtClean="0"/>
              <a:t>表</a:t>
            </a:r>
            <a:r>
              <a:rPr lang="zh-CN" altLang="en-US" dirty="0" smtClean="0"/>
              <a:t>单设计器</a:t>
            </a:r>
            <a:endParaRPr lang="zh-CN" alt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422192" y="1600200"/>
            <a:ext cx="6299616" cy="4686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CCFlow</a:t>
            </a:r>
            <a:r>
              <a:rPr lang="en-US" altLang="zh-CN" dirty="0" smtClean="0"/>
              <a:t> </a:t>
            </a:r>
            <a:r>
              <a:rPr lang="zh-CN" altLang="en-US" dirty="0" smtClean="0"/>
              <a:t>的组成</a:t>
            </a:r>
            <a:r>
              <a:rPr lang="en-US" altLang="zh-CN" dirty="0" smtClean="0"/>
              <a:t>-IE</a:t>
            </a:r>
            <a:r>
              <a:rPr lang="zh-CN" altLang="en-US" dirty="0" smtClean="0"/>
              <a:t>流程解释执行器</a:t>
            </a:r>
            <a:endParaRPr lang="zh-CN" alt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571472" y="1785926"/>
            <a:ext cx="8229600" cy="4217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CCFlow</a:t>
            </a:r>
            <a:r>
              <a:rPr lang="en-US" altLang="zh-CN" dirty="0" smtClean="0"/>
              <a:t> </a:t>
            </a:r>
            <a:r>
              <a:rPr lang="zh-CN" altLang="en-US" dirty="0" smtClean="0"/>
              <a:t>的组成</a:t>
            </a:r>
            <a:r>
              <a:rPr lang="en-US" altLang="zh-CN" dirty="0" smtClean="0"/>
              <a:t>-</a:t>
            </a:r>
            <a:r>
              <a:rPr lang="zh-CN" altLang="en-US" dirty="0" smtClean="0"/>
              <a:t>手机流程</a:t>
            </a:r>
            <a:r>
              <a:rPr lang="zh-CN" altLang="en-US" dirty="0" smtClean="0"/>
              <a:t>解释执行器</a:t>
            </a:r>
            <a:endParaRPr lang="zh-CN" alt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500034" y="1428736"/>
            <a:ext cx="3057143" cy="4504762"/>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4857752" y="1428736"/>
            <a:ext cx="3028950"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CCFlow</a:t>
            </a:r>
            <a:r>
              <a:rPr lang="en-US" altLang="zh-CN" dirty="0" smtClean="0"/>
              <a:t> </a:t>
            </a:r>
            <a:r>
              <a:rPr lang="zh-CN" altLang="en-US" dirty="0" smtClean="0"/>
              <a:t>的组成</a:t>
            </a:r>
            <a:r>
              <a:rPr lang="en-US" altLang="zh-CN" dirty="0" smtClean="0"/>
              <a:t>-</a:t>
            </a:r>
            <a:r>
              <a:rPr lang="zh-CN" altLang="en-US" dirty="0" smtClean="0"/>
              <a:t>流程</a:t>
            </a:r>
            <a:r>
              <a:rPr lang="zh-CN" altLang="en-US" dirty="0" smtClean="0"/>
              <a:t>服务</a:t>
            </a:r>
            <a:endParaRPr lang="zh-CN" alt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500298" y="1500174"/>
            <a:ext cx="3929090" cy="47576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248</TotalTime>
  <Words>463</Words>
  <Application>Microsoft Office PowerPoint</Application>
  <PresentationFormat>全屏显示(4:3)</PresentationFormat>
  <Paragraphs>85</Paragraphs>
  <Slides>26</Slides>
  <Notes>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暗香扑面</vt:lpstr>
      <vt:lpstr>CCFlow4.5</vt:lpstr>
      <vt:lpstr>培训要达到的目标</vt:lpstr>
      <vt:lpstr>CCFlow 的组成</vt:lpstr>
      <vt:lpstr>CCFlow 的组成-流程设计器</vt:lpstr>
      <vt:lpstr>CCFlow 的组成-自由表单设计器</vt:lpstr>
      <vt:lpstr>CCFlow 的组成-傻瓜表单设计器</vt:lpstr>
      <vt:lpstr>CCFlow 的组成-IE流程解释执行器</vt:lpstr>
      <vt:lpstr>CCFlow 的组成-手机流程解释执行器</vt:lpstr>
      <vt:lpstr>CCFlow 的组成-流程服务</vt:lpstr>
      <vt:lpstr>CCFlow的消息机制邮件提醒</vt:lpstr>
      <vt:lpstr>流程的基础知识</vt:lpstr>
      <vt:lpstr>流程的基础知识-线形流程</vt:lpstr>
      <vt:lpstr>流程的基础知识-同步分合流</vt:lpstr>
      <vt:lpstr>流程的基础知识-异步分合流</vt:lpstr>
      <vt:lpstr>流程的基础知识-父子流程</vt:lpstr>
      <vt:lpstr>流程的元素</vt:lpstr>
      <vt:lpstr>设计流程就象设计一部汽车</vt:lpstr>
      <vt:lpstr>流程设计-流程属性</vt:lpstr>
      <vt:lpstr>流程设计基础-流程运行方式</vt:lpstr>
      <vt:lpstr>流程设计基础-节点属性</vt:lpstr>
      <vt:lpstr>流程设计基础-节点类型</vt:lpstr>
      <vt:lpstr>流程设计-节点的访问规则</vt:lpstr>
      <vt:lpstr>流程设计-节点执行方式</vt:lpstr>
      <vt:lpstr>流程设计-表单类型</vt:lpstr>
      <vt:lpstr>流程设计-节点属性的焦点字段</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Windows 用户</cp:lastModifiedBy>
  <cp:revision>48</cp:revision>
  <dcterms:modified xsi:type="dcterms:W3CDTF">2012-03-03T11:10:29Z</dcterms:modified>
</cp:coreProperties>
</file>