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743471d79fe3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Web-based Analysis with 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prepared by web-r.org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Model Fit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18288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chisq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x2df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CFI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GFI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AGFI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TLI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RMR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SRMR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RMSEA(95% CI)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AIC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BIC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31.19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0.03(0-0.06)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14179.06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14259.09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Estimated in the Model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640080"/>
                <a:gridCol w="64008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Variables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Predictors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β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general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1(1-1)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symptoms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0.58(0.45-0.72)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8.51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treatmt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0.75(0.58-0.92)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8.63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cognitiv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1(1-1)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emotion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0.95(0.84-1.06)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16.37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disposit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1.4(1.22-1.58)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15.4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attitude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0.96(0.85-1.08)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16.16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classrm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1(1-1)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instruct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0.85(0.76-0.94)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1.24(1.01-1.48)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10.36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0.11(-0.23-0.45)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0.543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0.3(0.11-0.5)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Mediation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64008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Variables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Predictors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label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β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1.24(1.01-1.48)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10.36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0.11(-0.23-0.45)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0.543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0.3(0.11-0.5)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indirect effect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a*b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indirecteffect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0.38(0.13-0.63)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 effect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c+(a*b)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totaleffect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0.48(0.09-0.88)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0.017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914400" y="1371600"/>
            <a:ext cx="7315200" cy="4572000"/>
            <a:chOff x="914400" y="13716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98049" y="1371600"/>
              <a:ext cx="63479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159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236192" y="3365624"/>
              <a:ext cx="549601" cy="343501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236192" y="4190026"/>
              <a:ext cx="549601" cy="343501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236192" y="5014429"/>
              <a:ext cx="549601" cy="343501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266695" y="1957269"/>
              <a:ext cx="549601" cy="343501"/>
            </a:xfrm>
            <a:prstGeom prst="rect">
              <a:avLst/>
            </a:prstGeom>
            <a:solidFill>
              <a:srgbClr val="619CFF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953697" y="1957269"/>
              <a:ext cx="549601" cy="343501"/>
            </a:xfrm>
            <a:prstGeom prst="rect">
              <a:avLst/>
            </a:prstGeom>
            <a:solidFill>
              <a:srgbClr val="619CFF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40700" y="1957269"/>
              <a:ext cx="549601" cy="343501"/>
            </a:xfrm>
            <a:prstGeom prst="rect">
              <a:avLst/>
            </a:prstGeom>
            <a:solidFill>
              <a:srgbClr val="619CFF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327702" y="1957269"/>
              <a:ext cx="549601" cy="343501"/>
            </a:xfrm>
            <a:prstGeom prst="rect">
              <a:avLst/>
            </a:prstGeom>
            <a:solidFill>
              <a:srgbClr val="619CFF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358205" y="3365624"/>
              <a:ext cx="549601" cy="343501"/>
            </a:xfrm>
            <a:prstGeom prst="rect">
              <a:avLst/>
            </a:prstGeom>
            <a:solidFill>
              <a:srgbClr val="00BA38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58205" y="5014429"/>
              <a:ext cx="549601" cy="343501"/>
            </a:xfrm>
            <a:prstGeom prst="rect">
              <a:avLst/>
            </a:prstGeom>
            <a:solidFill>
              <a:srgbClr val="00BA38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3445316" y="4190026"/>
              <a:ext cx="879362" cy="343501"/>
            </a:xfrm>
            <a:custGeom>
              <a:avLst/>
              <a:pathLst>
                <a:path w="879362" h="343501">
                  <a:moveTo>
                    <a:pt x="879362" y="171750"/>
                  </a:moveTo>
                  <a:lnTo>
                    <a:pt x="878495" y="160966"/>
                  </a:lnTo>
                  <a:lnTo>
                    <a:pt x="875895" y="150224"/>
                  </a:lnTo>
                  <a:lnTo>
                    <a:pt x="871574" y="139567"/>
                  </a:lnTo>
                  <a:lnTo>
                    <a:pt x="865549" y="129037"/>
                  </a:lnTo>
                  <a:lnTo>
                    <a:pt x="857843" y="118676"/>
                  </a:lnTo>
                  <a:lnTo>
                    <a:pt x="848486" y="108524"/>
                  </a:lnTo>
                  <a:lnTo>
                    <a:pt x="837517" y="98622"/>
                  </a:lnTo>
                  <a:lnTo>
                    <a:pt x="824977" y="89009"/>
                  </a:lnTo>
                  <a:lnTo>
                    <a:pt x="810916" y="79722"/>
                  </a:lnTo>
                  <a:lnTo>
                    <a:pt x="795391" y="70798"/>
                  </a:lnTo>
                  <a:lnTo>
                    <a:pt x="778461" y="62272"/>
                  </a:lnTo>
                  <a:lnTo>
                    <a:pt x="760195" y="54179"/>
                  </a:lnTo>
                  <a:lnTo>
                    <a:pt x="740664" y="46549"/>
                  </a:lnTo>
                  <a:lnTo>
                    <a:pt x="719944" y="39414"/>
                  </a:lnTo>
                  <a:lnTo>
                    <a:pt x="698119" y="32801"/>
                  </a:lnTo>
                  <a:lnTo>
                    <a:pt x="675274" y="26736"/>
                  </a:lnTo>
                  <a:lnTo>
                    <a:pt x="651499" y="21244"/>
                  </a:lnTo>
                  <a:lnTo>
                    <a:pt x="626888" y="16346"/>
                  </a:lnTo>
                  <a:lnTo>
                    <a:pt x="601538" y="12060"/>
                  </a:lnTo>
                  <a:lnTo>
                    <a:pt x="575550" y="8406"/>
                  </a:lnTo>
                  <a:lnTo>
                    <a:pt x="549025" y="5395"/>
                  </a:lnTo>
                  <a:lnTo>
                    <a:pt x="522069" y="3042"/>
                  </a:lnTo>
                  <a:lnTo>
                    <a:pt x="494788" y="1354"/>
                  </a:lnTo>
                  <a:lnTo>
                    <a:pt x="467289" y="338"/>
                  </a:lnTo>
                  <a:lnTo>
                    <a:pt x="439681" y="0"/>
                  </a:lnTo>
                  <a:lnTo>
                    <a:pt x="412073" y="338"/>
                  </a:lnTo>
                  <a:lnTo>
                    <a:pt x="384574" y="1354"/>
                  </a:lnTo>
                  <a:lnTo>
                    <a:pt x="357293" y="3042"/>
                  </a:lnTo>
                  <a:lnTo>
                    <a:pt x="330337" y="5395"/>
                  </a:lnTo>
                  <a:lnTo>
                    <a:pt x="303812" y="8406"/>
                  </a:lnTo>
                  <a:lnTo>
                    <a:pt x="277823" y="12060"/>
                  </a:lnTo>
                  <a:lnTo>
                    <a:pt x="252474" y="16346"/>
                  </a:lnTo>
                  <a:lnTo>
                    <a:pt x="227863" y="21244"/>
                  </a:lnTo>
                  <a:lnTo>
                    <a:pt x="204088" y="26736"/>
                  </a:lnTo>
                  <a:lnTo>
                    <a:pt x="181243" y="32801"/>
                  </a:lnTo>
                  <a:lnTo>
                    <a:pt x="159417" y="39414"/>
                  </a:lnTo>
                  <a:lnTo>
                    <a:pt x="138698" y="46549"/>
                  </a:lnTo>
                  <a:lnTo>
                    <a:pt x="119167" y="54179"/>
                  </a:lnTo>
                  <a:lnTo>
                    <a:pt x="100901" y="62272"/>
                  </a:lnTo>
                  <a:lnTo>
                    <a:pt x="83971" y="70798"/>
                  </a:lnTo>
                  <a:lnTo>
                    <a:pt x="68446" y="79722"/>
                  </a:lnTo>
                  <a:lnTo>
                    <a:pt x="54385" y="89009"/>
                  </a:lnTo>
                  <a:lnTo>
                    <a:pt x="41845" y="98622"/>
                  </a:lnTo>
                  <a:lnTo>
                    <a:pt x="30875" y="108524"/>
                  </a:lnTo>
                  <a:lnTo>
                    <a:pt x="21519" y="118676"/>
                  </a:lnTo>
                  <a:lnTo>
                    <a:pt x="13813" y="129037"/>
                  </a:lnTo>
                  <a:lnTo>
                    <a:pt x="7787" y="139567"/>
                  </a:lnTo>
                  <a:lnTo>
                    <a:pt x="3467" y="150224"/>
                  </a:lnTo>
                  <a:lnTo>
                    <a:pt x="867" y="160966"/>
                  </a:lnTo>
                  <a:lnTo>
                    <a:pt x="0" y="171750"/>
                  </a:lnTo>
                  <a:lnTo>
                    <a:pt x="867" y="182534"/>
                  </a:lnTo>
                  <a:lnTo>
                    <a:pt x="3467" y="193276"/>
                  </a:lnTo>
                  <a:lnTo>
                    <a:pt x="7787" y="203933"/>
                  </a:lnTo>
                  <a:lnTo>
                    <a:pt x="13813" y="214463"/>
                  </a:lnTo>
                  <a:lnTo>
                    <a:pt x="21519" y="224824"/>
                  </a:lnTo>
                  <a:lnTo>
                    <a:pt x="30875" y="234976"/>
                  </a:lnTo>
                  <a:lnTo>
                    <a:pt x="41845" y="244878"/>
                  </a:lnTo>
                  <a:lnTo>
                    <a:pt x="54385" y="254492"/>
                  </a:lnTo>
                  <a:lnTo>
                    <a:pt x="68446" y="263779"/>
                  </a:lnTo>
                  <a:lnTo>
                    <a:pt x="83971" y="272703"/>
                  </a:lnTo>
                  <a:lnTo>
                    <a:pt x="100901" y="281228"/>
                  </a:lnTo>
                  <a:lnTo>
                    <a:pt x="119167" y="289321"/>
                  </a:lnTo>
                  <a:lnTo>
                    <a:pt x="138698" y="296951"/>
                  </a:lnTo>
                  <a:lnTo>
                    <a:pt x="159417" y="304086"/>
                  </a:lnTo>
                  <a:lnTo>
                    <a:pt x="181243" y="310699"/>
                  </a:lnTo>
                  <a:lnTo>
                    <a:pt x="204088" y="316764"/>
                  </a:lnTo>
                  <a:lnTo>
                    <a:pt x="227863" y="322256"/>
                  </a:lnTo>
                  <a:lnTo>
                    <a:pt x="252474" y="327155"/>
                  </a:lnTo>
                  <a:lnTo>
                    <a:pt x="277823" y="331440"/>
                  </a:lnTo>
                  <a:lnTo>
                    <a:pt x="303812" y="335095"/>
                  </a:lnTo>
                  <a:lnTo>
                    <a:pt x="330337" y="338105"/>
                  </a:lnTo>
                  <a:lnTo>
                    <a:pt x="357293" y="340458"/>
                  </a:lnTo>
                  <a:lnTo>
                    <a:pt x="384574" y="342146"/>
                  </a:lnTo>
                  <a:lnTo>
                    <a:pt x="412073" y="343162"/>
                  </a:lnTo>
                  <a:lnTo>
                    <a:pt x="439681" y="343501"/>
                  </a:lnTo>
                  <a:lnTo>
                    <a:pt x="467289" y="343162"/>
                  </a:lnTo>
                  <a:lnTo>
                    <a:pt x="494788" y="342146"/>
                  </a:lnTo>
                  <a:lnTo>
                    <a:pt x="522069" y="340458"/>
                  </a:lnTo>
                  <a:lnTo>
                    <a:pt x="549025" y="338105"/>
                  </a:lnTo>
                  <a:lnTo>
                    <a:pt x="575550" y="335095"/>
                  </a:lnTo>
                  <a:lnTo>
                    <a:pt x="601538" y="331440"/>
                  </a:lnTo>
                  <a:lnTo>
                    <a:pt x="626888" y="327155"/>
                  </a:lnTo>
                  <a:lnTo>
                    <a:pt x="651499" y="322256"/>
                  </a:lnTo>
                  <a:lnTo>
                    <a:pt x="675274" y="316764"/>
                  </a:lnTo>
                  <a:lnTo>
                    <a:pt x="698119" y="310699"/>
                  </a:lnTo>
                  <a:lnTo>
                    <a:pt x="719944" y="304086"/>
                  </a:lnTo>
                  <a:lnTo>
                    <a:pt x="740664" y="296951"/>
                  </a:lnTo>
                  <a:lnTo>
                    <a:pt x="760195" y="289321"/>
                  </a:lnTo>
                  <a:lnTo>
                    <a:pt x="778461" y="281228"/>
                  </a:lnTo>
                  <a:lnTo>
                    <a:pt x="795391" y="272703"/>
                  </a:lnTo>
                  <a:lnTo>
                    <a:pt x="810916" y="263779"/>
                  </a:lnTo>
                  <a:lnTo>
                    <a:pt x="824977" y="254492"/>
                  </a:lnTo>
                  <a:lnTo>
                    <a:pt x="837517" y="244878"/>
                  </a:lnTo>
                  <a:lnTo>
                    <a:pt x="848486" y="234976"/>
                  </a:lnTo>
                  <a:lnTo>
                    <a:pt x="857843" y="224824"/>
                  </a:lnTo>
                  <a:lnTo>
                    <a:pt x="865549" y="214463"/>
                  </a:lnTo>
                  <a:lnTo>
                    <a:pt x="871574" y="203933"/>
                  </a:lnTo>
                  <a:lnTo>
                    <a:pt x="875895" y="193276"/>
                  </a:lnTo>
                  <a:lnTo>
                    <a:pt x="878495" y="182534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4132318" y="2987772"/>
              <a:ext cx="879362" cy="343501"/>
            </a:xfrm>
            <a:custGeom>
              <a:avLst/>
              <a:pathLst>
                <a:path w="879362" h="343501">
                  <a:moveTo>
                    <a:pt x="879362" y="171750"/>
                  </a:moveTo>
                  <a:lnTo>
                    <a:pt x="878495" y="160966"/>
                  </a:lnTo>
                  <a:lnTo>
                    <a:pt x="875895" y="150224"/>
                  </a:lnTo>
                  <a:lnTo>
                    <a:pt x="871574" y="139567"/>
                  </a:lnTo>
                  <a:lnTo>
                    <a:pt x="865549" y="129037"/>
                  </a:lnTo>
                  <a:lnTo>
                    <a:pt x="857843" y="118676"/>
                  </a:lnTo>
                  <a:lnTo>
                    <a:pt x="848486" y="108524"/>
                  </a:lnTo>
                  <a:lnTo>
                    <a:pt x="837517" y="98622"/>
                  </a:lnTo>
                  <a:lnTo>
                    <a:pt x="824977" y="89009"/>
                  </a:lnTo>
                  <a:lnTo>
                    <a:pt x="810916" y="79722"/>
                  </a:lnTo>
                  <a:lnTo>
                    <a:pt x="795391" y="70798"/>
                  </a:lnTo>
                  <a:lnTo>
                    <a:pt x="778461" y="62272"/>
                  </a:lnTo>
                  <a:lnTo>
                    <a:pt x="760195" y="54179"/>
                  </a:lnTo>
                  <a:lnTo>
                    <a:pt x="740664" y="46549"/>
                  </a:lnTo>
                  <a:lnTo>
                    <a:pt x="719944" y="39414"/>
                  </a:lnTo>
                  <a:lnTo>
                    <a:pt x="698119" y="32801"/>
                  </a:lnTo>
                  <a:lnTo>
                    <a:pt x="675274" y="26736"/>
                  </a:lnTo>
                  <a:lnTo>
                    <a:pt x="651499" y="21244"/>
                  </a:lnTo>
                  <a:lnTo>
                    <a:pt x="626888" y="16346"/>
                  </a:lnTo>
                  <a:lnTo>
                    <a:pt x="601538" y="12060"/>
                  </a:lnTo>
                  <a:lnTo>
                    <a:pt x="575550" y="8406"/>
                  </a:lnTo>
                  <a:lnTo>
                    <a:pt x="549025" y="5395"/>
                  </a:lnTo>
                  <a:lnTo>
                    <a:pt x="522069" y="3042"/>
                  </a:lnTo>
                  <a:lnTo>
                    <a:pt x="494788" y="1354"/>
                  </a:lnTo>
                  <a:lnTo>
                    <a:pt x="467289" y="338"/>
                  </a:lnTo>
                  <a:lnTo>
                    <a:pt x="439681" y="0"/>
                  </a:lnTo>
                  <a:lnTo>
                    <a:pt x="412073" y="338"/>
                  </a:lnTo>
                  <a:lnTo>
                    <a:pt x="384574" y="1354"/>
                  </a:lnTo>
                  <a:lnTo>
                    <a:pt x="357293" y="3042"/>
                  </a:lnTo>
                  <a:lnTo>
                    <a:pt x="330337" y="5395"/>
                  </a:lnTo>
                  <a:lnTo>
                    <a:pt x="303812" y="8406"/>
                  </a:lnTo>
                  <a:lnTo>
                    <a:pt x="277823" y="12060"/>
                  </a:lnTo>
                  <a:lnTo>
                    <a:pt x="252474" y="16346"/>
                  </a:lnTo>
                  <a:lnTo>
                    <a:pt x="227863" y="21244"/>
                  </a:lnTo>
                  <a:lnTo>
                    <a:pt x="204088" y="26736"/>
                  </a:lnTo>
                  <a:lnTo>
                    <a:pt x="181243" y="32801"/>
                  </a:lnTo>
                  <a:lnTo>
                    <a:pt x="159417" y="39414"/>
                  </a:lnTo>
                  <a:lnTo>
                    <a:pt x="138698" y="46549"/>
                  </a:lnTo>
                  <a:lnTo>
                    <a:pt x="119167" y="54179"/>
                  </a:lnTo>
                  <a:lnTo>
                    <a:pt x="100901" y="62272"/>
                  </a:lnTo>
                  <a:lnTo>
                    <a:pt x="83971" y="70798"/>
                  </a:lnTo>
                  <a:lnTo>
                    <a:pt x="68446" y="79722"/>
                  </a:lnTo>
                  <a:lnTo>
                    <a:pt x="54385" y="89009"/>
                  </a:lnTo>
                  <a:lnTo>
                    <a:pt x="41845" y="98622"/>
                  </a:lnTo>
                  <a:lnTo>
                    <a:pt x="30875" y="108524"/>
                  </a:lnTo>
                  <a:lnTo>
                    <a:pt x="21519" y="118676"/>
                  </a:lnTo>
                  <a:lnTo>
                    <a:pt x="13813" y="129037"/>
                  </a:lnTo>
                  <a:lnTo>
                    <a:pt x="7787" y="139567"/>
                  </a:lnTo>
                  <a:lnTo>
                    <a:pt x="3467" y="150224"/>
                  </a:lnTo>
                  <a:lnTo>
                    <a:pt x="867" y="160966"/>
                  </a:lnTo>
                  <a:lnTo>
                    <a:pt x="0" y="171750"/>
                  </a:lnTo>
                  <a:lnTo>
                    <a:pt x="867" y="182534"/>
                  </a:lnTo>
                  <a:lnTo>
                    <a:pt x="3467" y="193276"/>
                  </a:lnTo>
                  <a:lnTo>
                    <a:pt x="7787" y="203933"/>
                  </a:lnTo>
                  <a:lnTo>
                    <a:pt x="13813" y="214463"/>
                  </a:lnTo>
                  <a:lnTo>
                    <a:pt x="21519" y="224824"/>
                  </a:lnTo>
                  <a:lnTo>
                    <a:pt x="30875" y="234976"/>
                  </a:lnTo>
                  <a:lnTo>
                    <a:pt x="41845" y="244878"/>
                  </a:lnTo>
                  <a:lnTo>
                    <a:pt x="54385" y="254492"/>
                  </a:lnTo>
                  <a:lnTo>
                    <a:pt x="68446" y="263779"/>
                  </a:lnTo>
                  <a:lnTo>
                    <a:pt x="83971" y="272703"/>
                  </a:lnTo>
                  <a:lnTo>
                    <a:pt x="100901" y="281228"/>
                  </a:lnTo>
                  <a:lnTo>
                    <a:pt x="119167" y="289321"/>
                  </a:lnTo>
                  <a:lnTo>
                    <a:pt x="138698" y="296951"/>
                  </a:lnTo>
                  <a:lnTo>
                    <a:pt x="159417" y="304086"/>
                  </a:lnTo>
                  <a:lnTo>
                    <a:pt x="181243" y="310699"/>
                  </a:lnTo>
                  <a:lnTo>
                    <a:pt x="204088" y="316764"/>
                  </a:lnTo>
                  <a:lnTo>
                    <a:pt x="227863" y="322256"/>
                  </a:lnTo>
                  <a:lnTo>
                    <a:pt x="252474" y="327155"/>
                  </a:lnTo>
                  <a:lnTo>
                    <a:pt x="277823" y="331440"/>
                  </a:lnTo>
                  <a:lnTo>
                    <a:pt x="303812" y="335095"/>
                  </a:lnTo>
                  <a:lnTo>
                    <a:pt x="330337" y="338105"/>
                  </a:lnTo>
                  <a:lnTo>
                    <a:pt x="357293" y="340458"/>
                  </a:lnTo>
                  <a:lnTo>
                    <a:pt x="384574" y="342146"/>
                  </a:lnTo>
                  <a:lnTo>
                    <a:pt x="412073" y="343162"/>
                  </a:lnTo>
                  <a:lnTo>
                    <a:pt x="439681" y="343501"/>
                  </a:lnTo>
                  <a:lnTo>
                    <a:pt x="467289" y="343162"/>
                  </a:lnTo>
                  <a:lnTo>
                    <a:pt x="494788" y="342146"/>
                  </a:lnTo>
                  <a:lnTo>
                    <a:pt x="522069" y="340458"/>
                  </a:lnTo>
                  <a:lnTo>
                    <a:pt x="549025" y="338105"/>
                  </a:lnTo>
                  <a:lnTo>
                    <a:pt x="575550" y="335095"/>
                  </a:lnTo>
                  <a:lnTo>
                    <a:pt x="601538" y="331440"/>
                  </a:lnTo>
                  <a:lnTo>
                    <a:pt x="626888" y="327155"/>
                  </a:lnTo>
                  <a:lnTo>
                    <a:pt x="651499" y="322256"/>
                  </a:lnTo>
                  <a:lnTo>
                    <a:pt x="675274" y="316764"/>
                  </a:lnTo>
                  <a:lnTo>
                    <a:pt x="698119" y="310699"/>
                  </a:lnTo>
                  <a:lnTo>
                    <a:pt x="719944" y="304086"/>
                  </a:lnTo>
                  <a:lnTo>
                    <a:pt x="740664" y="296951"/>
                  </a:lnTo>
                  <a:lnTo>
                    <a:pt x="760195" y="289321"/>
                  </a:lnTo>
                  <a:lnTo>
                    <a:pt x="778461" y="281228"/>
                  </a:lnTo>
                  <a:lnTo>
                    <a:pt x="795391" y="272703"/>
                  </a:lnTo>
                  <a:lnTo>
                    <a:pt x="810916" y="263779"/>
                  </a:lnTo>
                  <a:lnTo>
                    <a:pt x="824977" y="254492"/>
                  </a:lnTo>
                  <a:lnTo>
                    <a:pt x="837517" y="244878"/>
                  </a:lnTo>
                  <a:lnTo>
                    <a:pt x="848486" y="234976"/>
                  </a:lnTo>
                  <a:lnTo>
                    <a:pt x="857843" y="224824"/>
                  </a:lnTo>
                  <a:lnTo>
                    <a:pt x="865549" y="214463"/>
                  </a:lnTo>
                  <a:lnTo>
                    <a:pt x="871574" y="203933"/>
                  </a:lnTo>
                  <a:lnTo>
                    <a:pt x="875895" y="193276"/>
                  </a:lnTo>
                  <a:lnTo>
                    <a:pt x="878495" y="182534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4819320" y="4190026"/>
              <a:ext cx="879362" cy="343501"/>
            </a:xfrm>
            <a:custGeom>
              <a:avLst/>
              <a:pathLst>
                <a:path w="879362" h="343501">
                  <a:moveTo>
                    <a:pt x="879362" y="171750"/>
                  </a:moveTo>
                  <a:lnTo>
                    <a:pt x="878495" y="160966"/>
                  </a:lnTo>
                  <a:lnTo>
                    <a:pt x="875895" y="150224"/>
                  </a:lnTo>
                  <a:lnTo>
                    <a:pt x="871574" y="139567"/>
                  </a:lnTo>
                  <a:lnTo>
                    <a:pt x="865549" y="129037"/>
                  </a:lnTo>
                  <a:lnTo>
                    <a:pt x="857843" y="118676"/>
                  </a:lnTo>
                  <a:lnTo>
                    <a:pt x="848486" y="108524"/>
                  </a:lnTo>
                  <a:lnTo>
                    <a:pt x="837517" y="98622"/>
                  </a:lnTo>
                  <a:lnTo>
                    <a:pt x="824977" y="89009"/>
                  </a:lnTo>
                  <a:lnTo>
                    <a:pt x="810916" y="79722"/>
                  </a:lnTo>
                  <a:lnTo>
                    <a:pt x="795391" y="70798"/>
                  </a:lnTo>
                  <a:lnTo>
                    <a:pt x="778461" y="62272"/>
                  </a:lnTo>
                  <a:lnTo>
                    <a:pt x="760195" y="54179"/>
                  </a:lnTo>
                  <a:lnTo>
                    <a:pt x="740664" y="46549"/>
                  </a:lnTo>
                  <a:lnTo>
                    <a:pt x="719944" y="39414"/>
                  </a:lnTo>
                  <a:lnTo>
                    <a:pt x="698119" y="32801"/>
                  </a:lnTo>
                  <a:lnTo>
                    <a:pt x="675274" y="26736"/>
                  </a:lnTo>
                  <a:lnTo>
                    <a:pt x="651499" y="21244"/>
                  </a:lnTo>
                  <a:lnTo>
                    <a:pt x="626888" y="16346"/>
                  </a:lnTo>
                  <a:lnTo>
                    <a:pt x="601538" y="12060"/>
                  </a:lnTo>
                  <a:lnTo>
                    <a:pt x="575550" y="8406"/>
                  </a:lnTo>
                  <a:lnTo>
                    <a:pt x="549025" y="5395"/>
                  </a:lnTo>
                  <a:lnTo>
                    <a:pt x="522069" y="3042"/>
                  </a:lnTo>
                  <a:lnTo>
                    <a:pt x="494788" y="1354"/>
                  </a:lnTo>
                  <a:lnTo>
                    <a:pt x="467289" y="338"/>
                  </a:lnTo>
                  <a:lnTo>
                    <a:pt x="439681" y="0"/>
                  </a:lnTo>
                  <a:lnTo>
                    <a:pt x="412073" y="338"/>
                  </a:lnTo>
                  <a:lnTo>
                    <a:pt x="384574" y="1354"/>
                  </a:lnTo>
                  <a:lnTo>
                    <a:pt x="357293" y="3042"/>
                  </a:lnTo>
                  <a:lnTo>
                    <a:pt x="330337" y="5395"/>
                  </a:lnTo>
                  <a:lnTo>
                    <a:pt x="303812" y="8406"/>
                  </a:lnTo>
                  <a:lnTo>
                    <a:pt x="277823" y="12060"/>
                  </a:lnTo>
                  <a:lnTo>
                    <a:pt x="252474" y="16346"/>
                  </a:lnTo>
                  <a:lnTo>
                    <a:pt x="227863" y="21244"/>
                  </a:lnTo>
                  <a:lnTo>
                    <a:pt x="204088" y="26736"/>
                  </a:lnTo>
                  <a:lnTo>
                    <a:pt x="181243" y="32801"/>
                  </a:lnTo>
                  <a:lnTo>
                    <a:pt x="159417" y="39414"/>
                  </a:lnTo>
                  <a:lnTo>
                    <a:pt x="138698" y="46549"/>
                  </a:lnTo>
                  <a:lnTo>
                    <a:pt x="119167" y="54179"/>
                  </a:lnTo>
                  <a:lnTo>
                    <a:pt x="100901" y="62272"/>
                  </a:lnTo>
                  <a:lnTo>
                    <a:pt x="83971" y="70798"/>
                  </a:lnTo>
                  <a:lnTo>
                    <a:pt x="68446" y="79722"/>
                  </a:lnTo>
                  <a:lnTo>
                    <a:pt x="54385" y="89009"/>
                  </a:lnTo>
                  <a:lnTo>
                    <a:pt x="41845" y="98622"/>
                  </a:lnTo>
                  <a:lnTo>
                    <a:pt x="30875" y="108524"/>
                  </a:lnTo>
                  <a:lnTo>
                    <a:pt x="21519" y="118676"/>
                  </a:lnTo>
                  <a:lnTo>
                    <a:pt x="13813" y="129037"/>
                  </a:lnTo>
                  <a:lnTo>
                    <a:pt x="7787" y="139567"/>
                  </a:lnTo>
                  <a:lnTo>
                    <a:pt x="3467" y="150224"/>
                  </a:lnTo>
                  <a:lnTo>
                    <a:pt x="867" y="160966"/>
                  </a:lnTo>
                  <a:lnTo>
                    <a:pt x="0" y="171750"/>
                  </a:lnTo>
                  <a:lnTo>
                    <a:pt x="867" y="182534"/>
                  </a:lnTo>
                  <a:lnTo>
                    <a:pt x="3467" y="193276"/>
                  </a:lnTo>
                  <a:lnTo>
                    <a:pt x="7787" y="203933"/>
                  </a:lnTo>
                  <a:lnTo>
                    <a:pt x="13813" y="214463"/>
                  </a:lnTo>
                  <a:lnTo>
                    <a:pt x="21519" y="224824"/>
                  </a:lnTo>
                  <a:lnTo>
                    <a:pt x="30875" y="234976"/>
                  </a:lnTo>
                  <a:lnTo>
                    <a:pt x="41845" y="244878"/>
                  </a:lnTo>
                  <a:lnTo>
                    <a:pt x="54385" y="254492"/>
                  </a:lnTo>
                  <a:lnTo>
                    <a:pt x="68446" y="263779"/>
                  </a:lnTo>
                  <a:lnTo>
                    <a:pt x="83971" y="272703"/>
                  </a:lnTo>
                  <a:lnTo>
                    <a:pt x="100901" y="281228"/>
                  </a:lnTo>
                  <a:lnTo>
                    <a:pt x="119167" y="289321"/>
                  </a:lnTo>
                  <a:lnTo>
                    <a:pt x="138698" y="296951"/>
                  </a:lnTo>
                  <a:lnTo>
                    <a:pt x="159417" y="304086"/>
                  </a:lnTo>
                  <a:lnTo>
                    <a:pt x="181243" y="310699"/>
                  </a:lnTo>
                  <a:lnTo>
                    <a:pt x="204088" y="316764"/>
                  </a:lnTo>
                  <a:lnTo>
                    <a:pt x="227863" y="322256"/>
                  </a:lnTo>
                  <a:lnTo>
                    <a:pt x="252474" y="327155"/>
                  </a:lnTo>
                  <a:lnTo>
                    <a:pt x="277823" y="331440"/>
                  </a:lnTo>
                  <a:lnTo>
                    <a:pt x="303812" y="335095"/>
                  </a:lnTo>
                  <a:lnTo>
                    <a:pt x="330337" y="338105"/>
                  </a:lnTo>
                  <a:lnTo>
                    <a:pt x="357293" y="340458"/>
                  </a:lnTo>
                  <a:lnTo>
                    <a:pt x="384574" y="342146"/>
                  </a:lnTo>
                  <a:lnTo>
                    <a:pt x="412073" y="343162"/>
                  </a:lnTo>
                  <a:lnTo>
                    <a:pt x="439681" y="343501"/>
                  </a:lnTo>
                  <a:lnTo>
                    <a:pt x="467289" y="343162"/>
                  </a:lnTo>
                  <a:lnTo>
                    <a:pt x="494788" y="342146"/>
                  </a:lnTo>
                  <a:lnTo>
                    <a:pt x="522069" y="340458"/>
                  </a:lnTo>
                  <a:lnTo>
                    <a:pt x="549025" y="338105"/>
                  </a:lnTo>
                  <a:lnTo>
                    <a:pt x="575550" y="335095"/>
                  </a:lnTo>
                  <a:lnTo>
                    <a:pt x="601538" y="331440"/>
                  </a:lnTo>
                  <a:lnTo>
                    <a:pt x="626888" y="327155"/>
                  </a:lnTo>
                  <a:lnTo>
                    <a:pt x="651499" y="322256"/>
                  </a:lnTo>
                  <a:lnTo>
                    <a:pt x="675274" y="316764"/>
                  </a:lnTo>
                  <a:lnTo>
                    <a:pt x="698119" y="310699"/>
                  </a:lnTo>
                  <a:lnTo>
                    <a:pt x="719944" y="304086"/>
                  </a:lnTo>
                  <a:lnTo>
                    <a:pt x="740664" y="296951"/>
                  </a:lnTo>
                  <a:lnTo>
                    <a:pt x="760195" y="289321"/>
                  </a:lnTo>
                  <a:lnTo>
                    <a:pt x="778461" y="281228"/>
                  </a:lnTo>
                  <a:lnTo>
                    <a:pt x="795391" y="272703"/>
                  </a:lnTo>
                  <a:lnTo>
                    <a:pt x="810916" y="263779"/>
                  </a:lnTo>
                  <a:lnTo>
                    <a:pt x="824977" y="254492"/>
                  </a:lnTo>
                  <a:lnTo>
                    <a:pt x="837517" y="244878"/>
                  </a:lnTo>
                  <a:lnTo>
                    <a:pt x="848486" y="234976"/>
                  </a:lnTo>
                  <a:lnTo>
                    <a:pt x="857843" y="224824"/>
                  </a:lnTo>
                  <a:lnTo>
                    <a:pt x="865549" y="214463"/>
                  </a:lnTo>
                  <a:lnTo>
                    <a:pt x="871574" y="203933"/>
                  </a:lnTo>
                  <a:lnTo>
                    <a:pt x="875895" y="193276"/>
                  </a:lnTo>
                  <a:lnTo>
                    <a:pt x="878495" y="182534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395331" y="4252781"/>
              <a:ext cx="979332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knowledge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167640" y="3428378"/>
              <a:ext cx="686706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general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039367" y="4263191"/>
              <a:ext cx="943250" cy="164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symptoms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168654" y="5122617"/>
              <a:ext cx="684677" cy="129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treatmt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169583" y="3050527"/>
              <a:ext cx="804833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empathy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182881" y="2020023"/>
              <a:ext cx="717230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cognitiv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856606" y="2055047"/>
              <a:ext cx="743784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emotion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565796" y="2020023"/>
              <a:ext cx="699409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disposit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45608" y="2055047"/>
              <a:ext cx="71378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attitude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09169" y="4287804"/>
              <a:ext cx="1099664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intervention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283610" y="3463401"/>
              <a:ext cx="698792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classrm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288683" y="5112207"/>
              <a:ext cx="68864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NanumGothic"/>
                  <a:cs typeface="NanumGothic"/>
                </a:rPr>
                <a:t>instruct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85794" y="3702255"/>
              <a:ext cx="859312" cy="515587"/>
            </a:xfrm>
            <a:custGeom>
              <a:avLst/>
              <a:pathLst>
                <a:path w="859312" h="515587">
                  <a:moveTo>
                    <a:pt x="859312" y="515587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785794" y="3702255"/>
              <a:ext cx="106028" cy="83888"/>
            </a:xfrm>
            <a:custGeom>
              <a:avLst/>
              <a:pathLst>
                <a:path w="106028" h="83888">
                  <a:moveTo>
                    <a:pt x="106028" y="20540"/>
                  </a:moveTo>
                  <a:lnTo>
                    <a:pt x="0" y="0"/>
                  </a:lnTo>
                  <a:lnTo>
                    <a:pt x="68019" y="83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8" name="pg57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60" name="pg59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62" name="pg61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66" name="pg65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68" name="pg67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0" name="pg69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2" name="pg71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4" name="pg73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6" name="pg75"/>
            <p:cNvSpPr/>
            <p:nvPr/>
          </p:nvSpPr>
          <p:spPr>
            <a:xfrm>
              <a:off x="3024670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>
              <a:off x="3070390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8" name="pl77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85794" y="4361777"/>
              <a:ext cx="659522" cy="0"/>
            </a:xfrm>
            <a:custGeom>
              <a:avLst/>
              <a:pathLst>
                <a:path w="659522" h="0">
                  <a:moveTo>
                    <a:pt x="659522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785794" y="4324839"/>
              <a:ext cx="101486" cy="73876"/>
            </a:xfrm>
            <a:custGeom>
              <a:avLst/>
              <a:pathLst>
                <a:path w="101486" h="73876">
                  <a:moveTo>
                    <a:pt x="101486" y="0"/>
                  </a:moveTo>
                  <a:lnTo>
                    <a:pt x="0" y="36938"/>
                  </a:lnTo>
                  <a:lnTo>
                    <a:pt x="101486" y="7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04" name="pg103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06" name="pg105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08" name="pg107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10" name="pg109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12" name="pg111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14" name="pg113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16" name="pg115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18" name="pg117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20" name="pg119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22" name="pg121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24" name="pg123"/>
            <p:cNvSpPr/>
            <p:nvPr/>
          </p:nvSpPr>
          <p:spPr>
            <a:xfrm>
              <a:off x="2960092" y="426432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3005812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</a:t>
              </a:r>
            </a:p>
          </p:txBody>
        </p:sp>
        <p:sp>
          <p:nvSpPr>
            <p:cNvPr id="126" name="pl125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85794" y="4505711"/>
              <a:ext cx="859312" cy="515587"/>
            </a:xfrm>
            <a:custGeom>
              <a:avLst/>
              <a:pathLst>
                <a:path w="859312" h="515587">
                  <a:moveTo>
                    <a:pt x="859312" y="0"/>
                  </a:moveTo>
                  <a:lnTo>
                    <a:pt x="0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785794" y="4937410"/>
              <a:ext cx="106028" cy="83888"/>
            </a:xfrm>
            <a:custGeom>
              <a:avLst/>
              <a:pathLst>
                <a:path w="106028" h="83888">
                  <a:moveTo>
                    <a:pt x="68019" y="0"/>
                  </a:moveTo>
                  <a:lnTo>
                    <a:pt x="0" y="83888"/>
                  </a:lnTo>
                  <a:lnTo>
                    <a:pt x="106028" y="6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56" name="pg155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58" name="pg157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60" name="pg159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62" name="pg161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2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64" name="pg163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66" name="pg165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68" name="pg167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70" name="pg169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72" name="pg171"/>
            <p:cNvSpPr/>
            <p:nvPr/>
          </p:nvSpPr>
          <p:spPr>
            <a:xfrm>
              <a:off x="3024670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3070390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0.69</a:t>
              </a:r>
            </a:p>
          </p:txBody>
        </p:sp>
        <p:sp>
          <p:nvSpPr>
            <p:cNvPr id="174" name="pl173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13247" y="2300770"/>
              <a:ext cx="698774" cy="698774"/>
            </a:xfrm>
            <a:custGeom>
              <a:avLst/>
              <a:pathLst>
                <a:path w="698774" h="698774">
                  <a:moveTo>
                    <a:pt x="698774" y="698774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3713247" y="2300770"/>
              <a:ext cx="97881" cy="97881"/>
            </a:xfrm>
            <a:custGeom>
              <a:avLst/>
              <a:pathLst>
                <a:path w="97881" h="97881">
                  <a:moveTo>
                    <a:pt x="97881" y="45642"/>
                  </a:moveTo>
                  <a:lnTo>
                    <a:pt x="0" y="0"/>
                  </a:lnTo>
                  <a:lnTo>
                    <a:pt x="45642" y="97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00" name="pg199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tx200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02" name="pg201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2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04" name="pg203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06" name="pg205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6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08" name="pg207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10" name="pg209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0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14" name="pg213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tx214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16" name="pg215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6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18" name="pg217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8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20" name="pg219"/>
            <p:cNvSpPr/>
            <p:nvPr/>
          </p:nvSpPr>
          <p:spPr>
            <a:xfrm>
              <a:off x="3873649" y="2550099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tx220"/>
            <p:cNvSpPr/>
            <p:nvPr/>
          </p:nvSpPr>
          <p:spPr>
            <a:xfrm>
              <a:off x="3919369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222" name="pl221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285749" y="2300770"/>
              <a:ext cx="229480" cy="688440"/>
            </a:xfrm>
            <a:custGeom>
              <a:avLst/>
              <a:pathLst>
                <a:path w="229480" h="688440">
                  <a:moveTo>
                    <a:pt x="229480" y="68844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282799" y="2300770"/>
              <a:ext cx="70085" cy="107959"/>
            </a:xfrm>
            <a:custGeom>
              <a:avLst/>
              <a:pathLst>
                <a:path w="70085" h="107959">
                  <a:moveTo>
                    <a:pt x="70085" y="84597"/>
                  </a:moveTo>
                  <a:lnTo>
                    <a:pt x="2949" y="0"/>
                  </a:lnTo>
                  <a:lnTo>
                    <a:pt x="0" y="107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48" name="pg247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tx248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50" name="pg249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52" name="pg251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54" name="pg253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tx254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56" name="pg255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58" name="pg257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60" name="pg259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tx260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62" name="pg261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64" name="pg263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66" name="pg265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68" name="pg267"/>
            <p:cNvSpPr/>
            <p:nvPr/>
          </p:nvSpPr>
          <p:spPr>
            <a:xfrm>
              <a:off x="4214003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4259723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</a:t>
              </a:r>
            </a:p>
          </p:txBody>
        </p:sp>
        <p:sp>
          <p:nvSpPr>
            <p:cNvPr id="270" name="pl269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628770" y="2300770"/>
              <a:ext cx="229480" cy="688440"/>
            </a:xfrm>
            <a:custGeom>
              <a:avLst/>
              <a:pathLst>
                <a:path w="229480" h="688440">
                  <a:moveTo>
                    <a:pt x="0" y="688440"/>
                  </a:moveTo>
                  <a:lnTo>
                    <a:pt x="229480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791115" y="2300770"/>
              <a:ext cx="70085" cy="107959"/>
            </a:xfrm>
            <a:custGeom>
              <a:avLst/>
              <a:pathLst>
                <a:path w="70085" h="107959">
                  <a:moveTo>
                    <a:pt x="70085" y="107959"/>
                  </a:moveTo>
                  <a:lnTo>
                    <a:pt x="67135" y="0"/>
                  </a:lnTo>
                  <a:lnTo>
                    <a:pt x="0" y="8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tx294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296" name="pg295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tx296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298" name="pg297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300" name="pg299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tx300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302" name="pg301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304" name="pg303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tx304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306" name="pg305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tx306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308" name="pg307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tx308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310" name="pg309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tx310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312" name="pg311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tx312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314" name="pg313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tx314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316" name="pg315"/>
            <p:cNvSpPr/>
            <p:nvPr/>
          </p:nvSpPr>
          <p:spPr>
            <a:xfrm>
              <a:off x="4557239" y="2547217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tx316"/>
            <p:cNvSpPr/>
            <p:nvPr/>
          </p:nvSpPr>
          <p:spPr>
            <a:xfrm>
              <a:off x="4602959" y="2590749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0.78</a:t>
              </a:r>
            </a:p>
          </p:txBody>
        </p:sp>
        <p:sp>
          <p:nvSpPr>
            <p:cNvPr id="318" name="pl317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731978" y="2300770"/>
              <a:ext cx="698774" cy="698774"/>
            </a:xfrm>
            <a:custGeom>
              <a:avLst/>
              <a:pathLst>
                <a:path w="698774" h="698774">
                  <a:moveTo>
                    <a:pt x="0" y="698774"/>
                  </a:moveTo>
                  <a:lnTo>
                    <a:pt x="69877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5332871" y="2300770"/>
              <a:ext cx="97881" cy="97881"/>
            </a:xfrm>
            <a:custGeom>
              <a:avLst/>
              <a:pathLst>
                <a:path w="97881" h="97881">
                  <a:moveTo>
                    <a:pt x="52238" y="97881"/>
                  </a:moveTo>
                  <a:lnTo>
                    <a:pt x="97881" y="0"/>
                  </a:lnTo>
                  <a:lnTo>
                    <a:pt x="0" y="45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tx342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44" name="pg343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tx344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46" name="pg345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tx346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48" name="pg347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tx348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50" name="pg349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tx350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52" name="pg351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54" name="pg353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tx354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56" name="pg355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tx356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58" name="pg357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tx358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60" name="pg359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tx360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62" name="pg361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tx362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64" name="pg363"/>
            <p:cNvSpPr/>
            <p:nvPr/>
          </p:nvSpPr>
          <p:spPr>
            <a:xfrm>
              <a:off x="4897593" y="2550099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tx364"/>
            <p:cNvSpPr/>
            <p:nvPr/>
          </p:nvSpPr>
          <p:spPr>
            <a:xfrm>
              <a:off x="4943313" y="259363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66" name="pl365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498893" y="3702255"/>
              <a:ext cx="859312" cy="515587"/>
            </a:xfrm>
            <a:custGeom>
              <a:avLst/>
              <a:pathLst>
                <a:path w="859312" h="515587">
                  <a:moveTo>
                    <a:pt x="0" y="515587"/>
                  </a:moveTo>
                  <a:lnTo>
                    <a:pt x="859312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6252177" y="3702255"/>
              <a:ext cx="106028" cy="83888"/>
            </a:xfrm>
            <a:custGeom>
              <a:avLst/>
              <a:pathLst>
                <a:path w="106028" h="83888">
                  <a:moveTo>
                    <a:pt x="38009" y="83888"/>
                  </a:moveTo>
                  <a:lnTo>
                    <a:pt x="106028" y="0"/>
                  </a:lnTo>
                  <a:lnTo>
                    <a:pt x="0" y="20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tx390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392" name="pg391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tx392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394" name="pg393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tx394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396" name="pg395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tx396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398" name="pg397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tx398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400" name="pg399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tx400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402" name="pg401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tx402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404" name="pg403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tx404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406" name="pg405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tx406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408" name="pg407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tx408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410" name="pg409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tx410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412" name="pg411"/>
            <p:cNvSpPr/>
            <p:nvPr/>
          </p:nvSpPr>
          <p:spPr>
            <a:xfrm>
              <a:off x="5746573" y="3859955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tx412"/>
            <p:cNvSpPr/>
            <p:nvPr/>
          </p:nvSpPr>
          <p:spPr>
            <a:xfrm>
              <a:off x="5792293" y="390348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414" name="pl413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5498893" y="4505711"/>
              <a:ext cx="859312" cy="515587"/>
            </a:xfrm>
            <a:custGeom>
              <a:avLst/>
              <a:pathLst>
                <a:path w="859312" h="515587">
                  <a:moveTo>
                    <a:pt x="0" y="0"/>
                  </a:moveTo>
                  <a:lnTo>
                    <a:pt x="859312" y="515587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6252177" y="4937410"/>
              <a:ext cx="106028" cy="83888"/>
            </a:xfrm>
            <a:custGeom>
              <a:avLst/>
              <a:pathLst>
                <a:path w="106028" h="83888">
                  <a:moveTo>
                    <a:pt x="0" y="63348"/>
                  </a:moveTo>
                  <a:lnTo>
                    <a:pt x="106028" y="83888"/>
                  </a:lnTo>
                  <a:lnTo>
                    <a:pt x="380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tx438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40" name="pg439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tx440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42" name="pg441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tx442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44" name="pg443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tx444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46" name="pg445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tx446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48" name="pg447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tx448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50" name="pg449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tx450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52" name="pg451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tx452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54" name="pg453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tx454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56" name="pg455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tx456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58" name="pg457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tx458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60" name="pg459"/>
            <p:cNvSpPr/>
            <p:nvPr/>
          </p:nvSpPr>
          <p:spPr>
            <a:xfrm>
              <a:off x="5746573" y="4668694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1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tx460"/>
            <p:cNvSpPr/>
            <p:nvPr/>
          </p:nvSpPr>
          <p:spPr>
            <a:xfrm>
              <a:off x="5792293" y="471222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0.89</a:t>
              </a:r>
            </a:p>
          </p:txBody>
        </p:sp>
        <p:sp>
          <p:nvSpPr>
            <p:cNvPr id="462" name="pl461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4667785" y="3327147"/>
              <a:ext cx="495431" cy="867004"/>
            </a:xfrm>
            <a:custGeom>
              <a:avLst/>
              <a:pathLst>
                <a:path w="495431" h="867004">
                  <a:moveTo>
                    <a:pt x="0" y="0"/>
                  </a:moveTo>
                  <a:lnTo>
                    <a:pt x="495431" y="867004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5080793" y="4087711"/>
              <a:ext cx="82422" cy="106441"/>
            </a:xfrm>
            <a:custGeom>
              <a:avLst/>
              <a:pathLst>
                <a:path w="82422" h="106441">
                  <a:moveTo>
                    <a:pt x="0" y="36652"/>
                  </a:moveTo>
                  <a:lnTo>
                    <a:pt x="82422" y="106441"/>
                  </a:lnTo>
                  <a:lnTo>
                    <a:pt x="641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4324679" y="4361777"/>
              <a:ext cx="494641" cy="0"/>
            </a:xfrm>
            <a:custGeom>
              <a:avLst/>
              <a:pathLst>
                <a:path w="494641" h="0">
                  <a:moveTo>
                    <a:pt x="0" y="0"/>
                  </a:moveTo>
                  <a:lnTo>
                    <a:pt x="49464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717834" y="4324839"/>
              <a:ext cx="101486" cy="73876"/>
            </a:xfrm>
            <a:custGeom>
              <a:avLst/>
              <a:pathLst>
                <a:path w="101486" h="73876">
                  <a:moveTo>
                    <a:pt x="0" y="73876"/>
                  </a:moveTo>
                  <a:lnTo>
                    <a:pt x="101486" y="36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980783" y="3327147"/>
              <a:ext cx="495431" cy="867004"/>
            </a:xfrm>
            <a:custGeom>
              <a:avLst/>
              <a:pathLst>
                <a:path w="495431" h="867004">
                  <a:moveTo>
                    <a:pt x="0" y="867004"/>
                  </a:moveTo>
                  <a:lnTo>
                    <a:pt x="495431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393791" y="3327147"/>
              <a:ext cx="82422" cy="106441"/>
            </a:xfrm>
            <a:custGeom>
              <a:avLst/>
              <a:pathLst>
                <a:path w="82422" h="106441">
                  <a:moveTo>
                    <a:pt x="64142" y="106441"/>
                  </a:moveTo>
                  <a:lnTo>
                    <a:pt x="82422" y="0"/>
                  </a:lnTo>
                  <a:lnTo>
                    <a:pt x="0" y="6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tx534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36" name="pg535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tx536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38" name="pg537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tx538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40" name="pg539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tx540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42" name="pg541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tx542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44" name="pg543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tx544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46" name="pg545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tx546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48" name="pg547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tx548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50" name="pg549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tx550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52" name="pg551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tx552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54" name="pg553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4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56" name="pg555"/>
            <p:cNvSpPr/>
            <p:nvPr/>
          </p:nvSpPr>
          <p:spPr>
            <a:xfrm>
              <a:off x="4729122" y="3663198"/>
              <a:ext cx="372756" cy="194904"/>
            </a:xfrm>
            <a:custGeom>
              <a:avLst/>
              <a:pathLst>
                <a:path w="372756" h="194904">
                  <a:moveTo>
                    <a:pt x="27431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6"/>
            <p:cNvSpPr/>
            <p:nvPr/>
          </p:nvSpPr>
          <p:spPr>
            <a:xfrm>
              <a:off x="4774842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558" name="pg557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8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60" name="pg559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0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62" name="pg561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tx562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64" name="pg563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tx564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66" name="pg565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tx566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68" name="pg567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tx568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70" name="pg569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tx570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72" name="pg571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tx572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74" name="pg573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tx574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76" name="pg575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tx576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78" name="pg577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tx578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80" name="pg579"/>
            <p:cNvSpPr/>
            <p:nvPr/>
          </p:nvSpPr>
          <p:spPr>
            <a:xfrm>
              <a:off x="4385621" y="4264324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tx580"/>
            <p:cNvSpPr/>
            <p:nvPr/>
          </p:nvSpPr>
          <p:spPr>
            <a:xfrm>
              <a:off x="4431341" y="4307786"/>
              <a:ext cx="28131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582" name="pg581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2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584" name="pg583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4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586" name="pg585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6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588" name="pg587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8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590" name="pg589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tx590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592" name="pg591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tx592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594" name="pg593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tx594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596" name="pg595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tx596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598" name="pg597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tx598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600" name="pg599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tx600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602" name="pg601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tx602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604" name="pg603"/>
            <p:cNvSpPr/>
            <p:nvPr/>
          </p:nvSpPr>
          <p:spPr>
            <a:xfrm>
              <a:off x="4042120" y="3663198"/>
              <a:ext cx="372756" cy="194904"/>
            </a:xfrm>
            <a:custGeom>
              <a:avLst/>
              <a:pathLst>
                <a:path w="372756" h="194904">
                  <a:moveTo>
                    <a:pt x="27432" y="194904"/>
                  </a:moveTo>
                  <a:lnTo>
                    <a:pt x="345324" y="194904"/>
                  </a:lnTo>
                  <a:lnTo>
                    <a:pt x="344220" y="194882"/>
                  </a:lnTo>
                  <a:lnTo>
                    <a:pt x="348631" y="194704"/>
                  </a:lnTo>
                  <a:lnTo>
                    <a:pt x="352956" y="193821"/>
                  </a:lnTo>
                  <a:lnTo>
                    <a:pt x="357084" y="192256"/>
                  </a:lnTo>
                  <a:lnTo>
                    <a:pt x="360907" y="190048"/>
                  </a:lnTo>
                  <a:lnTo>
                    <a:pt x="364327" y="187256"/>
                  </a:lnTo>
                  <a:lnTo>
                    <a:pt x="367254" y="183952"/>
                  </a:lnTo>
                  <a:lnTo>
                    <a:pt x="369614" y="180220"/>
                  </a:lnTo>
                  <a:lnTo>
                    <a:pt x="371344" y="176159"/>
                  </a:lnTo>
                  <a:lnTo>
                    <a:pt x="372401" y="171873"/>
                  </a:lnTo>
                  <a:lnTo>
                    <a:pt x="372756" y="167472"/>
                  </a:lnTo>
                  <a:lnTo>
                    <a:pt x="372756" y="27432"/>
                  </a:lnTo>
                  <a:lnTo>
                    <a:pt x="372401" y="23031"/>
                  </a:lnTo>
                  <a:lnTo>
                    <a:pt x="371344" y="18745"/>
                  </a:lnTo>
                  <a:lnTo>
                    <a:pt x="369614" y="14683"/>
                  </a:lnTo>
                  <a:lnTo>
                    <a:pt x="367254" y="10952"/>
                  </a:lnTo>
                  <a:lnTo>
                    <a:pt x="364327" y="7647"/>
                  </a:lnTo>
                  <a:lnTo>
                    <a:pt x="360907" y="4855"/>
                  </a:lnTo>
                  <a:lnTo>
                    <a:pt x="357084" y="2648"/>
                  </a:lnTo>
                  <a:lnTo>
                    <a:pt x="352956" y="1083"/>
                  </a:lnTo>
                  <a:lnTo>
                    <a:pt x="348631" y="200"/>
                  </a:lnTo>
                  <a:lnTo>
                    <a:pt x="34532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tx604"/>
            <p:cNvSpPr/>
            <p:nvPr/>
          </p:nvSpPr>
          <p:spPr>
            <a:xfrm>
              <a:off x="4087840" y="3706730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606" name="pl605"/>
            <p:cNvSpPr/>
            <p:nvPr/>
          </p:nvSpPr>
          <p:spPr>
            <a:xfrm>
              <a:off x="1398049" y="52548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159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1398049" y="38808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159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1398049" y="25068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159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167492" y="59436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159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541496" y="59436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159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915501" y="59436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159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6289505" y="59436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159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663510" y="59436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159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Structural equation modeling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model='knowledge =~ general+symptoms+treatmt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empathy =~ cognitiv+emotion+disposit+attitude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intervention =~ classrm+instruct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intervention ~ b*empathy + c*knowledge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empathy ~ a*knowledge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indirect effect:=a*b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total effect:=c+(a*b)'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fit=sem(model,data=ADHD)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head(ADHD)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general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symptoms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treatmt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cognitiv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emotion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disposit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attitude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classrm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instruct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Parameter Estimates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lhs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rhs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label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est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pvalue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ci.lower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ci.upper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std.lv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std.all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std.nox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=~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general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=~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symptoms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8.51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=~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treatmt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8.63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=~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cognitiv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=~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emotion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16.37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=~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disposit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=~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attitude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16.16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=~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classrm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5.78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=~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instruct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10.36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-0.23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general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general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6.65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symptoms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symptoms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9.63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treatmt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treatmt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8.24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cognitiv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cognitiv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9.68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4.49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emotion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emotion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9.47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disposit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disposit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9.11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10.33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7.38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10.84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9.11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attitude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attitude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9.69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classrm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classrm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-2.30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instruct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instruct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6.64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4.27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9.01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6.64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6.24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8.54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5.34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8.52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~~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21.95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9.33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17.34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26.57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indirecteffect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:=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a*b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indirecteffect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totaleffect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:=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c+(a*b)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totaleffect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Cronbach's alpha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371600"/>
                <a:gridCol w="18288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latentVars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indicators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alpha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lambda6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general+symptoms+treatmt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cognitiv+emotion+disposit+attitude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classrm+instruct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Reliability &amp; Validity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1371600"/>
                <a:gridCol w="1371600"/>
                <a:gridCol w="13716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5B777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rowname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alpha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omega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omega2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omega3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sqrt(AVE)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Reliablity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convergenceValidity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Discriminant Validity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5B777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rowname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sqrt(AVE)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discriminantValidity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knowledge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empathy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intervention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Correlation among measured variables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5B7778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rowname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general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symptoms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treatmt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cognitiv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emotion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disposit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attitude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classrm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instruct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general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symptoms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0.48***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treatmt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0.52***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0.43***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cognitiv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0.14*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emotion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0.11*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0.70***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disposit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0.17**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0.62***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0.62***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attitude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0.13*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0.64***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0.68***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0.65***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classrm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0.11*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0.11*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0.47***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0.43***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0.52***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0.47***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instruct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0.13*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0.43***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0.38***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0.46***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0.42***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0.88***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Correlation 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914400" y="1371600"/>
            <a:ext cx="7315200" cy="4572000"/>
            <a:chOff x="914400" y="13716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66294" y="1371600"/>
              <a:ext cx="4411411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42867" y="1731584"/>
              <a:ext cx="451718" cy="451718"/>
            </a:xfrm>
            <a:prstGeom prst="rect">
              <a:avLst/>
            </a:prstGeom>
            <a:solidFill>
              <a:srgbClr val="FDB695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042867" y="2183303"/>
              <a:ext cx="451718" cy="451718"/>
            </a:xfrm>
            <a:prstGeom prst="rect">
              <a:avLst/>
            </a:prstGeom>
            <a:solidFill>
              <a:srgbClr val="FCB08C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42867" y="2635021"/>
              <a:ext cx="451718" cy="451718"/>
            </a:xfrm>
            <a:prstGeom prst="rect">
              <a:avLst/>
            </a:prstGeom>
            <a:solidFill>
              <a:srgbClr val="FFEADF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042867" y="3086740"/>
              <a:ext cx="451718" cy="451718"/>
            </a:xfrm>
            <a:prstGeom prst="rect">
              <a:avLst/>
            </a:prstGeom>
            <a:solidFill>
              <a:srgbClr val="FFEDE4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042867" y="3538459"/>
              <a:ext cx="451718" cy="451718"/>
            </a:xfrm>
            <a:prstGeom prst="rect">
              <a:avLst/>
            </a:prstGeom>
            <a:solidFill>
              <a:srgbClr val="FFEDE4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042867" y="3990178"/>
              <a:ext cx="451718" cy="451718"/>
            </a:xfrm>
            <a:prstGeom prst="rect">
              <a:avLst/>
            </a:prstGeom>
            <a:solidFill>
              <a:srgbClr val="FFF6F1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042867" y="4441897"/>
              <a:ext cx="451718" cy="451718"/>
            </a:xfrm>
            <a:prstGeom prst="rect">
              <a:avLst/>
            </a:prstGeom>
            <a:solidFill>
              <a:srgbClr val="FFEEE6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042867" y="4893616"/>
              <a:ext cx="451718" cy="451718"/>
            </a:xfrm>
            <a:prstGeom prst="rect">
              <a:avLst/>
            </a:prstGeom>
            <a:solidFill>
              <a:srgbClr val="FFF3ED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494586" y="2183303"/>
              <a:ext cx="451718" cy="451718"/>
            </a:xfrm>
            <a:prstGeom prst="rect">
              <a:avLst/>
            </a:prstGeom>
            <a:solidFill>
              <a:srgbClr val="FEBEA0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94586" y="2635021"/>
              <a:ext cx="451718" cy="451718"/>
            </a:xfrm>
            <a:prstGeom prst="rect">
              <a:avLst/>
            </a:prstGeom>
            <a:solidFill>
              <a:srgbClr val="FFEDE4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494586" y="3086740"/>
              <a:ext cx="451718" cy="451718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494586" y="3538459"/>
              <a:ext cx="451718" cy="451718"/>
            </a:xfrm>
            <a:prstGeom prst="rect">
              <a:avLst/>
            </a:prstGeom>
            <a:solidFill>
              <a:srgbClr val="FFF3ED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494586" y="3990178"/>
              <a:ext cx="451718" cy="451718"/>
            </a:xfrm>
            <a:prstGeom prst="rect">
              <a:avLst/>
            </a:prstGeom>
            <a:solidFill>
              <a:srgbClr val="FFF4EF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494586" y="4441897"/>
              <a:ext cx="451718" cy="451718"/>
            </a:xfrm>
            <a:prstGeom prst="rect">
              <a:avLst/>
            </a:prstGeom>
            <a:solidFill>
              <a:srgbClr val="FFF1EB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586" y="4893616"/>
              <a:ext cx="451718" cy="451718"/>
            </a:xfrm>
            <a:prstGeom prst="rect">
              <a:avLst/>
            </a:prstGeom>
            <a:solidFill>
              <a:srgbClr val="FFF6F1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946305" y="2635021"/>
              <a:ext cx="451718" cy="451718"/>
            </a:xfrm>
            <a:prstGeom prst="rect">
              <a:avLst/>
            </a:prstGeom>
            <a:solidFill>
              <a:srgbClr val="FFE1D2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46305" y="3086740"/>
              <a:ext cx="451718" cy="451718"/>
            </a:xfrm>
            <a:prstGeom prst="rect">
              <a:avLst/>
            </a:prstGeom>
            <a:solidFill>
              <a:srgbClr val="FFEEE6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946305" y="3538459"/>
              <a:ext cx="451718" cy="451718"/>
            </a:xfrm>
            <a:prstGeom prst="rect">
              <a:avLst/>
            </a:prstGeom>
            <a:solidFill>
              <a:srgbClr val="FFE5D9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946305" y="3990178"/>
              <a:ext cx="451718" cy="451718"/>
            </a:xfrm>
            <a:prstGeom prst="rect">
              <a:avLst/>
            </a:prstGeom>
            <a:solidFill>
              <a:srgbClr val="FFEBE2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946305" y="4441897"/>
              <a:ext cx="451718" cy="451718"/>
            </a:xfrm>
            <a:prstGeom prst="rect">
              <a:avLst/>
            </a:prstGeom>
            <a:solidFill>
              <a:srgbClr val="FFEEE6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946305" y="4893616"/>
              <a:ext cx="451718" cy="451718"/>
            </a:xfrm>
            <a:prstGeom prst="rect">
              <a:avLst/>
            </a:prstGeom>
            <a:solidFill>
              <a:srgbClr val="FFEBE2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398024" y="3086740"/>
              <a:ext cx="451718" cy="451718"/>
            </a:xfrm>
            <a:prstGeom prst="rect">
              <a:avLst/>
            </a:prstGeom>
            <a:solidFill>
              <a:srgbClr val="F59567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398024" y="3538459"/>
              <a:ext cx="451718" cy="451718"/>
            </a:xfrm>
            <a:prstGeom prst="rect">
              <a:avLst/>
            </a:prstGeom>
            <a:solidFill>
              <a:srgbClr val="F8A177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98024" y="3990178"/>
              <a:ext cx="451718" cy="451718"/>
            </a:xfrm>
            <a:prstGeom prst="rect">
              <a:avLst/>
            </a:prstGeom>
            <a:solidFill>
              <a:srgbClr val="F89E73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398024" y="4441897"/>
              <a:ext cx="451718" cy="451718"/>
            </a:xfrm>
            <a:prstGeom prst="rect">
              <a:avLst/>
            </a:prstGeom>
            <a:solidFill>
              <a:srgbClr val="FDB897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398024" y="4893616"/>
              <a:ext cx="451718" cy="451718"/>
            </a:xfrm>
            <a:prstGeom prst="rect">
              <a:avLst/>
            </a:prstGeom>
            <a:solidFill>
              <a:srgbClr val="FEBEA0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849743" y="3538459"/>
              <a:ext cx="451718" cy="451718"/>
            </a:xfrm>
            <a:prstGeom prst="rect">
              <a:avLst/>
            </a:prstGeom>
            <a:solidFill>
              <a:srgbClr val="F8A177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4849743" y="3990178"/>
              <a:ext cx="451718" cy="451718"/>
            </a:xfrm>
            <a:prstGeom prst="rect">
              <a:avLst/>
            </a:prstGeom>
            <a:solidFill>
              <a:srgbClr val="F69A6D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4849743" y="4441897"/>
              <a:ext cx="451718" cy="451718"/>
            </a:xfrm>
            <a:prstGeom prst="rect">
              <a:avLst/>
            </a:prstGeom>
            <a:solidFill>
              <a:srgbClr val="FEBEA0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849743" y="4893616"/>
              <a:ext cx="451718" cy="451718"/>
            </a:xfrm>
            <a:prstGeom prst="rect">
              <a:avLst/>
            </a:prstGeom>
            <a:solidFill>
              <a:srgbClr val="FFC5AA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301461" y="3990178"/>
              <a:ext cx="451718" cy="451718"/>
            </a:xfrm>
            <a:prstGeom prst="rect">
              <a:avLst/>
            </a:prstGeom>
            <a:solidFill>
              <a:srgbClr val="F79D71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301461" y="4441897"/>
              <a:ext cx="451718" cy="451718"/>
            </a:xfrm>
            <a:prstGeom prst="rect">
              <a:avLst/>
            </a:prstGeom>
            <a:solidFill>
              <a:srgbClr val="FCB08C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301461" y="4893616"/>
              <a:ext cx="451718" cy="451718"/>
            </a:xfrm>
            <a:prstGeom prst="rect">
              <a:avLst/>
            </a:prstGeom>
            <a:solidFill>
              <a:srgbClr val="FEB999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753180" y="4441897"/>
              <a:ext cx="451718" cy="451718"/>
            </a:xfrm>
            <a:prstGeom prst="rect">
              <a:avLst/>
            </a:prstGeom>
            <a:solidFill>
              <a:srgbClr val="FDB897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753180" y="4893616"/>
              <a:ext cx="451718" cy="451718"/>
            </a:xfrm>
            <a:prstGeom prst="rect">
              <a:avLst/>
            </a:prstGeom>
            <a:solidFill>
              <a:srgbClr val="FFBFA2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04899" y="4893616"/>
              <a:ext cx="451718" cy="451718"/>
            </a:xfrm>
            <a:prstGeom prst="rect">
              <a:avLst/>
            </a:prstGeom>
            <a:solidFill>
              <a:srgbClr val="EC7A41">
                <a:alpha val="100000"/>
              </a:srgbClr>
            </a:solidFill>
            <a:ln w="271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3050445" y="1903840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0.48***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3050445" y="2355559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0.52***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105007" y="2807278"/>
              <a:ext cx="32743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0.14*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105007" y="3258996"/>
              <a:ext cx="32743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0.12*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105007" y="3710715"/>
              <a:ext cx="32743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0.12*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132288" y="416373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105007" y="4614153"/>
              <a:ext cx="32743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0.11*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132288" y="5067172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502164" y="2355490"/>
              <a:ext cx="436562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0.43***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556726" y="2807278"/>
              <a:ext cx="32743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0.12*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584007" y="326029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84007" y="3712016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584007" y="416373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584007" y="461545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584007" y="5067172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53883" y="2807278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0.20***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008445" y="3258996"/>
              <a:ext cx="32743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0.11*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953883" y="3710715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0.17***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08445" y="4162366"/>
              <a:ext cx="327438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0.13*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008445" y="4614153"/>
              <a:ext cx="32743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0.11*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008445" y="5065803"/>
              <a:ext cx="327438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0.13*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05602" y="3258996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0.70***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405602" y="3710715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0.62***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5602" y="4162434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0.64***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405602" y="4614153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0.47***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405602" y="5065803"/>
              <a:ext cx="436562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0.43***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57321" y="3710715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0.62***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857321" y="4162434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0.67***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857321" y="4614084"/>
              <a:ext cx="436562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0.43***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857321" y="5065803"/>
              <a:ext cx="436562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0.38***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09040" y="4162434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0.65***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309040" y="4614153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0.52***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309040" y="5065872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0.46***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760758" y="4614153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0.47***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60758" y="5065872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0.42***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212477" y="5065872"/>
              <a:ext cx="43656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0.88***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523469" y="5074410"/>
              <a:ext cx="3929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instruct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509986" y="4622691"/>
              <a:ext cx="41993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classrm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519987" y="4170972"/>
              <a:ext cx="39993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attitude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513260" y="3696453"/>
              <a:ext cx="413385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disposit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503080" y="3267535"/>
              <a:ext cx="43374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emotion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513260" y="2791586"/>
              <a:ext cx="41338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cognitiv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530256" y="2366061"/>
              <a:ext cx="379392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treatmt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442209" y="1890113"/>
              <a:ext cx="555486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symptoms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2997695" y="51194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97695" y="46677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97695" y="42160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97695" y="3764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97695" y="33126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97695" y="2860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97695" y="24091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97695" y="19574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8727" y="5390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720445" y="5390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172164" y="5390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623883" y="5390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75602" y="5390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527321" y="5390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979040" y="5390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430759" y="5390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 rot="-2700000">
              <a:off x="3056296" y="5563558"/>
              <a:ext cx="40671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2700000">
              <a:off x="3434325" y="5565235"/>
              <a:ext cx="555486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symptoms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2700000">
              <a:off x="3982657" y="5585916"/>
              <a:ext cx="379392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treatmt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2700000">
              <a:off x="4408119" y="5563558"/>
              <a:ext cx="41338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cognitiv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2700000">
              <a:off x="4858224" y="5584239"/>
              <a:ext cx="43374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emotion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2700000">
              <a:off x="5312062" y="5564778"/>
              <a:ext cx="413385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disposit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2700000">
              <a:off x="5778569" y="5584239"/>
              <a:ext cx="39993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attitude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2700000">
              <a:off x="6220287" y="5584239"/>
              <a:ext cx="41993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classrm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632327" y="1694136"/>
              <a:ext cx="657287" cy="1466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11" name="pic1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8242" y="1987130"/>
              <a:ext cx="219455" cy="1097280"/>
            </a:xfrm>
            <a:prstGeom prst="rect">
              <a:avLst/>
            </a:prstGeom>
          </p:spPr>
        </p:pic>
        <p:sp>
          <p:nvSpPr>
            <p:cNvPr id="112" name="tx111"/>
            <p:cNvSpPr/>
            <p:nvPr/>
          </p:nvSpPr>
          <p:spPr>
            <a:xfrm>
              <a:off x="6003614" y="3011496"/>
              <a:ext cx="2100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003614" y="2750892"/>
              <a:ext cx="2100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003614" y="249028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003614" y="222968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003614" y="196908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708242" y="1784302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 value</a:t>
              </a:r>
            </a:p>
          </p:txBody>
        </p:sp>
        <p:sp>
          <p:nvSpPr>
            <p:cNvPr id="118" name="pl117"/>
            <p:cNvSpPr/>
            <p:nvPr/>
          </p:nvSpPr>
          <p:spPr>
            <a:xfrm>
              <a:off x="5708242" y="30569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708242" y="27963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708242" y="25357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708242" y="22751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708242" y="20145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83807" y="30569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883807" y="27963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883807" y="25357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83807" y="22751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883807" y="20145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2997695" y="1406795"/>
              <a:ext cx="5157966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 Coeffients by Pearson's product-moment correlation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2018-08-19T22:58:18Z</dcterms:modified>
  <cp:category/>
</cp:coreProperties>
</file>