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sldIdLst>
    <p:sldId id="306" r:id="rId5"/>
    <p:sldId id="308" r:id="rId6"/>
    <p:sldId id="309" r:id="rId7"/>
    <p:sldId id="310" r:id="rId8"/>
    <p:sldId id="303" r:id="rId9"/>
    <p:sldId id="304" r:id="rId10"/>
    <p:sldId id="313" r:id="rId11"/>
    <p:sldId id="314" r:id="rId12"/>
    <p:sldId id="315"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67" autoAdjust="0"/>
  </p:normalViewPr>
  <p:slideViewPr>
    <p:cSldViewPr snapToGrid="0">
      <p:cViewPr varScale="1">
        <p:scale>
          <a:sx n="69" d="100"/>
          <a:sy n="69" d="100"/>
        </p:scale>
        <p:origin x="780" y="6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unch of grapes on a vine&#10;&#10;Description automatically generated with medium confidence">
            <a:extLst>
              <a:ext uri="{FF2B5EF4-FFF2-40B4-BE49-F238E27FC236}">
                <a16:creationId xmlns:a16="http://schemas.microsoft.com/office/drawing/2014/main" id="{4F63A6A3-6311-6D1E-B71C-C0270C9C4025}"/>
              </a:ext>
            </a:extLst>
          </p:cNvPr>
          <p:cNvPicPr>
            <a:picLocks noChangeAspect="1"/>
          </p:cNvPicPr>
          <p:nvPr/>
        </p:nvPicPr>
        <p:blipFill rotWithShape="1">
          <a:blip r:embed="rId2"/>
          <a:srcRect r="1" b="15286"/>
          <a:stretch/>
        </p:blipFill>
        <p:spPr>
          <a:xfrm>
            <a:off x="20" y="10"/>
            <a:ext cx="12188932" cy="6857990"/>
          </a:xfrm>
          <a:prstGeom prst="rect">
            <a:avLst/>
          </a:prstGeom>
        </p:spPr>
      </p:pic>
      <p:sp>
        <p:nvSpPr>
          <p:cNvPr id="27" name="Rectangle 11">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524000" y="4416721"/>
            <a:ext cx="9144000" cy="1152663"/>
          </a:xfrm>
        </p:spPr>
        <p:txBody>
          <a:bodyPr>
            <a:normAutofit/>
          </a:bodyPr>
          <a:lstStyle/>
          <a:p>
            <a:pPr algn="ctr"/>
            <a:r>
              <a:rPr lang="en-US" sz="4400" spc="400"/>
              <a:t>Bacchus Winery</a:t>
            </a:r>
            <a:endParaRPr lang="en-US" sz="440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524000" y="5636465"/>
            <a:ext cx="9144000" cy="646785"/>
          </a:xfrm>
        </p:spPr>
        <p:txBody>
          <a:bodyPr>
            <a:normAutofit/>
          </a:bodyPr>
          <a:lstStyle/>
          <a:p>
            <a:pPr algn="ctr"/>
            <a:r>
              <a:rPr lang="es-ES" dirty="0"/>
              <a:t>Ricardo Orlando, Monica Jones, Donnell Perkins</a:t>
            </a:r>
            <a:endParaRPr lang="en-US" dirty="0"/>
          </a:p>
          <a:p>
            <a:pPr algn="ctr"/>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a:t>05/07/2023</a:t>
            </a:r>
            <a:endParaRPr lang="en-US" dirty="0"/>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a:t>Bacchus Winery</a:t>
            </a:r>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a:t>Thank you</a:t>
            </a:r>
            <a:endParaRPr lang="en-US" dirty="0"/>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19" y="3127248"/>
            <a:ext cx="5768023" cy="1124712"/>
          </a:xfrm>
        </p:spPr>
        <p:txBody>
          <a:bodyPr/>
          <a:lstStyle/>
          <a:p>
            <a:pPr algn="ctr"/>
            <a:r>
              <a:rPr lang="es-ES"/>
              <a:t>Ricardo Orlando, Monica Jones, Donnell Perkins</a:t>
            </a:r>
            <a:endParaRPr lang="en-US"/>
          </a:p>
          <a:p>
            <a:endParaRPr lang="en-US" dirty="0"/>
          </a:p>
        </p:txBody>
      </p:sp>
      <p:pic>
        <p:nvPicPr>
          <p:cNvPr id="14" name="Picture Placeholder 13">
            <a:extLst>
              <a:ext uri="{FF2B5EF4-FFF2-40B4-BE49-F238E27FC236}">
                <a16:creationId xmlns:a16="http://schemas.microsoft.com/office/drawing/2014/main" id="{4B24C6E5-6A59-21F3-AAED-D0185BF1F443}"/>
              </a:ext>
            </a:extLst>
          </p:cNvPr>
          <p:cNvPicPr>
            <a:picLocks noGrp="1" noChangeAspect="1"/>
          </p:cNvPicPr>
          <p:nvPr>
            <p:ph type="pic" sz="quarter" idx="14"/>
          </p:nvPr>
        </p:nvPicPr>
        <p:blipFill rotWithShape="1">
          <a:blip r:embed="rId2"/>
          <a:srcRect l="16464" r="16464"/>
          <a:stretch/>
        </p:blipFill>
        <p:spPr/>
      </p:pic>
      <p:pic>
        <p:nvPicPr>
          <p:cNvPr id="28" name="Picture Placeholder 27">
            <a:extLst>
              <a:ext uri="{FF2B5EF4-FFF2-40B4-BE49-F238E27FC236}">
                <a16:creationId xmlns:a16="http://schemas.microsoft.com/office/drawing/2014/main" id="{3A2D124A-0184-61CA-BEBF-E701A6CD6D1A}"/>
              </a:ext>
            </a:extLst>
          </p:cNvPr>
          <p:cNvPicPr>
            <a:picLocks noGrp="1" noChangeAspect="1"/>
          </p:cNvPicPr>
          <p:nvPr>
            <p:ph type="pic" sz="quarter" idx="15"/>
          </p:nvPr>
        </p:nvPicPr>
        <p:blipFill rotWithShape="1">
          <a:blip r:embed="rId3"/>
          <a:srcRect l="21281" r="21281"/>
          <a:stretch/>
        </p:blipFill>
        <p:spPr/>
      </p:pic>
      <p:pic>
        <p:nvPicPr>
          <p:cNvPr id="36" name="Picture Placeholder 35">
            <a:extLst>
              <a:ext uri="{FF2B5EF4-FFF2-40B4-BE49-F238E27FC236}">
                <a16:creationId xmlns:a16="http://schemas.microsoft.com/office/drawing/2014/main" id="{BE3F24F4-AD1B-676C-1DA0-5E37A6FE4779}"/>
              </a:ext>
            </a:extLst>
          </p:cNvPr>
          <p:cNvPicPr>
            <a:picLocks noGrp="1" noChangeAspect="1"/>
          </p:cNvPicPr>
          <p:nvPr>
            <p:ph type="pic" sz="quarter" idx="16"/>
          </p:nvPr>
        </p:nvPicPr>
        <p:blipFill rotWithShape="1">
          <a:blip r:embed="rId4"/>
          <a:srcRect l="3167" r="3167"/>
          <a:stretch/>
        </p:blipFill>
        <p:spPr/>
      </p:pic>
      <p:pic>
        <p:nvPicPr>
          <p:cNvPr id="44" name="Picture Placeholder 43">
            <a:extLst>
              <a:ext uri="{FF2B5EF4-FFF2-40B4-BE49-F238E27FC236}">
                <a16:creationId xmlns:a16="http://schemas.microsoft.com/office/drawing/2014/main" id="{4E4AE51B-C644-C46B-12FB-4274A0B4D660}"/>
              </a:ext>
            </a:extLst>
          </p:cNvPr>
          <p:cNvPicPr>
            <a:picLocks noGrp="1" noChangeAspect="1"/>
          </p:cNvPicPr>
          <p:nvPr>
            <p:ph type="pic" sz="quarter" idx="17"/>
          </p:nvPr>
        </p:nvPicPr>
        <p:blipFill rotWithShape="1">
          <a:blip r:embed="rId5"/>
          <a:srcRect l="4992" r="4992"/>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88069" y="381935"/>
            <a:ext cx="5366040" cy="2344840"/>
          </a:xfrm>
        </p:spPr>
        <p:txBody>
          <a:bodyPr vert="horz" lIns="91440" tIns="45720" rIns="91440" bIns="45720" rtlCol="0" anchor="b">
            <a:normAutofit/>
          </a:bodyPr>
          <a:lstStyle/>
          <a:p>
            <a:r>
              <a:rPr lang="en-US" sz="6600" kern="1200" dirty="0">
                <a:solidFill>
                  <a:schemeClr val="tx1"/>
                </a:solidFill>
                <a:latin typeface="+mj-lt"/>
                <a:ea typeface="+mj-ea"/>
                <a:cs typeface="+mj-cs"/>
              </a:rPr>
              <a:t>Group Introduction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1150424" y="1591484"/>
            <a:ext cx="3548094" cy="365125"/>
          </a:xfrm>
        </p:spPr>
        <p:txBody>
          <a:bodyPr vert="horz" lIns="91440" tIns="45720" rIns="91440" bIns="45720" rtlCol="0" anchor="ctr">
            <a:normAutofit/>
          </a:bodyPr>
          <a:lstStyle/>
          <a:p>
            <a:pPr>
              <a:spcAft>
                <a:spcPts val="600"/>
              </a:spcAft>
            </a:pPr>
            <a:r>
              <a:rPr lang="en-US" b="1" i="0" kern="1200" cap="all" spc="100" baseline="0">
                <a:latin typeface="+mn-lt"/>
                <a:ea typeface="+mn-ea"/>
                <a:cs typeface="+mn-cs"/>
              </a:rPr>
              <a:t>Bacchus Winery</a:t>
            </a:r>
          </a:p>
        </p:txBody>
      </p: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188069" y="3175552"/>
            <a:ext cx="5366041" cy="2809114"/>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1800" dirty="0"/>
          </a:p>
          <a:p>
            <a:pPr indent="-228600">
              <a:lnSpc>
                <a:spcPct val="90000"/>
              </a:lnSpc>
              <a:buFont typeface="Arial" panose="020B0604020202020204" pitchFamily="34" charset="0"/>
              <a:buChar char="•"/>
            </a:pPr>
            <a:r>
              <a:rPr lang="es-ES" sz="1800" dirty="0"/>
              <a:t>Ricardo Orlando</a:t>
            </a:r>
          </a:p>
          <a:p>
            <a:pPr indent="-228600">
              <a:lnSpc>
                <a:spcPct val="90000"/>
              </a:lnSpc>
              <a:buFont typeface="Arial" panose="020B0604020202020204" pitchFamily="34" charset="0"/>
              <a:buChar char="•"/>
            </a:pPr>
            <a:r>
              <a:rPr lang="es-ES" sz="1800" dirty="0"/>
              <a:t>Monica Jones</a:t>
            </a:r>
          </a:p>
          <a:p>
            <a:pPr lvl="2"/>
            <a:r>
              <a:rPr lang="es-ES" sz="1400" dirty="0"/>
              <a:t>QE Manager </a:t>
            </a:r>
          </a:p>
          <a:p>
            <a:pPr lvl="2"/>
            <a:r>
              <a:rPr lang="es-ES" sz="1400" dirty="0"/>
              <a:t>Favorite </a:t>
            </a:r>
            <a:r>
              <a:rPr lang="es-ES" sz="1400" dirty="0" err="1"/>
              <a:t>Wine</a:t>
            </a:r>
            <a:r>
              <a:rPr lang="es-ES" sz="1400" dirty="0"/>
              <a:t>: Merlot </a:t>
            </a:r>
            <a:r>
              <a:rPr lang="es-ES" sz="1400" dirty="0" err="1"/>
              <a:t>or</a:t>
            </a:r>
            <a:r>
              <a:rPr lang="es-ES" sz="1400" dirty="0"/>
              <a:t> Malbec </a:t>
            </a:r>
          </a:p>
          <a:p>
            <a:pPr indent="-228600">
              <a:lnSpc>
                <a:spcPct val="90000"/>
              </a:lnSpc>
              <a:buFont typeface="Arial" panose="020B0604020202020204" pitchFamily="34" charset="0"/>
              <a:buChar char="•"/>
            </a:pPr>
            <a:r>
              <a:rPr lang="es-ES" sz="1800" dirty="0"/>
              <a:t>Donnell Perkins</a:t>
            </a:r>
            <a:endParaRPr lang="en-US" sz="1800" dirty="0"/>
          </a:p>
          <a:p>
            <a:pPr indent="-228600">
              <a:lnSpc>
                <a:spcPct val="90000"/>
              </a:lnSpc>
              <a:buFont typeface="Arial" panose="020B0604020202020204" pitchFamily="34" charset="0"/>
              <a:buChar char="•"/>
            </a:pPr>
            <a:endParaRPr lang="en-US" sz="1800" dirty="0"/>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4F52A5E4-2F7D-E64B-CBA0-72530ECC9886}"/>
              </a:ext>
            </a:extLst>
          </p:cNvPr>
          <p:cNvPicPr>
            <a:picLocks noChangeAspect="1"/>
          </p:cNvPicPr>
          <p:nvPr/>
        </p:nvPicPr>
        <p:blipFill rotWithShape="1">
          <a:blip r:embed="rId2"/>
          <a:srcRect l="15735" r="19810"/>
          <a:stretch/>
        </p:blipFill>
        <p:spPr>
          <a:xfrm>
            <a:off x="8610596" y="184165"/>
            <a:ext cx="3581400" cy="4167318"/>
          </a:xfrm>
          <a:custGeom>
            <a:avLst/>
            <a:gdLst/>
            <a:ahLst/>
            <a:cxnLst/>
            <a:rect l="l" t="t" r="r" b="b"/>
            <a:pathLst>
              <a:path w="3581400" h="4167318">
                <a:moveTo>
                  <a:pt x="2083659" y="0"/>
                </a:moveTo>
                <a:cubicBezTo>
                  <a:pt x="2659046" y="0"/>
                  <a:pt x="3179961" y="233221"/>
                  <a:pt x="3557029" y="610290"/>
                </a:cubicBezTo>
                <a:lnTo>
                  <a:pt x="3581400" y="637105"/>
                </a:lnTo>
                <a:lnTo>
                  <a:pt x="3581400" y="3530214"/>
                </a:lnTo>
                <a:lnTo>
                  <a:pt x="3557029" y="3557029"/>
                </a:lnTo>
                <a:cubicBezTo>
                  <a:pt x="3179961" y="3934097"/>
                  <a:pt x="2659046" y="4167318"/>
                  <a:pt x="2083659" y="4167318"/>
                </a:cubicBezTo>
                <a:cubicBezTo>
                  <a:pt x="932885" y="4167318"/>
                  <a:pt x="0" y="3234433"/>
                  <a:pt x="0" y="2083659"/>
                </a:cubicBezTo>
                <a:cubicBezTo>
                  <a:pt x="0" y="932885"/>
                  <a:pt x="932885" y="0"/>
                  <a:pt x="2083659" y="0"/>
                </a:cubicBezTo>
                <a:close/>
              </a:path>
            </a:pathLst>
          </a:custGeo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a:t>
            </a:fld>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4000" b="0" i="0" dirty="0">
                <a:solidFill>
                  <a:srgbClr val="000000"/>
                </a:solidFill>
                <a:effectLst/>
                <a:latin typeface="arial" panose="020B0604020202020204" pitchFamily="34" charset="0"/>
              </a:rPr>
              <a:t>brief description of the case study</a:t>
            </a:r>
            <a:endParaRPr lang="en-US" sz="40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sz="2000" dirty="0">
                <a:solidFill>
                  <a:schemeClr val="bg1"/>
                </a:solidFill>
              </a:rPr>
              <a:t>Bacchus Winery</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F671DFE-3C37-DE09-B735-39209F7B1037}"/>
              </a:ext>
            </a:extLst>
          </p:cNvPr>
          <p:cNvPicPr>
            <a:picLocks noChangeAspect="1"/>
          </p:cNvPicPr>
          <p:nvPr/>
        </p:nvPicPr>
        <p:blipFill rotWithShape="1">
          <a:blip r:embed="rId2">
            <a:alphaModFix/>
          </a:blip>
          <a:srcRect t="6611" r="1" b="10168"/>
          <a:stretch/>
        </p:blipFill>
        <p:spPr>
          <a:xfrm>
            <a:off x="1" y="10"/>
            <a:ext cx="12192000" cy="6857990"/>
          </a:xfrm>
          <a:prstGeom prst="rect">
            <a:avLst/>
          </a:prstGeom>
        </p:spPr>
      </p:pic>
      <p:sp>
        <p:nvSpPr>
          <p:cNvPr id="21" name="Rectangle 20">
            <a:extLst>
              <a:ext uri="{FF2B5EF4-FFF2-40B4-BE49-F238E27FC236}">
                <a16:creationId xmlns:a16="http://schemas.microsoft.com/office/drawing/2014/main" id="{2D92A843-3FA1-4DFF-99F6-47FA457D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14761" cy="6858000"/>
          </a:xfrm>
          <a:prstGeom prst="rect">
            <a:avLst/>
          </a:prstGeom>
          <a:gradFill flip="none" rotWithShape="1">
            <a:gsLst>
              <a:gs pos="100000">
                <a:schemeClr val="accent4">
                  <a:alpha val="60000"/>
                </a:schemeClr>
              </a:gs>
              <a:gs pos="0">
                <a:schemeClr val="accent2">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838199" y="2035980"/>
            <a:ext cx="3709555" cy="4419705"/>
          </a:xfrm>
        </p:spPr>
        <p:txBody>
          <a:bodyPr vert="horz" lIns="91440" tIns="45720" rIns="91440" bIns="45720" rtlCol="0" anchor="b">
            <a:normAutofit fontScale="90000"/>
          </a:bodyPr>
          <a:lstStyle/>
          <a:p>
            <a:pPr marL="285750" indent="-285750">
              <a:lnSpc>
                <a:spcPct val="90000"/>
              </a:lnSpc>
              <a:spcBef>
                <a:spcPct val="0"/>
              </a:spcBef>
              <a:buFont typeface="Arial" panose="020B0604020202020204" pitchFamily="34" charset="0"/>
              <a:buChar char="•"/>
            </a:pPr>
            <a:r>
              <a:rPr lang="en-US" sz="1600" b="1" i="0" kern="1200" cap="all" baseline="0" dirty="0">
                <a:latin typeface="+mj-lt"/>
                <a:ea typeface="+mj-ea"/>
                <a:cs typeface="+mj-cs"/>
              </a:rPr>
              <a:t>Stan and Davis Bacchus inherited their winery from their father, George, three years ago upon his retirement</a:t>
            </a:r>
            <a:br>
              <a:rPr lang="en-US" sz="1600" b="1" i="0" kern="1200" cap="all" baseline="0" dirty="0">
                <a:latin typeface="+mj-lt"/>
                <a:ea typeface="+mj-ea"/>
                <a:cs typeface="+mj-cs"/>
              </a:rPr>
            </a:br>
            <a:br>
              <a:rPr lang="en-US" sz="1600" b="1" i="0" kern="1200" cap="all" baseline="0" dirty="0">
                <a:latin typeface="+mj-lt"/>
                <a:ea typeface="+mj-ea"/>
                <a:cs typeface="+mj-cs"/>
              </a:rPr>
            </a:br>
            <a:r>
              <a:rPr lang="en-US" sz="1600" b="1" cap="all" dirty="0"/>
              <a:t>When they started running the winery, the owners decided to keep all existing personnel in place, hoping to effect minimum change during the turnover. </a:t>
            </a:r>
            <a:br>
              <a:rPr lang="en-US" sz="1600" b="1" cap="all" dirty="0"/>
            </a:br>
            <a:br>
              <a:rPr lang="en-US" sz="1600" b="1" cap="all" dirty="0"/>
            </a:br>
            <a:r>
              <a:rPr lang="en-US" sz="1600" b="1" cap="all" dirty="0"/>
              <a:t>Bacchus Winery grows the grapes needed to make a Merlot, a Cabernet, a Chablis, and a Chardonnay</a:t>
            </a:r>
            <a:br>
              <a:rPr lang="en-US" sz="1600" b="1" cap="all" dirty="0"/>
            </a:br>
            <a:br>
              <a:rPr lang="en-US" sz="1600" b="1" cap="all" dirty="0"/>
            </a:br>
            <a:r>
              <a:rPr lang="en-US" sz="1600" b="1" cap="all" dirty="0"/>
              <a:t>Stan and Davis would like to find a more efficient method of keeping track and ordering supplies, perhaps over the internet.</a:t>
            </a:r>
            <a:br>
              <a:rPr lang="en-US" sz="1600" b="1" cap="all" dirty="0"/>
            </a:br>
            <a:br>
              <a:rPr lang="en-US" sz="1600" b="1" cap="all" dirty="0"/>
            </a:br>
            <a:r>
              <a:rPr lang="en-US" sz="1600" b="1" cap="all" dirty="0"/>
              <a:t>Maria, who is responsible for distribution, would like their distributors to be able to order online, and to be able to track shipments.</a:t>
            </a:r>
            <a:br>
              <a:rPr lang="en-US" sz="1600" dirty="0"/>
            </a:br>
            <a:br>
              <a:rPr lang="en-US" sz="1600" b="1" cap="all" dirty="0">
                <a:solidFill>
                  <a:schemeClr val="bg1"/>
                </a:solidFill>
              </a:rPr>
            </a:br>
            <a:endParaRPr lang="en-US" sz="1600" b="1" cap="all" dirty="0">
              <a:solidFill>
                <a:schemeClr val="bg1"/>
              </a:solidFill>
            </a:endParaRPr>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a:xfrm>
            <a:off x="5615387" y="224937"/>
            <a:ext cx="4114800" cy="365125"/>
          </a:xfrm>
        </p:spPr>
        <p:txBody>
          <a:bodyPr vert="horz" lIns="91440" tIns="45720" rIns="91440" bIns="45720" rtlCol="0" anchor="ctr">
            <a:normAutofit/>
          </a:bodyPr>
          <a:lstStyle/>
          <a:p>
            <a:pPr algn="l">
              <a:spcAft>
                <a:spcPts val="600"/>
              </a:spcAft>
            </a:pPr>
            <a:r>
              <a:rPr lang="en-US" b="1" i="0" kern="1200" cap="all" spc="100" baseline="0">
                <a:solidFill>
                  <a:schemeClr val="bg1"/>
                </a:solidFill>
                <a:latin typeface="+mn-lt"/>
                <a:ea typeface="+mn-ea"/>
                <a:cs typeface="+mn-cs"/>
              </a:rPr>
              <a:t>Bacchus Winery</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a:xfrm>
            <a:off x="9888546" y="224937"/>
            <a:ext cx="1465253"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4</a:t>
            </a:fld>
            <a:endParaRPr lang="en-US">
              <a:solidFill>
                <a:schemeClr val="bg1"/>
              </a:solidFill>
            </a:endParaRPr>
          </a:p>
        </p:txBody>
      </p:sp>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47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US" sz="2800" dirty="0"/>
              <a:t>Finalized ERD</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5</a:t>
            </a:fld>
            <a:endParaRPr lang="en-US" b="1" cap="all" spc="100" dirty="0">
              <a:solidFill>
                <a:schemeClr val="accent2"/>
              </a:solidFill>
            </a:endParaRPr>
          </a:p>
        </p:txBody>
      </p:sp>
      <p:pic>
        <p:nvPicPr>
          <p:cNvPr id="5" name="Content Placeholder 4" descr="Diagram&#10;&#10;Description automatically generated">
            <a:extLst>
              <a:ext uri="{FF2B5EF4-FFF2-40B4-BE49-F238E27FC236}">
                <a16:creationId xmlns:a16="http://schemas.microsoft.com/office/drawing/2014/main" id="{1BF30AF1-2DAA-F4A5-6570-19EDDCDBCEB2}"/>
              </a:ext>
            </a:extLst>
          </p:cNvPr>
          <p:cNvPicPr>
            <a:picLocks noGrp="1" noChangeAspect="1"/>
          </p:cNvPicPr>
          <p:nvPr>
            <p:ph idx="1"/>
          </p:nvPr>
        </p:nvPicPr>
        <p:blipFill>
          <a:blip r:embed="rId2"/>
          <a:stretch>
            <a:fillRect/>
          </a:stretch>
        </p:blipFill>
        <p:spPr>
          <a:xfrm>
            <a:off x="3617839" y="365125"/>
            <a:ext cx="8369007" cy="5852453"/>
          </a:xfrm>
          <a:prstGeom prst="rect">
            <a:avLst/>
          </a:prstGeom>
        </p:spPr>
      </p:pic>
    </p:spTree>
    <p:extLst>
      <p:ext uri="{BB962C8B-B14F-4D97-AF65-F5344CB8AC3E}">
        <p14:creationId xmlns:p14="http://schemas.microsoft.com/office/powerpoint/2010/main" val="315928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2800" dirty="0"/>
              <a:t>Product Sales Report</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pPr marL="0" marR="0">
              <a:lnSpc>
                <a:spcPct val="107000"/>
              </a:lnSpc>
              <a:spcBef>
                <a:spcPts val="0"/>
              </a:spcBef>
              <a:spcAft>
                <a:spcPts val="800"/>
              </a:spcAf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report with show the total number of orders for all product sales. They would be used to see the total volume of sales of the company. </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Content Placeholder 15">
            <a:extLst>
              <a:ext uri="{FF2B5EF4-FFF2-40B4-BE49-F238E27FC236}">
                <a16:creationId xmlns:a16="http://schemas.microsoft.com/office/drawing/2014/main" id="{7520FEDD-681D-B2B3-2151-FD20B96233F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850967" y="-25472"/>
            <a:ext cx="3893233" cy="6884377"/>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2800" dirty="0"/>
              <a:t>Delivery and Issues Report </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pPr marL="0" marR="0">
              <a:lnSpc>
                <a:spcPct val="107000"/>
              </a:lnSpc>
              <a:spcBef>
                <a:spcPts val="0"/>
              </a:spcBef>
              <a:spcAft>
                <a:spcPts val="800"/>
              </a:spcAf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report will show the expected vs the actual delivery dates and the issues with supply orders. </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4311989-82B7-9079-91F3-EC5672A8F47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997575" y="0"/>
            <a:ext cx="4746625" cy="6857999"/>
          </a:xfrm>
          <a:prstGeom prst="rect">
            <a:avLst/>
          </a:prstGeom>
        </p:spPr>
      </p:pic>
    </p:spTree>
    <p:extLst>
      <p:ext uri="{BB962C8B-B14F-4D97-AF65-F5344CB8AC3E}">
        <p14:creationId xmlns:p14="http://schemas.microsoft.com/office/powerpoint/2010/main" val="267758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2800" dirty="0"/>
              <a:t>Employee time keeping Report</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pPr marL="0" marR="0">
              <a:lnSpc>
                <a:spcPct val="107000"/>
              </a:lnSpc>
              <a:spcBef>
                <a:spcPts val="0"/>
              </a:spcBef>
              <a:spcAft>
                <a:spcPts val="800"/>
              </a:spcAf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report will include the employee's name, position, position type, and hours. This provides an answer to how many hours an employee has worked.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06653E20-F29A-5402-7514-FE9B0EC2426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38425" y="0"/>
            <a:ext cx="3632041" cy="6858000"/>
          </a:xfrm>
          <a:prstGeom prst="rect">
            <a:avLst/>
          </a:prstGeom>
        </p:spPr>
      </p:pic>
    </p:spTree>
    <p:extLst>
      <p:ext uri="{BB962C8B-B14F-4D97-AF65-F5344CB8AC3E}">
        <p14:creationId xmlns:p14="http://schemas.microsoft.com/office/powerpoint/2010/main" val="39428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2" name="Picture 11" descr="A room full of barrels&#10;&#10;Description automatically generated with low confidence">
            <a:extLst>
              <a:ext uri="{FF2B5EF4-FFF2-40B4-BE49-F238E27FC236}">
                <a16:creationId xmlns:a16="http://schemas.microsoft.com/office/drawing/2014/main" id="{AF671DFE-3C37-DE09-B735-39209F7B1037}"/>
              </a:ext>
            </a:extLst>
          </p:cNvPr>
          <p:cNvPicPr>
            <a:picLocks noChangeAspect="1"/>
          </p:cNvPicPr>
          <p:nvPr/>
        </p:nvPicPr>
        <p:blipFill rotWithShape="1">
          <a:blip r:embed="rId2">
            <a:duotone>
              <a:schemeClr val="accent1">
                <a:shade val="45000"/>
                <a:satMod val="135000"/>
              </a:schemeClr>
              <a:prstClr val="white"/>
            </a:duotone>
            <a:alphaModFix amt="35000"/>
          </a:blip>
          <a:srcRect t="6611" r="1" b="10168"/>
          <a:stretch/>
        </p:blipFill>
        <p:spPr>
          <a:xfrm>
            <a:off x="20" y="-8877"/>
            <a:ext cx="12191980" cy="6858000"/>
          </a:xfrm>
          <a:prstGeom prst="rect">
            <a:avLst/>
          </a:prstGeom>
        </p:spPr>
      </p:pic>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1182715" y="1163300"/>
            <a:ext cx="9679449" cy="2847058"/>
          </a:xfrm>
        </p:spPr>
        <p:txBody>
          <a:bodyPr vert="horz" lIns="91440" tIns="45720" rIns="91440" bIns="45720" rtlCol="0" anchor="b">
            <a:normAutofit fontScale="90000"/>
          </a:bodyPr>
          <a:lstStyle/>
          <a:p>
            <a:pPr marR="0" fontAlgn="base">
              <a:spcBef>
                <a:spcPts val="0"/>
              </a:spcBef>
              <a:spcAft>
                <a:spcPts val="0"/>
              </a:spcAft>
            </a:pPr>
            <a:br>
              <a:rPr lang="en-US" sz="2400" dirty="0">
                <a:effectLst/>
                <a:latin typeface="Times New Roman" panose="02020603050405020304" pitchFamily="18" charset="0"/>
                <a:ea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Calibri" panose="020F0502020204030204" pitchFamily="34" charset="0"/>
              </a:rPr>
              <a:t>1. Bacchus has contracted suppliers.  </a:t>
            </a:r>
            <a:br>
              <a:rPr lang="en-US" sz="2400" dirty="0">
                <a:effectLst/>
                <a:latin typeface="Calibri" panose="020F0502020204030204" pitchFamily="34" charset="0"/>
                <a:ea typeface="Calibri" panose="020F0502020204030204" pitchFamily="34" charset="0"/>
                <a:cs typeface="Calibri" panose="020F0502020204030204" pitchFamily="34" charset="0"/>
              </a:rPr>
            </a:br>
            <a:r>
              <a:rPr lang="en-US" sz="2400" dirty="0">
                <a:effectLst/>
                <a:latin typeface="Calibri" panose="020F0502020204030204" pitchFamily="34" charset="0"/>
                <a:ea typeface="Calibri" panose="020F0502020204030204" pitchFamily="34" charset="0"/>
                <a:cs typeface="Calibri" panose="020F0502020204030204" pitchFamily="34" charset="0"/>
              </a:rPr>
              <a:t>2. Bacchus has several employees.  </a:t>
            </a:r>
            <a:br>
              <a:rPr lang="en-US" sz="2400" dirty="0">
                <a:effectLst/>
                <a:latin typeface="Calibri" panose="020F0502020204030204" pitchFamily="34" charset="0"/>
                <a:ea typeface="Calibri" panose="020F0502020204030204" pitchFamily="34" charset="0"/>
                <a:cs typeface="Calibri" panose="020F0502020204030204" pitchFamily="34" charset="0"/>
              </a:rPr>
            </a:br>
            <a:r>
              <a:rPr lang="en-US" sz="2400" dirty="0">
                <a:effectLst/>
                <a:latin typeface="Calibri" panose="020F0502020204030204" pitchFamily="34" charset="0"/>
                <a:ea typeface="Calibri" panose="020F0502020204030204" pitchFamily="34" charset="0"/>
                <a:cs typeface="Calibri" panose="020F0502020204030204" pitchFamily="34" charset="0"/>
              </a:rPr>
              <a:t>3. Bacchus has monthly orders. </a:t>
            </a:r>
            <a:br>
              <a:rPr lang="en-US" sz="2400" dirty="0">
                <a:effectLst/>
                <a:latin typeface="Calibri" panose="020F0502020204030204" pitchFamily="34" charset="0"/>
                <a:ea typeface="Calibri" panose="020F0502020204030204" pitchFamily="34" charset="0"/>
                <a:cs typeface="Calibri" panose="020F0502020204030204" pitchFamily="34" charset="0"/>
              </a:rPr>
            </a:br>
            <a:r>
              <a:rPr lang="en-US" sz="2400" dirty="0">
                <a:effectLst/>
                <a:latin typeface="Calibri" panose="020F0502020204030204" pitchFamily="34" charset="0"/>
                <a:ea typeface="Calibri" panose="020F0502020204030204" pitchFamily="34" charset="0"/>
                <a:cs typeface="Calibri" panose="020F0502020204030204" pitchFamily="34" charset="0"/>
              </a:rPr>
              <a:t>4. Bacchus has monthly inventory.</a:t>
            </a:r>
            <a:br>
              <a:rPr lang="en-US" sz="1800" dirty="0">
                <a:effectLst/>
                <a:latin typeface="Times New Roman" panose="02020603050405020304" pitchFamily="18" charset="0"/>
                <a:ea typeface="Times New Roman" panose="02020603050405020304" pitchFamily="18" charset="0"/>
              </a:rPr>
            </a:br>
            <a:br>
              <a:rPr lang="en-US" sz="1800" b="1" i="0" kern="1200" cap="all" baseline="0" dirty="0">
                <a:solidFill>
                  <a:srgbClr val="FFFFFF"/>
                </a:solidFill>
                <a:latin typeface="+mj-lt"/>
                <a:ea typeface="+mj-ea"/>
                <a:cs typeface="+mj-cs"/>
              </a:rPr>
            </a:br>
            <a:br>
              <a:rPr lang="en-US" sz="1800" b="1" i="0" kern="1200" cap="all" baseline="0" dirty="0">
                <a:solidFill>
                  <a:srgbClr val="FFFFFF"/>
                </a:solidFill>
                <a:latin typeface="+mj-lt"/>
                <a:ea typeface="+mj-ea"/>
                <a:cs typeface="+mj-cs"/>
              </a:rPr>
            </a:br>
            <a:endParaRPr lang="en-US" sz="1800" b="1" i="0" kern="1200" cap="all" baseline="0" dirty="0">
              <a:solidFill>
                <a:srgbClr val="FFFFFF"/>
              </a:solidFill>
              <a:latin typeface="+mj-lt"/>
              <a:ea typeface="+mj-ea"/>
              <a:cs typeface="+mj-cs"/>
            </a:endParaRPr>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a:xfrm>
            <a:off x="8505757" y="623907"/>
            <a:ext cx="3633923" cy="365125"/>
          </a:xfrm>
        </p:spPr>
        <p:txBody>
          <a:bodyPr vert="horz" lIns="91440" tIns="45720" rIns="91440" bIns="45720" rtlCol="0" anchor="ctr">
            <a:normAutofit/>
          </a:bodyPr>
          <a:lstStyle/>
          <a:p>
            <a:pPr>
              <a:spcAft>
                <a:spcPts val="600"/>
              </a:spcAft>
            </a:pPr>
            <a:r>
              <a:rPr lang="en-US" b="1" i="0" kern="1200" cap="all" spc="100" baseline="0">
                <a:solidFill>
                  <a:prstClr val="white"/>
                </a:solidFill>
                <a:latin typeface="+mn-lt"/>
                <a:ea typeface="+mn-ea"/>
                <a:cs typeface="+mn-cs"/>
              </a:rPr>
              <a:t>Assumptions</a:t>
            </a:r>
          </a:p>
        </p:txBody>
      </p:sp>
      <p:sp>
        <p:nvSpPr>
          <p:cNvPr id="2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a:xfrm>
            <a:off x="8610600" y="6160417"/>
            <a:ext cx="2743200" cy="365125"/>
          </a:xfrm>
        </p:spPr>
        <p:txBody>
          <a:bodyPr vert="horz" lIns="91440" tIns="45720" rIns="91440" bIns="45720" rtlCol="0" anchor="ctr">
            <a:normAutofit/>
          </a:bodyPr>
          <a:lstStyle/>
          <a:p>
            <a:pPr>
              <a:spcAft>
                <a:spcPts val="600"/>
              </a:spcAft>
            </a:pPr>
            <a:fld id="{D8DA9DAA-006C-4F4B-980E-E3DF019B24E2}" type="slidenum">
              <a:rPr lang="en-US">
                <a:solidFill>
                  <a:prstClr val="white"/>
                </a:solidFill>
              </a:rPr>
              <a:pPr>
                <a:spcAft>
                  <a:spcPts val="600"/>
                </a:spcAft>
              </a:pPr>
              <a:t>9</a:t>
            </a:fld>
            <a:endParaRPr lang="en-US">
              <a:solidFill>
                <a:prstClr val="white"/>
              </a:solidFill>
            </a:endParaRPr>
          </a:p>
        </p:txBody>
      </p:sp>
    </p:spTree>
    <p:extLst>
      <p:ext uri="{BB962C8B-B14F-4D97-AF65-F5344CB8AC3E}">
        <p14:creationId xmlns:p14="http://schemas.microsoft.com/office/powerpoint/2010/main" val="116640818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{0AF5BFC3-8C98-4A2C-93E2-45C66EBADD92}tf89338750_win32</Template>
  <TotalTime>64</TotalTime>
  <Words>307</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Times New Roman</vt:lpstr>
      <vt:lpstr>Univers</vt:lpstr>
      <vt:lpstr>GradientUnivers</vt:lpstr>
      <vt:lpstr>Bacchus Winery</vt:lpstr>
      <vt:lpstr>Group Introduction</vt:lpstr>
      <vt:lpstr>brief description of the case study</vt:lpstr>
      <vt:lpstr>Stan and Davis Bacchus inherited their winery from their father, George, three years ago upon his retirement  When they started running the winery, the owners decided to keep all existing personnel in place, hoping to effect minimum change during the turnover.   Bacchus Winery grows the grapes needed to make a Merlot, a Cabernet, a Chablis, and a Chardonnay  Stan and Davis would like to find a more efficient method of keeping track and ordering supplies, perhaps over the internet.  Maria, who is responsible for distribution, would like their distributors to be able to order online, and to be able to track shipments.  </vt:lpstr>
      <vt:lpstr>Finalized ERD</vt:lpstr>
      <vt:lpstr>Product Sales Report</vt:lpstr>
      <vt:lpstr>Delivery and Issues Report </vt:lpstr>
      <vt:lpstr>Employee time keeping Report</vt:lpstr>
      <vt:lpstr> 1. Bacchus has contracted suppliers.   2. Bacchus has several employees.   3. Bacchus has monthly orders.  4. Bacchus has monthly inventory.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monica jones</dc:creator>
  <cp:lastModifiedBy>monica jones</cp:lastModifiedBy>
  <cp:revision>3</cp:revision>
  <dcterms:created xsi:type="dcterms:W3CDTF">2023-05-07T19:19:15Z</dcterms:created>
  <dcterms:modified xsi:type="dcterms:W3CDTF">2023-05-07T20:24:08Z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