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399" r:id="rId4"/>
    <p:sldId id="400" r:id="rId5"/>
    <p:sldId id="410" r:id="rId6"/>
    <p:sldId id="407" r:id="rId7"/>
    <p:sldId id="408" r:id="rId8"/>
    <p:sldId id="409" r:id="rId9"/>
    <p:sldId id="411" r:id="rId10"/>
    <p:sldId id="412" r:id="rId11"/>
    <p:sldId id="413" r:id="rId12"/>
    <p:sldId id="415" r:id="rId13"/>
    <p:sldId id="416" r:id="rId14"/>
    <p:sldId id="417" r:id="rId15"/>
    <p:sldId id="418" r:id="rId16"/>
    <p:sldId id="317" r:id="rId17"/>
  </p:sldIdLst>
  <p:sldSz cx="12192000" cy="6858000"/>
  <p:notesSz cx="6858000" cy="9144000"/>
  <p:embeddedFontLs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Be Vietnam Pro ExtraLight" pitchFamily="2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PKkWTykBGZqQ4J+D5z0PPI37CH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yann Alexander Alvarez Perez" initials="BAAP" lastIdx="1" clrIdx="0">
    <p:extLst>
      <p:ext uri="{19B8F6BF-5375-455C-9EA6-DF929625EA0E}">
        <p15:presenceInfo xmlns:p15="http://schemas.microsoft.com/office/powerpoint/2012/main" userId="S::balvarezp@sena.edu.co::5e784ef3-0995-4f2c-b010-d34a89fbb1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E99C"/>
    <a:srgbClr val="53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948404-A65F-41B6-9E06-0CE5232F61F0}">
  <a:tblStyle styleId="{F7948404-A65F-41B6-9E06-0CE5232F6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8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062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2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878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745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597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470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734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478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73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69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990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56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37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275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845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95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9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920359" y="1285967"/>
            <a:ext cx="10351282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400" i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“Fortalecimiento de la Estrategia del Laboratorio de Desarrollo Empresarial del Guaviare -LADEG- cómo Alternativa para el Desarrollo de Prácticas Administrativas, San José del Guaviare”.</a:t>
            </a:r>
          </a:p>
          <a:p>
            <a:pPr lvl="0" algn="ctr"/>
            <a:endParaRPr lang="es-MX" sz="2400" i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cs typeface="Arial" panose="020B0604020202020204" pitchFamily="34" charset="0"/>
            </a:endParaRPr>
          </a:p>
          <a:p>
            <a:pPr lvl="0" algn="ctr"/>
            <a:r>
              <a:rPr lang="es-ES" sz="4400" b="1" u="sng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Marketing y Comercialización</a:t>
            </a:r>
          </a:p>
          <a:p>
            <a:pPr lvl="0" algn="r"/>
            <a:endParaRPr lang="es-ES" sz="40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r>
              <a:rPr lang="es-ES" sz="40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Total:</a:t>
            </a:r>
            <a:r>
              <a:rPr lang="es-ES" sz="40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5 Horas</a:t>
            </a:r>
          </a:p>
          <a:p>
            <a:pPr algn="r"/>
            <a:r>
              <a:rPr lang="es-ES" sz="36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Esta Sesión: 1</a:t>
            </a:r>
            <a:r>
              <a:rPr lang="es-ES" sz="36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Hora</a:t>
            </a:r>
          </a:p>
          <a:p>
            <a:pPr lvl="0" algn="r"/>
            <a:endParaRPr lang="es-ES" sz="40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i="0" u="none" strike="noStrike" cap="none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78392" y="1652067"/>
            <a:ext cx="99358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3. Línea o variedad de productos (extensión de marca): </a:t>
            </a:r>
            <a:r>
              <a:rPr lang="es-MX" sz="1800" dirty="0">
                <a:latin typeface="Be Vietnam Pro ExtraLight" pitchFamily="2" charset="0"/>
              </a:rPr>
              <a:t>Ofrecer distintas versiones del producto ayuda a atraer a diferentes públicos o a aumentar las ventas: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Sabores: té digestivo, relajante, energizante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Formatos: presentación grande, individual, en kit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Estacionalidades: edición especial para Navidad o amor y amistad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4. Calidad del producto: </a:t>
            </a:r>
            <a:r>
              <a:rPr lang="es-MX" sz="1800" dirty="0">
                <a:latin typeface="Be Vietnam Pro ExtraLight" pitchFamily="2" charset="0"/>
              </a:rPr>
              <a:t>Implica consistencia. El cliente espera que el producto siempre: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Sepa igual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Huela igual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Tenga la misma textura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Dure el mismo tiempo</a:t>
            </a:r>
          </a:p>
        </p:txBody>
      </p:sp>
    </p:spTree>
    <p:extLst>
      <p:ext uri="{BB962C8B-B14F-4D97-AF65-F5344CB8AC3E}">
        <p14:creationId xmlns:p14="http://schemas.microsoft.com/office/powerpoint/2010/main" val="76515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78392" y="1129553"/>
            <a:ext cx="9935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5. Nombre e identidad de marca: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El nombre debe ser fácil de recordar, diferenciarse y tener sentido para el cliente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La identidad debe reflejar tus valores y propósito: salud, tradición, sostenibilidad, etc.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CO" sz="1800" b="1" dirty="0">
                <a:latin typeface="Be Vietnam Pro ExtraLight" pitchFamily="2" charset="0"/>
              </a:rPr>
              <a:t>📌 Ejemplos prácticos</a:t>
            </a:r>
            <a:endParaRPr lang="es-MX" sz="1800" b="1" dirty="0">
              <a:latin typeface="Be Vietnam Pro ExtraLight" pitchFamily="2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9E2A9FF-92E6-DBE7-ADBB-C2D8FE5F1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78127"/>
              </p:ext>
            </p:extLst>
          </p:nvPr>
        </p:nvGraphicFramePr>
        <p:xfrm>
          <a:off x="878392" y="3429000"/>
          <a:ext cx="10515600" cy="228600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3762829">
                  <a:extLst>
                    <a:ext uri="{9D8B030D-6E8A-4147-A177-3AD203B41FA5}">
                      <a16:colId xmlns:a16="http://schemas.microsoft.com/office/drawing/2014/main" val="2032640849"/>
                    </a:ext>
                  </a:extLst>
                </a:gridCol>
                <a:gridCol w="6752771">
                  <a:extLst>
                    <a:ext uri="{9D8B030D-6E8A-4147-A177-3AD203B41FA5}">
                      <a16:colId xmlns:a16="http://schemas.microsoft.com/office/drawing/2014/main" val="4102789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Unidad Productiva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Estrategia de Producto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45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Té amazónico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Crea 3 sabores (digestivo, relajante, energizante), en empaques biodegradables con diseño étnico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89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Jabones artesanales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Lanza una línea para viajeros con jabones pequeños y estuche reutilizable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02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Galletas de yuca y frutos nativos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Cambia el empaque a uno con ventana visible y colores llamativos para resaltar el producto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35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44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821821" y="867963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Estrategia de Precio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79992" y="1677297"/>
            <a:ext cx="99358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La </a:t>
            </a:r>
            <a:r>
              <a:rPr lang="es-MX" sz="1800" b="1" dirty="0">
                <a:latin typeface="Be Vietnam Pro ExtraLight" pitchFamily="2" charset="0"/>
              </a:rPr>
              <a:t>estrategia de precio </a:t>
            </a:r>
            <a:r>
              <a:rPr lang="es-MX" sz="1800" dirty="0">
                <a:latin typeface="Be Vietnam Pro ExtraLight" pitchFamily="2" charset="0"/>
              </a:rPr>
              <a:t>es el método que se utiliza para fijar el valor económico de un producto. El precio debe: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Cubrir todos los costos de producción.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Generar una ganancia justa y sostenible.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Ser atractivo y competitivo para el cliente.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Reflejar el valor percibido del producto (calidad, origen, historia).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i="1" dirty="0">
                <a:latin typeface="Be Vietnam Pro ExtraLight" pitchFamily="2" charset="0"/>
              </a:rPr>
              <a:t>💡 El precio no es solo un número, es parte de la estrategia para posicionar tu marca.</a:t>
            </a:r>
          </a:p>
        </p:txBody>
      </p:sp>
      <p:pic>
        <p:nvPicPr>
          <p:cNvPr id="7170" name="Picture 2" descr="Etiqueta del precio - Iconos gratis de comercio y compras">
            <a:extLst>
              <a:ext uri="{FF2B5EF4-FFF2-40B4-BE49-F238E27FC236}">
                <a16:creationId xmlns:a16="http://schemas.microsoft.com/office/drawing/2014/main" id="{D47A974D-6445-C9B5-3B2A-D13F7D90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7" y="2572092"/>
            <a:ext cx="1713815" cy="17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20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63878" y="980611"/>
            <a:ext cx="99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u="sng" dirty="0">
                <a:latin typeface="Be Vietnam Pro ExtraLight" pitchFamily="2" charset="0"/>
              </a:rPr>
              <a:t>Métodos para definir precios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E498949-EA9E-E093-D84A-26C7CD6F4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53747"/>
              </p:ext>
            </p:extLst>
          </p:nvPr>
        </p:nvGraphicFramePr>
        <p:xfrm>
          <a:off x="574019" y="1626942"/>
          <a:ext cx="10906781" cy="402336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63991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921384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075718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5947406"/>
                    </a:ext>
                  </a:extLst>
                </a:gridCol>
                <a:gridCol w="2494301">
                  <a:extLst>
                    <a:ext uri="{9D8B030D-6E8A-4147-A177-3AD203B41FA5}">
                      <a16:colId xmlns:a16="http://schemas.microsoft.com/office/drawing/2014/main" val="1734003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latin typeface="Be Vietnam Pro ExtraLight" pitchFamily="2" charset="0"/>
                        </a:rPr>
                        <a:t>Método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latin typeface="Be Vietnam Pro ExtraLight" pitchFamily="2" charset="0"/>
                        </a:rPr>
                        <a:t>¿Cómo funciona?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latin typeface="Be Vietnam Pro ExtraLight" pitchFamily="2" charset="0"/>
                        </a:rPr>
                        <a:t>¿Ventajas?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latin typeface="Be Vietnam Pro ExtraLight" pitchFamily="2" charset="0"/>
                        </a:rPr>
                        <a:t>¿Cuándo usarlo?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latin typeface="Be Vietnam Pro ExtraLight" pitchFamily="2" charset="0"/>
                        </a:rPr>
                        <a:t>Ejemplo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001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600" b="1" dirty="0">
                          <a:latin typeface="Be Vietnam Pro ExtraLight" pitchFamily="2" charset="0"/>
                        </a:rPr>
                        <a:t>1. Basado en costos</a:t>
                      </a:r>
                      <a:endParaRPr lang="es-CO" sz="16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Costo total del producto + porcentaje de utilidad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600">
                          <a:latin typeface="Be Vietnam Pro ExtraLight" pitchFamily="2" charset="0"/>
                        </a:rPr>
                        <a:t>Asegura rentabilidad mínima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>
                          <a:latin typeface="Be Vietnam Pro ExtraLight" pitchFamily="2" charset="0"/>
                        </a:rPr>
                        <a:t>Cuando conoces bien tus costos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Costo: $2.000+ 50% utilidad = $3.000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3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MX" sz="1600" b="1">
                          <a:latin typeface="Be Vietnam Pro ExtraLight" pitchFamily="2" charset="0"/>
                        </a:rPr>
                        <a:t>2. Basado en la competencia</a:t>
                      </a:r>
                      <a:endParaRPr lang="es-MX" sz="16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Fijas el precio observando lo que cobra el mercado por productos similares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600" dirty="0">
                          <a:latin typeface="Be Vietnam Pro ExtraLight" pitchFamily="2" charset="0"/>
                        </a:rPr>
                        <a:t>Te mantiene dentro del rango de mercado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Cuando hay muchas marcas similares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600" dirty="0">
                          <a:latin typeface="Be Vietnam Pro ExtraLight" pitchFamily="2" charset="0"/>
                        </a:rPr>
                        <a:t>Competencia vende mermelada a $4.000 ➜ tú cobras $4.200 por usar fruta orgánica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24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MX" sz="1600" b="1">
                          <a:latin typeface="Be Vietnam Pro ExtraLight" pitchFamily="2" charset="0"/>
                        </a:rPr>
                        <a:t>3. Basado en valor percibido</a:t>
                      </a:r>
                      <a:endParaRPr lang="es-MX" sz="16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Cobras según lo que el cliente cree que vale tu 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600">
                          <a:latin typeface="Be Vietnam Pro ExtraLight" pitchFamily="2" charset="0"/>
                        </a:rPr>
                        <a:t>Posibilidad de mayor rentabilidad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Cuando tu producto tiene historia, impacto o beneficios únicos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Jabón con frutos del bosque ➜ el cliente está dispuesto a pagar $7.000 aunque cuesta $2.500 hacerlo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6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79993" y="1443841"/>
            <a:ext cx="99358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u="sng" dirty="0">
                <a:latin typeface="Be Vietnam Pro ExtraLight" pitchFamily="2" charset="0"/>
              </a:rPr>
              <a:t> ¿Qué método Elegir?</a:t>
            </a:r>
          </a:p>
          <a:p>
            <a:pPr algn="ctr"/>
            <a:endParaRPr lang="es-MX" sz="1800" b="1" u="sng" dirty="0">
              <a:latin typeface="Be Vietnam Pro ExtraLight" pitchFamily="2" charset="0"/>
            </a:endParaRPr>
          </a:p>
          <a:p>
            <a:pPr algn="ctr"/>
            <a:endParaRPr lang="es-MX" sz="1800" b="1" u="sng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Si estás iniciando: </a:t>
            </a:r>
            <a:r>
              <a:rPr lang="es-MX" sz="1800" dirty="0">
                <a:latin typeface="Be Vietnam Pro ExtraLight" pitchFamily="2" charset="0"/>
              </a:rPr>
              <a:t>empieza por el método de </a:t>
            </a:r>
            <a:r>
              <a:rPr lang="es-MX" sz="1800" b="1" dirty="0">
                <a:latin typeface="Be Vietnam Pro ExtraLight" pitchFamily="2" charset="0"/>
              </a:rPr>
              <a:t>costos.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Si tienes competencia cercana: </a:t>
            </a:r>
            <a:r>
              <a:rPr lang="es-MX" sz="1800" dirty="0">
                <a:latin typeface="Be Vietnam Pro ExtraLight" pitchFamily="2" charset="0"/>
              </a:rPr>
              <a:t>analiza precios similares </a:t>
            </a:r>
            <a:r>
              <a:rPr lang="es-MX" sz="1800" b="1" dirty="0">
                <a:latin typeface="Be Vietnam Pro ExtraLight" pitchFamily="2" charset="0"/>
              </a:rPr>
              <a:t>(competencia).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Si ya tienes una marca diferenciada: </a:t>
            </a:r>
            <a:r>
              <a:rPr lang="es-MX" sz="1800" dirty="0">
                <a:latin typeface="Be Vietnam Pro ExtraLight" pitchFamily="2" charset="0"/>
              </a:rPr>
              <a:t>apuesta por el </a:t>
            </a:r>
            <a:r>
              <a:rPr lang="es-MX" sz="1800" b="1" dirty="0">
                <a:latin typeface="Be Vietnam Pro ExtraLight" pitchFamily="2" charset="0"/>
              </a:rPr>
              <a:t>valor percibido</a:t>
            </a:r>
            <a:r>
              <a:rPr lang="es-MX" sz="1800" dirty="0">
                <a:latin typeface="Be Vietnam Pro ExtraLight" pitchFamily="2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i="1" dirty="0">
                <a:latin typeface="Be Vietnam Pro ExtraLight" pitchFamily="2" charset="0"/>
              </a:rPr>
              <a:t>📌 Lo ideal es combinar los tres métodos para validar que el precio cubre costos, es competitivo y genera rentabilidad.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7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49364" y="1305341"/>
            <a:ext cx="99358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latin typeface="Be Vietnam Pro ExtraLight" pitchFamily="2" charset="0"/>
              </a:rPr>
              <a:t>📝 </a:t>
            </a:r>
            <a:r>
              <a:rPr lang="es-MX" sz="1800" b="1" u="sng" dirty="0">
                <a:latin typeface="Be Vietnam Pro ExtraLight" pitchFamily="2" charset="0"/>
              </a:rPr>
              <a:t>Actividad Práctica</a:t>
            </a:r>
          </a:p>
          <a:p>
            <a:pPr algn="ctr"/>
            <a:endParaRPr lang="es-MX" sz="1800" dirty="0">
              <a:latin typeface="Be Vietnam Pro ExtraLight" pitchFamily="2" charset="0"/>
            </a:endParaRPr>
          </a:p>
          <a:p>
            <a:pPr algn="ctr"/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AutoNum type="arabicPeriod"/>
            </a:pPr>
            <a:r>
              <a:rPr lang="es-MX" sz="1800" dirty="0">
                <a:latin typeface="Be Vietnam Pro ExtraLight" pitchFamily="2" charset="0"/>
              </a:rPr>
              <a:t>Calcula el costo unitario de tu producto.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2. Suma un porcentaje de ganancia (ej. 30%, 50%, 100%).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3. Compara con los precios de productos similares en el mercado.</a:t>
            </a:r>
          </a:p>
          <a:p>
            <a:pPr marL="342900" indent="-342900" algn="just"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4. Reflexiona: ¿tu cliente estaría dispuesto a pagar más si mejoras el empaque, el mensaje o el impacto?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🎯 </a:t>
            </a:r>
            <a:r>
              <a:rPr lang="es-MX" sz="1800" b="1" dirty="0">
                <a:latin typeface="Be Vietnam Pro ExtraLight" pitchFamily="2" charset="0"/>
              </a:rPr>
              <a:t>Opcional: </a:t>
            </a:r>
            <a:r>
              <a:rPr lang="es-MX" sz="1800" dirty="0">
                <a:latin typeface="Be Vietnam Pro ExtraLight" pitchFamily="2" charset="0"/>
              </a:rPr>
              <a:t>completa esta frase en grupo o individualmente:</a:t>
            </a: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r>
              <a:rPr lang="es-MX" sz="1800" i="1" dirty="0">
                <a:latin typeface="Be Vietnam Pro ExtraLight" pitchFamily="2" charset="0"/>
              </a:rPr>
              <a:t>“Mi producto cuesta $_____ hacerlo, lo vendo a $, pero podría valer hasta $ </a:t>
            </a:r>
          </a:p>
        </p:txBody>
      </p:sp>
    </p:spTree>
    <p:extLst>
      <p:ext uri="{BB962C8B-B14F-4D97-AF65-F5344CB8AC3E}">
        <p14:creationId xmlns:p14="http://schemas.microsoft.com/office/powerpoint/2010/main" val="235907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9990498" y="1959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5" name="Imagen 84"/>
          <p:cNvPicPr/>
          <p:nvPr/>
        </p:nvPicPr>
        <p:blipFill rotWithShape="1">
          <a:blip r:embed="rId4"/>
          <a:srcRect l="28229" t="74176" r="59456" b="16737"/>
          <a:stretch/>
        </p:blipFill>
        <p:spPr bwMode="auto">
          <a:xfrm>
            <a:off x="282388" y="5497225"/>
            <a:ext cx="2353235" cy="972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331" y="1959499"/>
            <a:ext cx="7571888" cy="25971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14700" y="2534784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800" b="1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0C6DC-81B2-4ADA-AC4E-D3226D163936}"/>
              </a:ext>
            </a:extLst>
          </p:cNvPr>
          <p:cNvSpPr txBox="1"/>
          <p:nvPr/>
        </p:nvSpPr>
        <p:spPr>
          <a:xfrm>
            <a:off x="282388" y="5386566"/>
            <a:ext cx="2169459" cy="1044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28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97505" y="2038530"/>
            <a:ext cx="98882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Introducción a la comercialización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Análisis del mercado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Investigación de mercado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Segmentación, Targeting y posicionamiento (STP)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Estrategias de producto y precio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Canales de distribución y logística (30 min)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Promoción y comunicación (30 min)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Venta y negociación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Estrategias de marketing digital (60 min)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049022" y="715131"/>
            <a:ext cx="73899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44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Contenido</a:t>
            </a:r>
            <a:r>
              <a:rPr lang="es-ES" sz="80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lang="es-ES" sz="5400" b="1" i="0" u="none" strike="noStrike" cap="none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45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821821" y="867963"/>
            <a:ext cx="82522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Segmentación, Targeting y posicionamiento (STP) 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1007889" y="2025640"/>
            <a:ext cx="8252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u="sng" dirty="0">
                <a:latin typeface="Be Vietnam Pro ExtraLight" pitchFamily="2" charset="0"/>
              </a:rPr>
              <a:t>¿Qué es el modelo STP?</a:t>
            </a:r>
          </a:p>
          <a:p>
            <a:pPr algn="ctr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Es una forma de </a:t>
            </a:r>
            <a:r>
              <a:rPr lang="es-MX" sz="1800" b="1" dirty="0">
                <a:latin typeface="Be Vietnam Pro ExtraLight" pitchFamily="2" charset="0"/>
              </a:rPr>
              <a:t>conocer a tu cliente ideal, elegir a quién te vas a dirigir</a:t>
            </a:r>
            <a:r>
              <a:rPr lang="es-MX" sz="1800" dirty="0">
                <a:latin typeface="Be Vietnam Pro ExtraLight" pitchFamily="2" charset="0"/>
              </a:rPr>
              <a:t>, y </a:t>
            </a:r>
            <a:r>
              <a:rPr lang="es-MX" sz="1800" b="1" dirty="0">
                <a:latin typeface="Be Vietnam Pro ExtraLight" pitchFamily="2" charset="0"/>
              </a:rPr>
              <a:t>hacer que te recuerden por algo especial.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STP =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Segmentar: </a:t>
            </a:r>
            <a:r>
              <a:rPr lang="es-MX" sz="1800" dirty="0">
                <a:latin typeface="Be Vietnam Pro ExtraLight" pitchFamily="2" charset="0"/>
              </a:rPr>
              <a:t>Dividir el mercado en grupos más pequeños.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Targeting: </a:t>
            </a:r>
            <a:r>
              <a:rPr lang="es-MX" sz="1800" dirty="0">
                <a:latin typeface="Be Vietnam Pro ExtraLight" pitchFamily="2" charset="0"/>
              </a:rPr>
              <a:t>Elegir a qué grupo vas a dirigirte.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Posicionamiento: </a:t>
            </a:r>
            <a:r>
              <a:rPr lang="es-MX" sz="1800" dirty="0">
                <a:latin typeface="Be Vietnam Pro ExtraLight" pitchFamily="2" charset="0"/>
              </a:rPr>
              <a:t>Construir una imagen clara en la mente del cliente.</a:t>
            </a:r>
          </a:p>
        </p:txBody>
      </p:sp>
      <p:pic>
        <p:nvPicPr>
          <p:cNvPr id="1026" name="Picture 2" descr="Posicionamiento en el mercado - Iconos gratis de negocios y finanzas">
            <a:extLst>
              <a:ext uri="{FF2B5EF4-FFF2-40B4-BE49-F238E27FC236}">
                <a16:creationId xmlns:a16="http://schemas.microsoft.com/office/drawing/2014/main" id="{59CAA035-9CA5-DA53-C72F-C10013E3C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14" y="2891971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7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1190450" y="1058935"/>
            <a:ext cx="68214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u="sng" dirty="0">
                <a:latin typeface="Be Vietnam Pro ExtraLight" pitchFamily="2" charset="0"/>
              </a:rPr>
              <a:t> ¿Qué es Segmentación?</a:t>
            </a:r>
          </a:p>
          <a:p>
            <a:pPr algn="ctr"/>
            <a:endParaRPr lang="es-MX" sz="1800" b="1" u="sng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La segmentación consiste en dividir el mercado en grupos con características similares para poder personalizar el producto o el mensaje.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ctr"/>
            <a:r>
              <a:rPr lang="es-MX" sz="1800" b="1" u="sng" dirty="0">
                <a:latin typeface="Be Vietnam Pro ExtraLight" pitchFamily="2" charset="0"/>
              </a:rPr>
              <a:t> ¿Qué es Targeting?</a:t>
            </a:r>
          </a:p>
          <a:p>
            <a:pPr algn="ctr"/>
            <a:endParaRPr lang="es-MX" sz="1800" b="1" u="sng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El target es el grupo de personas a quienes decidimos enfocar nuestro esfuerzo comercial. No podemos venderle a todos, y está bien. Hay que priorizar.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ctr"/>
            <a:r>
              <a:rPr lang="es-MX" sz="1800" b="1" u="sng" dirty="0">
                <a:latin typeface="Be Vietnam Pro ExtraLight" pitchFamily="2" charset="0"/>
              </a:rPr>
              <a:t> ¿Qué es Posicionamiento?</a:t>
            </a:r>
          </a:p>
          <a:p>
            <a:pPr algn="ctr"/>
            <a:endParaRPr lang="es-MX" sz="1800" b="1" u="sng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El posicionamiento es la imagen que los clientes tienen de tu marca. ¿Qué te hace especial? ¿Qué valoras? ¿Qué ofreces diferente?</a:t>
            </a:r>
          </a:p>
        </p:txBody>
      </p:sp>
      <p:pic>
        <p:nvPicPr>
          <p:cNvPr id="3074" name="Picture 2" descr="Posicionamiento - Iconos gratis de flechas">
            <a:extLst>
              <a:ext uri="{FF2B5EF4-FFF2-40B4-BE49-F238E27FC236}">
                <a16:creationId xmlns:a16="http://schemas.microsoft.com/office/drawing/2014/main" id="{573E538A-C9F7-AC11-89F5-C828B5719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858" y="248653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13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2685282" y="722707"/>
            <a:ext cx="682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u="sng" dirty="0">
                <a:latin typeface="Be Vietnam Pro ExtraLight" pitchFamily="2" charset="0"/>
              </a:rPr>
              <a:t>Tipos de Segmentación</a:t>
            </a:r>
          </a:p>
          <a:p>
            <a:pPr algn="ctr"/>
            <a:endParaRPr lang="es-MX" sz="1800" b="1" u="sng" dirty="0">
              <a:latin typeface="Be Vietnam Pro ExtraLight" pitchFamily="2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B17832D-528F-DAFC-7A79-E20F16863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88225"/>
              </p:ext>
            </p:extLst>
          </p:nvPr>
        </p:nvGraphicFramePr>
        <p:xfrm>
          <a:off x="838200" y="1608524"/>
          <a:ext cx="10515600" cy="429768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2762679147"/>
                    </a:ext>
                  </a:extLst>
                </a:gridCol>
                <a:gridCol w="3773714">
                  <a:extLst>
                    <a:ext uri="{9D8B030D-6E8A-4147-A177-3AD203B41FA5}">
                      <a16:colId xmlns:a16="http://schemas.microsoft.com/office/drawing/2014/main" val="2234465832"/>
                    </a:ext>
                  </a:extLst>
                </a:gridCol>
                <a:gridCol w="4996543">
                  <a:extLst>
                    <a:ext uri="{9D8B030D-6E8A-4147-A177-3AD203B41FA5}">
                      <a16:colId xmlns:a16="http://schemas.microsoft.com/office/drawing/2014/main" val="53014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Tipo de segmentación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¿Qué agrupa?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Ejemplo práctico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72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 b="1" dirty="0">
                          <a:latin typeface="Be Vietnam Pro ExtraLight" pitchFamily="2" charset="0"/>
                        </a:rPr>
                        <a:t>Geográfica</a:t>
                      </a:r>
                      <a:endParaRPr lang="es-CO" sz="18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Be Vietnam Pro ExtraLight" pitchFamily="2" charset="0"/>
                        </a:rPr>
                        <a:t>Personas según </a:t>
                      </a:r>
                      <a:r>
                        <a:rPr lang="es-MX" sz="1800" b="1" dirty="0">
                          <a:latin typeface="Be Vietnam Pro ExtraLight" pitchFamily="2" charset="0"/>
                        </a:rPr>
                        <a:t>dónde viven</a:t>
                      </a:r>
                      <a:r>
                        <a:rPr lang="es-MX" sz="1800" dirty="0">
                          <a:latin typeface="Be Vietnam Pro ExtraLight" pitchFamily="2" charset="0"/>
                        </a:rPr>
                        <a:t> o están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- Vendedores en ferias de Mitú- Clientes en San José del Guaviare- Turistas en zonas rurales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070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 b="1">
                          <a:latin typeface="Be Vietnam Pro ExtraLight" pitchFamily="2" charset="0"/>
                        </a:rPr>
                        <a:t>Demográfica</a:t>
                      </a:r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Be Vietnam Pro ExtraLight" pitchFamily="2" charset="0"/>
                        </a:rPr>
                        <a:t>Según </a:t>
                      </a:r>
                      <a:r>
                        <a:rPr lang="es-MX" sz="1800" b="1" dirty="0">
                          <a:latin typeface="Be Vietnam Pro ExtraLight" pitchFamily="2" charset="0"/>
                        </a:rPr>
                        <a:t>edad, género, nivel educativo o ingresos</a:t>
                      </a:r>
                      <a:endParaRPr lang="es-MX" sz="18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- Mujeres cabeza de hogar- Jóvenes entre 18 y 30 años- Adultos mayores que buscan salud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741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 b="1">
                          <a:latin typeface="Be Vietnam Pro ExtraLight" pitchFamily="2" charset="0"/>
                        </a:rPr>
                        <a:t>Psicográfica</a:t>
                      </a:r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Be Vietnam Pro ExtraLight" pitchFamily="2" charset="0"/>
                        </a:rPr>
                        <a:t>Según sus </a:t>
                      </a:r>
                      <a:r>
                        <a:rPr lang="es-MX" sz="1800" b="1" dirty="0">
                          <a:latin typeface="Be Vietnam Pro ExtraLight" pitchFamily="2" charset="0"/>
                        </a:rPr>
                        <a:t>valores, intereses o estilo de vida</a:t>
                      </a:r>
                      <a:endParaRPr lang="es-MX" sz="18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Be Vietnam Pro ExtraLight" pitchFamily="2" charset="0"/>
                        </a:rPr>
                        <a:t>- Personas que compran productos orgánicos- Quienes valoran lo artesanal- Amantes del cuidado del medio ambiente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60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 b="1">
                          <a:latin typeface="Be Vietnam Pro ExtraLight" pitchFamily="2" charset="0"/>
                        </a:rPr>
                        <a:t>Conductual</a:t>
                      </a:r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Be Vietnam Pro ExtraLight" pitchFamily="2" charset="0"/>
                        </a:rPr>
                        <a:t>Según </a:t>
                      </a:r>
                      <a:r>
                        <a:rPr lang="es-MX" sz="1800" b="1" dirty="0">
                          <a:latin typeface="Be Vietnam Pro ExtraLight" pitchFamily="2" charset="0"/>
                        </a:rPr>
                        <a:t>hábitos de compra o uso del producto</a:t>
                      </a:r>
                      <a:endParaRPr lang="es-MX" sz="18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Be Vietnam Pro ExtraLight" pitchFamily="2" charset="0"/>
                        </a:rPr>
                        <a:t>- Compran por Instagram- Compran solo en ferias- Compran por recomendación de conocidos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4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72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A9F5D43-BFD4-9CF8-E769-F9CE76649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53288"/>
              </p:ext>
            </p:extLst>
          </p:nvPr>
        </p:nvGraphicFramePr>
        <p:xfrm>
          <a:off x="1103044" y="1496677"/>
          <a:ext cx="9443958" cy="4469247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2133642">
                  <a:extLst>
                    <a:ext uri="{9D8B030D-6E8A-4147-A177-3AD203B41FA5}">
                      <a16:colId xmlns:a16="http://schemas.microsoft.com/office/drawing/2014/main" val="3043608462"/>
                    </a:ext>
                  </a:extLst>
                </a:gridCol>
                <a:gridCol w="7310316">
                  <a:extLst>
                    <a:ext uri="{9D8B030D-6E8A-4147-A177-3AD203B41FA5}">
                      <a16:colId xmlns:a16="http://schemas.microsoft.com/office/drawing/2014/main" val="2952173837"/>
                    </a:ext>
                  </a:extLst>
                </a:gridCol>
              </a:tblGrid>
              <a:tr h="437709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Tema</a:t>
                      </a:r>
                    </a:p>
                  </a:txBody>
                  <a:tcPr marL="77243" marR="77243" marT="38621" marB="3862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Be Vietnam Pro ExtraLight" pitchFamily="2" charset="0"/>
                        </a:rPr>
                        <a:t>Ejemplo práctico (unidad productiva amazónica)</a:t>
                      </a:r>
                    </a:p>
                  </a:txBody>
                  <a:tcPr marL="77243" marR="77243" marT="38621" marB="38621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04108"/>
                  </a:ext>
                </a:extLst>
              </a:tr>
              <a:tr h="978407"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¿Qué es STP?</a:t>
                      </a:r>
                    </a:p>
                  </a:txBody>
                  <a:tcPr marL="77243" marR="77243" marT="38621" marB="3862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Una empresa que hace snacks saludables con plátano, define su cliente ideal, lo elige y luego comunica que son "la mejor opción saludable y natural para quienes cuidan su cuerpo".</a:t>
                      </a:r>
                    </a:p>
                  </a:txBody>
                  <a:tcPr marL="77243" marR="77243" marT="38621" marB="38621" anchor="ctr"/>
                </a:tc>
                <a:extLst>
                  <a:ext uri="{0D108BD9-81ED-4DB2-BD59-A6C34878D82A}">
                    <a16:rowId xmlns:a16="http://schemas.microsoft.com/office/drawing/2014/main" val="2776091440"/>
                  </a:ext>
                </a:extLst>
              </a:tr>
              <a:tr h="115864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Segmentación</a:t>
                      </a:r>
                    </a:p>
                  </a:txBody>
                  <a:tcPr marL="77243" marR="77243" marT="38621" marB="3862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La unidad de jabones artesanales segmenta así: - Geográfica: San José del Guaviare - Demográfica: Mujeres de 25 a 50 años - Psicográfica: Amantes de productos naturales - Conductual: Compran en ferias de emprendimiento</a:t>
                      </a:r>
                    </a:p>
                  </a:txBody>
                  <a:tcPr marL="77243" marR="77243" marT="38621" marB="38621" anchor="ctr"/>
                </a:tc>
                <a:extLst>
                  <a:ext uri="{0D108BD9-81ED-4DB2-BD59-A6C34878D82A}">
                    <a16:rowId xmlns:a16="http://schemas.microsoft.com/office/drawing/2014/main" val="943239513"/>
                  </a:ext>
                </a:extLst>
              </a:tr>
              <a:tr h="798174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Targeting</a:t>
                      </a:r>
                    </a:p>
                  </a:txBody>
                  <a:tcPr marL="77243" marR="77243" marT="38621" marB="3862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Selecciona mujeres jóvenes entre 25 y 40 años que compran productos naturales por Instagram o en ferias, y que pagan más si el producto es artesanal.</a:t>
                      </a:r>
                    </a:p>
                  </a:txBody>
                  <a:tcPr marL="77243" marR="77243" marT="38621" marB="38621" anchor="ctr"/>
                </a:tc>
                <a:extLst>
                  <a:ext uri="{0D108BD9-81ED-4DB2-BD59-A6C34878D82A}">
                    <a16:rowId xmlns:a16="http://schemas.microsoft.com/office/drawing/2014/main" val="860515107"/>
                  </a:ext>
                </a:extLst>
              </a:tr>
              <a:tr h="978407"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Posicionamiento</a:t>
                      </a:r>
                    </a:p>
                  </a:txBody>
                  <a:tcPr marL="77243" marR="77243" marT="38621" marB="3862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“Somos jabones amazónicos que ofrecen bienestar natural a mujeres que buscan belleza sin químicos, elaborados con frutos del bosque y sin maltrato ambiental.”</a:t>
                      </a:r>
                    </a:p>
                  </a:txBody>
                  <a:tcPr marL="77243" marR="77243" marT="38621" marB="38621" anchor="ctr"/>
                </a:tc>
                <a:extLst>
                  <a:ext uri="{0D108BD9-81ED-4DB2-BD59-A6C34878D82A}">
                    <a16:rowId xmlns:a16="http://schemas.microsoft.com/office/drawing/2014/main" val="4078027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78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BA4AF5-9BEE-CA23-B082-A98ABC7B48F5}"/>
              </a:ext>
            </a:extLst>
          </p:cNvPr>
          <p:cNvSpPr txBox="1"/>
          <p:nvPr/>
        </p:nvSpPr>
        <p:spPr>
          <a:xfrm>
            <a:off x="1233714" y="1813173"/>
            <a:ext cx="972457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latin typeface="Be Vietnam Pro ExtraLight" pitchFamily="2" charset="0"/>
              </a:rPr>
              <a:t> </a:t>
            </a:r>
            <a:r>
              <a:rPr lang="es-CO" sz="2400" b="1" dirty="0"/>
              <a:t>✏️</a:t>
            </a:r>
            <a:r>
              <a:rPr lang="es-MX" sz="1800" b="1" dirty="0">
                <a:latin typeface="Be Vietnam Pro ExtraLight" pitchFamily="2" charset="0"/>
              </a:rPr>
              <a:t>Actividad práctica para cerrar STP (10 minutos):</a:t>
            </a:r>
          </a:p>
          <a:p>
            <a:endParaRPr lang="es-MX" sz="1800" dirty="0">
              <a:latin typeface="Be Vietnam Pro ExtraLight" pitchFamily="2" charset="0"/>
            </a:endParaRPr>
          </a:p>
          <a:p>
            <a:endParaRPr lang="es-MX" sz="1800" dirty="0">
              <a:latin typeface="Be Vietnam Pro ExtraLight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1800" dirty="0">
                <a:latin typeface="Be Vietnam Pro ExtraLight" pitchFamily="2" charset="0"/>
              </a:rPr>
              <a:t>Describe tu producto.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800" dirty="0">
                <a:latin typeface="Be Vietnam Pro ExtraLight" pitchFamily="2" charset="0"/>
              </a:rPr>
              <a:t>Escribe tu cliente ideal.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800" dirty="0">
                <a:latin typeface="Be Vietnam Pro ExtraLight" pitchFamily="2" charset="0"/>
              </a:rPr>
              <a:t>Completa esta frase: “Soy la marca que ofrece _________ a __________ con _________.”</a:t>
            </a:r>
          </a:p>
          <a:p>
            <a:pPr marL="342900" indent="-342900" algn="just">
              <a:buFont typeface="+mj-lt"/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🎯 </a:t>
            </a:r>
            <a:r>
              <a:rPr lang="es-MX" sz="1800" i="1" dirty="0">
                <a:latin typeface="Be Vietnam Pro ExtraLight" pitchFamily="2" charset="0"/>
              </a:rPr>
              <a:t>Sirve para sintetizar la propuesta de valor y dar claridad estratégica.</a:t>
            </a:r>
          </a:p>
        </p:txBody>
      </p:sp>
    </p:spTree>
    <p:extLst>
      <p:ext uri="{BB962C8B-B14F-4D97-AF65-F5344CB8AC3E}">
        <p14:creationId xmlns:p14="http://schemas.microsoft.com/office/powerpoint/2010/main" val="321666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821821" y="867963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Estrategia de Producto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79992" y="1677297"/>
            <a:ext cx="99358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Implica tomar decisiones sobre cómo mejorar, ampliar o destacar tu producto para que sea más competitivo.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Aspectos clave: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Valor agregado: </a:t>
            </a:r>
            <a:r>
              <a:rPr lang="es-MX" sz="1800" dirty="0">
                <a:latin typeface="Be Vietnam Pro ExtraLight" pitchFamily="2" charset="0"/>
              </a:rPr>
              <a:t>¿qué lo hace especial? ¿nutrición, sostenibilidad, cultura?</a:t>
            </a: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Diseño y empaque: </a:t>
            </a:r>
            <a:r>
              <a:rPr lang="es-MX" sz="1800" dirty="0">
                <a:latin typeface="Be Vietnam Pro ExtraLight" pitchFamily="2" charset="0"/>
              </a:rPr>
              <a:t>¿genera confianza? ¿es atractivo?</a:t>
            </a: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Línea de productos: </a:t>
            </a:r>
            <a:r>
              <a:rPr lang="es-MX" sz="1800" dirty="0">
                <a:latin typeface="Be Vietnam Pro ExtraLight" pitchFamily="2" charset="0"/>
              </a:rPr>
              <a:t>¿hay variedad para diferentes gustos o necesidades?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Ejemplo: </a:t>
            </a:r>
            <a:r>
              <a:rPr lang="es-MX" sz="1800" dirty="0">
                <a:latin typeface="Be Vietnam Pro ExtraLight" pitchFamily="2" charset="0"/>
              </a:rPr>
              <a:t>Una marca de galletas: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800" dirty="0">
                <a:latin typeface="Be Vietnam Pro ExtraLight" pitchFamily="2" charset="0"/>
              </a:rPr>
              <a:t>Agrega valor con ingredientes amazónicos (chontaduro, coca).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800" dirty="0">
                <a:latin typeface="Be Vietnam Pro ExtraLight" pitchFamily="2" charset="0"/>
              </a:rPr>
              <a:t>Tiene 3 sabores distintos.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800" dirty="0">
                <a:latin typeface="Be Vietnam Pro ExtraLight" pitchFamily="2" charset="0"/>
              </a:rPr>
              <a:t>Usa empaques biodegradables con identidad visual local.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</p:txBody>
      </p:sp>
      <p:pic>
        <p:nvPicPr>
          <p:cNvPr id="4098" name="Picture 2" descr="Estrategia - Iconos gratis de educación">
            <a:extLst>
              <a:ext uri="{FF2B5EF4-FFF2-40B4-BE49-F238E27FC236}">
                <a16:creationId xmlns:a16="http://schemas.microsoft.com/office/drawing/2014/main" id="{5F1B1345-23B5-9771-DC1F-5140ADB7F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771" y="2616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79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78392" y="1129553"/>
            <a:ext cx="99358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b="1" dirty="0">
                <a:latin typeface="Be Vietnam Pro ExtraLight" pitchFamily="2" charset="0"/>
              </a:rPr>
              <a:t>Elementos claves de una buena estrategia de producto: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1. Valor agregado: </a:t>
            </a:r>
            <a:r>
              <a:rPr lang="es-MX" sz="1800" dirty="0">
                <a:latin typeface="Be Vietnam Pro ExtraLight" pitchFamily="2" charset="0"/>
              </a:rPr>
              <a:t>Es aquello que hace especial tu producto frente a otros. Puede ser: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Sabor único (ají con hierbas amazónicas)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Origen natural, orgánico o artesanal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Elaborado por mujeres rurales, comunidades indígenas,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Con impacto ambiental positivo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2. Diseño y empaque: </a:t>
            </a:r>
            <a:r>
              <a:rPr lang="es-MX" sz="1800" dirty="0">
                <a:latin typeface="Be Vietnam Pro ExtraLight" pitchFamily="2" charset="0"/>
              </a:rPr>
              <a:t>Un buen empaque protege el producto y, al mismo tiempo, cuenta una historia. Debe ser: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Atractivo y coherente con la marca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Funcional (fácil de abrir, guardar o reutilizar)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Informativo (ingredientes, instrucciones, fecha de vencimiento)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Sostenible (biodegradable, reciclable, </a:t>
            </a:r>
            <a:r>
              <a:rPr lang="es-MX" sz="1800" dirty="0" err="1">
                <a:latin typeface="Be Vietnam Pro ExtraLight" pitchFamily="2" charset="0"/>
              </a:rPr>
              <a:t>compostable</a:t>
            </a:r>
            <a:r>
              <a:rPr lang="es-MX" sz="1800" dirty="0">
                <a:latin typeface="Be Vietnam Pro ExtraLight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7574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19344</TotalTime>
  <Words>1364</Words>
  <Application>Microsoft Office PowerPoint</Application>
  <PresentationFormat>Panorámica</PresentationFormat>
  <Paragraphs>196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Wingdings</vt:lpstr>
      <vt:lpstr>Be Vietnam Pro ExtraLight</vt:lpstr>
      <vt:lpstr>Arial</vt:lpstr>
      <vt:lpstr>Calibri</vt:lpstr>
      <vt:lpstr>Arial Narrow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Zara</dc:creator>
  <cp:lastModifiedBy>SHARON GUAVIARE</cp:lastModifiedBy>
  <cp:revision>447</cp:revision>
  <dcterms:created xsi:type="dcterms:W3CDTF">2024-04-29T13:51:38Z</dcterms:created>
  <dcterms:modified xsi:type="dcterms:W3CDTF">2025-07-31T18:59:04Z</dcterms:modified>
</cp:coreProperties>
</file>