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409" r:id="rId4"/>
    <p:sldId id="411" r:id="rId5"/>
    <p:sldId id="412" r:id="rId6"/>
    <p:sldId id="413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317" r:id="rId19"/>
  </p:sldIdLst>
  <p:sldSz cx="12192000" cy="6858000"/>
  <p:notesSz cx="6858000" cy="9144000"/>
  <p:embeddedFontLst>
    <p:embeddedFont>
      <p:font typeface="Arial Narrow" panose="020B0606020202030204" pitchFamily="34" charset="0"/>
      <p:regular r:id="rId21"/>
      <p:bold r:id="rId22"/>
      <p:italic r:id="rId23"/>
      <p:boldItalic r:id="rId24"/>
    </p:embeddedFont>
    <p:embeddedFont>
      <p:font typeface="Be Vietnam Pro ExtraLight" pitchFamily="2" charset="0"/>
      <p:regular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PKkWTykBGZqQ4J+D5z0PPI37CH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88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947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59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9162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5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029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53334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703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446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5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92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87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74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7597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47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3734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4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Marketing y Comercialización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49364" y="1305341"/>
            <a:ext cx="9935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>
                <a:latin typeface="Be Vietnam Pro ExtraLight" pitchFamily="2" charset="0"/>
              </a:rPr>
              <a:t>📝 </a:t>
            </a:r>
            <a:r>
              <a:rPr lang="es-MX" sz="1800" b="1" u="sng" dirty="0">
                <a:latin typeface="Be Vietnam Pro ExtraLight" pitchFamily="2" charset="0"/>
              </a:rPr>
              <a:t>Actividad Práctica</a:t>
            </a: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algn="ctr"/>
            <a:endParaRPr lang="es-MX" sz="1800" dirty="0">
              <a:latin typeface="Be Vietnam Pro ExtraLight" pitchFamily="2" charset="0"/>
            </a:endParaRPr>
          </a:p>
          <a:p>
            <a:pPr marL="342900" indent="-342900" algn="just">
              <a:buAutoNum type="arabicPeriod"/>
            </a:pPr>
            <a:r>
              <a:rPr lang="es-MX" sz="1800" dirty="0">
                <a:latin typeface="Be Vietnam Pro ExtraLight" pitchFamily="2" charset="0"/>
              </a:rPr>
              <a:t>Calcula el costo unitario de tu producto.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2. Suma un porcentaje de ganancia (ej. 30%, 50%, 100%).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3. Compara con los precios de productos similares en el mercado.</a:t>
            </a:r>
          </a:p>
          <a:p>
            <a:pPr marL="342900" indent="-342900" algn="just">
              <a:buAutoNum type="arabicPeriod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4. Reflexiona: ¿tu cliente estaría dispuesto a pagar más si mejoras el empaque, el mensaje o el impacto?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🎯 </a:t>
            </a:r>
            <a:r>
              <a:rPr lang="es-MX" sz="1800" b="1" dirty="0">
                <a:latin typeface="Be Vietnam Pro ExtraLight" pitchFamily="2" charset="0"/>
              </a:rPr>
              <a:t>Opcional: </a:t>
            </a:r>
            <a:r>
              <a:rPr lang="es-MX" sz="1800" dirty="0">
                <a:latin typeface="Be Vietnam Pro ExtraLight" pitchFamily="2" charset="0"/>
              </a:rPr>
              <a:t>completa esta frase en grupo o individualmente: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“Mi producto cuesta $_____ hacerlo, lo vendo a $, pero podría valer hasta $ </a:t>
            </a:r>
          </a:p>
        </p:txBody>
      </p:sp>
    </p:spTree>
    <p:extLst>
      <p:ext uri="{BB962C8B-B14F-4D97-AF65-F5344CB8AC3E}">
        <p14:creationId xmlns:p14="http://schemas.microsoft.com/office/powerpoint/2010/main" val="235907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Canales de Distribución y Logística 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07420" y="2011126"/>
            <a:ext cx="80478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Distribuir también es vender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Distribuir bien un producto es tan importante como producirlo bien. Si no llega a tiempo, en buen estado o al lugar correcto, la venta se pierde. Por eso, conocer los </a:t>
            </a:r>
            <a:r>
              <a:rPr lang="es-MX" sz="1800" b="1" dirty="0">
                <a:latin typeface="Be Vietnam Pro ExtraLight" pitchFamily="2" charset="0"/>
              </a:rPr>
              <a:t>canales de distribución y organizar la logística</a:t>
            </a:r>
            <a:r>
              <a:rPr lang="es-MX" sz="1800" dirty="0">
                <a:latin typeface="Be Vietnam Pro ExtraLight" pitchFamily="2" charset="0"/>
              </a:rPr>
              <a:t> ayuda a crecer y fidelizar clientes.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🧉 Ejemplo: </a:t>
            </a:r>
            <a:r>
              <a:rPr lang="es-MX" sz="1800" i="1" dirty="0">
                <a:latin typeface="Be Vietnam Pro ExtraLight" pitchFamily="2" charset="0"/>
              </a:rPr>
              <a:t>Si produces aromáticas y no entregas a tiempo, el cliente puede buscar otro proveedor.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</p:txBody>
      </p:sp>
      <p:pic>
        <p:nvPicPr>
          <p:cNvPr id="1026" name="Picture 2" descr="Logística - Iconos gratis de envío y entrega">
            <a:extLst>
              <a:ext uri="{FF2B5EF4-FFF2-40B4-BE49-F238E27FC236}">
                <a16:creationId xmlns:a16="http://schemas.microsoft.com/office/drawing/2014/main" id="{A3C27C16-DBEF-F16A-FE2F-DC6B21E9D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200" y="2207067"/>
            <a:ext cx="2443866" cy="244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0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son los canales de distribución?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07420" y="2011126"/>
            <a:ext cx="80478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Son los caminos que recorre el producto desde tu unidad hasta el cliente final. Pueden ser directos (tú vendes directamente) o indirectos (a través de tiendas, distribuidores o plataformas).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🧉 Ejemplo: </a:t>
            </a:r>
            <a:r>
              <a:rPr lang="es-MX" sz="1800" i="1" dirty="0">
                <a:latin typeface="Be Vietnam Pro ExtraLight" pitchFamily="2" charset="0"/>
              </a:rPr>
              <a:t>Vender en feria es un canal directo. Vender a una tienda que revende es un canal indirecto.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</p:txBody>
      </p:sp>
      <p:pic>
        <p:nvPicPr>
          <p:cNvPr id="2050" name="Picture 2" descr="Vender - Iconos gratis de comercio y compras">
            <a:extLst>
              <a:ext uri="{FF2B5EF4-FFF2-40B4-BE49-F238E27FC236}">
                <a16:creationId xmlns:a16="http://schemas.microsoft.com/office/drawing/2014/main" id="{8DA8E2A9-3DB9-B4EF-95A6-B8C12F77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009" y="2471057"/>
            <a:ext cx="2612571" cy="261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6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son los canales de distribución?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6487C4E-00D2-DC89-26A4-891FDA5A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51993"/>
              </p:ext>
            </p:extLst>
          </p:nvPr>
        </p:nvGraphicFramePr>
        <p:xfrm>
          <a:off x="939800" y="2210956"/>
          <a:ext cx="10250714" cy="201168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465406">
                  <a:extLst>
                    <a:ext uri="{9D8B030D-6E8A-4147-A177-3AD203B41FA5}">
                      <a16:colId xmlns:a16="http://schemas.microsoft.com/office/drawing/2014/main" val="3799626193"/>
                    </a:ext>
                  </a:extLst>
                </a:gridCol>
                <a:gridCol w="3866451">
                  <a:extLst>
                    <a:ext uri="{9D8B030D-6E8A-4147-A177-3AD203B41FA5}">
                      <a16:colId xmlns:a16="http://schemas.microsoft.com/office/drawing/2014/main" val="743666891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37334765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Tipo de canal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¿Cómo funciona?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Ejemplo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847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Directo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Del productor al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Venta en feria o por WhatsApp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06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Indirecto corto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Productor → tienda minorista →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Tienda de productos locales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499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Indirecto largo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Productor → distribuidor → supermercado → cliente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Comercializadora nacional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844188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2E60378-C422-8F11-2010-E95C1DC04144}"/>
              </a:ext>
            </a:extLst>
          </p:cNvPr>
          <p:cNvSpPr txBox="1"/>
          <p:nvPr/>
        </p:nvSpPr>
        <p:spPr>
          <a:xfrm>
            <a:off x="3048000" y="4531472"/>
            <a:ext cx="6270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i="1" dirty="0">
                <a:latin typeface="Be Vietnam Pro ExtraLight" pitchFamily="2" charset="0"/>
              </a:rPr>
              <a:t>¿Qué canal usan actualmente en su unidad productiva?</a:t>
            </a:r>
            <a:endParaRPr lang="es-CO" sz="1800" b="1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14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Tipos de canales que puede usar una Unidad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F5EF03E1-F77F-8C65-A99C-9457E541F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99287"/>
              </p:ext>
            </p:extLst>
          </p:nvPr>
        </p:nvGraphicFramePr>
        <p:xfrm>
          <a:off x="838200" y="1815353"/>
          <a:ext cx="10515600" cy="338328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3298590586"/>
                    </a:ext>
                  </a:extLst>
                </a:gridCol>
                <a:gridCol w="4292600">
                  <a:extLst>
                    <a:ext uri="{9D8B030D-6E8A-4147-A177-3AD203B41FA5}">
                      <a16:colId xmlns:a16="http://schemas.microsoft.com/office/drawing/2014/main" val="5383224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1540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Canal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Ventaja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Reto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930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Tienda propia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Control total, contacto directo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Requiere inversión y tiempo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79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Ferias o mercados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Acceso directo a 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Gasto en transporte, esporádico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573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WhatsApp o redes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Bajo costo, muy accesible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>
                          <a:latin typeface="Be Vietnam Pro ExtraLight" pitchFamily="2" charset="0"/>
                        </a:rPr>
                        <a:t>Requiere constancia y buen manejo digital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395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Alianzas con tiendas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>
                          <a:latin typeface="Be Vietnam Pro ExtraLight" pitchFamily="2" charset="0"/>
                        </a:rPr>
                        <a:t>Aumenta presencia en el mercado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Menor margen de ganancia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8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Plataformas de venta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Mayor alcance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Comisión por ventas y envíos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274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Encargos/domicilios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800">
                          <a:latin typeface="Be Vietnam Pro ExtraLight" pitchFamily="2" charset="0"/>
                        </a:rPr>
                        <a:t>Personalizado y directo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Requiere buena logística de entrega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60999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52BE6971-7005-E5B9-E3D6-216F678AE98F}"/>
              </a:ext>
            </a:extLst>
          </p:cNvPr>
          <p:cNvSpPr txBox="1"/>
          <p:nvPr/>
        </p:nvSpPr>
        <p:spPr>
          <a:xfrm>
            <a:off x="3672114" y="5343706"/>
            <a:ext cx="4281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800" b="1" dirty="0">
                <a:latin typeface="Be Vietnam Pro ExtraLight" pitchFamily="2" charset="0"/>
              </a:rPr>
              <a:t>¿Qué canales usa hoy?</a:t>
            </a:r>
          </a:p>
          <a:p>
            <a:pPr algn="ctr"/>
            <a:r>
              <a:rPr lang="es-MX" sz="1800" b="1" dirty="0">
                <a:latin typeface="Be Vietnam Pro ExtraLight" pitchFamily="2" charset="0"/>
              </a:rPr>
              <a:t>¿Cuál podría probar?</a:t>
            </a:r>
            <a:endParaRPr lang="es-CO" sz="1800" b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975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¿Qué es la logística?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6A7AC8-3D50-51BC-3B60-ED6FCED5CD50}"/>
              </a:ext>
            </a:extLst>
          </p:cNvPr>
          <p:cNvSpPr txBox="1"/>
          <p:nvPr/>
        </p:nvSpPr>
        <p:spPr>
          <a:xfrm>
            <a:off x="1110343" y="1553763"/>
            <a:ext cx="9818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Es todo lo que implica </a:t>
            </a:r>
            <a:r>
              <a:rPr lang="es-MX" sz="1800" b="1" dirty="0">
                <a:latin typeface="Be Vietnam Pro ExtraLight" pitchFamily="2" charset="0"/>
              </a:rPr>
              <a:t>mover, almacenar y entregar </a:t>
            </a:r>
            <a:r>
              <a:rPr lang="es-MX" sz="1800" dirty="0">
                <a:latin typeface="Be Vietnam Pro ExtraLight" pitchFamily="2" charset="0"/>
              </a:rPr>
              <a:t>el producto de forma eficiente, segura y oportuna.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Incluye: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Embalaje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Transporte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Almacenamiento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Inventario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Entrega al cliente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🔍 </a:t>
            </a:r>
            <a:r>
              <a:rPr lang="es-MX" sz="1800" b="1" dirty="0">
                <a:latin typeface="Be Vietnam Pro ExtraLight" pitchFamily="2" charset="0"/>
              </a:rPr>
              <a:t>Ejemplo práctico: </a:t>
            </a:r>
            <a:r>
              <a:rPr lang="es-MX" sz="1800" dirty="0">
                <a:latin typeface="Be Vietnam Pro ExtraLight" pitchFamily="2" charset="0"/>
              </a:rPr>
              <a:t>Si una unidad produce mermeladas y no usa un empaque seguro para transporte, muchas se pueden romper. </a:t>
            </a:r>
            <a:r>
              <a:rPr lang="es-MX" sz="1800" b="1" dirty="0">
                <a:latin typeface="Be Vietnam Pro ExtraLight" pitchFamily="2" charset="0"/>
              </a:rPr>
              <a:t>Eso afecta costos, imagen y tiempo</a:t>
            </a:r>
            <a:r>
              <a:rPr lang="es-MX" sz="1800" dirty="0">
                <a:latin typeface="Be Vietnam Pro ExtraLight" pitchFamily="2" charset="0"/>
              </a:rPr>
              <a:t>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📢 </a:t>
            </a:r>
            <a:r>
              <a:rPr lang="es-MX" sz="1800" b="1" dirty="0">
                <a:latin typeface="Be Vietnam Pro ExtraLight" pitchFamily="2" charset="0"/>
              </a:rPr>
              <a:t>Frase útil: </a:t>
            </a:r>
            <a:r>
              <a:rPr lang="es-MX" sz="1800" b="1" i="1" dirty="0">
                <a:latin typeface="Be Vietnam Pro ExtraLight" pitchFamily="2" charset="0"/>
              </a:rPr>
              <a:t>"</a:t>
            </a:r>
            <a:r>
              <a:rPr lang="es-MX" sz="1800" i="1" dirty="0">
                <a:latin typeface="Be Vietnam Pro ExtraLight" pitchFamily="2" charset="0"/>
              </a:rPr>
              <a:t>Buena logística = ahorro + clientes satisfechos</a:t>
            </a:r>
            <a:r>
              <a:rPr lang="es-MX" sz="1800" b="1" i="1" dirty="0">
                <a:latin typeface="Be Vietnam Pro ExtraLight" pitchFamily="2" charset="0"/>
              </a:rPr>
              <a:t>”</a:t>
            </a:r>
          </a:p>
          <a:p>
            <a:pPr algn="just"/>
            <a:endParaRPr lang="es-CO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93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64797" y="977543"/>
            <a:ext cx="825222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Estrategias para mejorar logística en pequeños productores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4093A94-562E-ADA0-F613-74C3F28E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14748"/>
              </p:ext>
            </p:extLst>
          </p:nvPr>
        </p:nvGraphicFramePr>
        <p:xfrm>
          <a:off x="838200" y="2331720"/>
          <a:ext cx="10515600" cy="219456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693980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002147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Acción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Resultado esperado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77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Planificar rutas de entrega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Menos gasto en transporte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0302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Usar empaques resistentes y reciclables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Menos pérdidas + imagen eco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64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Almacenar lejos de humedad y calor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Mayor vida útil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15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Llevar registro de salidas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Control del inventario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560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Be Vietnam Pro ExtraLight" pitchFamily="2" charset="0"/>
                        </a:rPr>
                        <a:t>Coordinar</a:t>
                      </a:r>
                      <a:r>
                        <a:rPr lang="pt-BR" sz="1800" dirty="0">
                          <a:latin typeface="Be Vietnam Pro ExtraLight" pitchFamily="2" charset="0"/>
                        </a:rPr>
                        <a:t> por WhatsApp o agenda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Entregas más organizadas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5234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68F95402-2C94-F7AD-E60A-7CB0842ED3CC}"/>
              </a:ext>
            </a:extLst>
          </p:cNvPr>
          <p:cNvSpPr txBox="1"/>
          <p:nvPr/>
        </p:nvSpPr>
        <p:spPr>
          <a:xfrm>
            <a:off x="2074977" y="4851304"/>
            <a:ext cx="8042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800" b="1" dirty="0">
                <a:latin typeface="Be Vietnam Pro ExtraLight" pitchFamily="2" charset="0"/>
              </a:rPr>
              <a:t>¿Qué problema logístico han tenido últimamente y cómo lo resolvieron?</a:t>
            </a:r>
            <a:endParaRPr lang="es-CO" sz="1800" b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43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64797" y="97754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u="sng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</a:t>
            </a:r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ombinación de canales + buena logística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F95402-2C94-F7AD-E60A-7CB0842ED3CC}"/>
              </a:ext>
            </a:extLst>
          </p:cNvPr>
          <p:cNvSpPr txBox="1"/>
          <p:nvPr/>
        </p:nvSpPr>
        <p:spPr>
          <a:xfrm>
            <a:off x="1131831" y="1663343"/>
            <a:ext cx="99283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Ejemplo de unidad rural de galletas amazónicas: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 Canales usados: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Feria local (directo)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Encargos por WhatsApp (directo)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Tienda artesanal (indirecto)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Mejoras logísticas implementadas: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Caja con separadores para evitar que se rompan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Rutas planificadas por barrios para domicilios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Registro manual de entregas semanales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✅ </a:t>
            </a:r>
            <a:r>
              <a:rPr lang="es-MX" sz="1800" b="1" dirty="0">
                <a:latin typeface="Be Vietnam Pro ExtraLight" pitchFamily="2" charset="0"/>
              </a:rPr>
              <a:t>Resultado: </a:t>
            </a:r>
            <a:r>
              <a:rPr lang="es-MX" sz="1800" i="1" dirty="0">
                <a:latin typeface="Be Vietnam Pro ExtraLight" pitchFamily="2" charset="0"/>
              </a:rPr>
              <a:t>Aumentaron ventas, disminuyeron pérdidas, mejoró la imagen del producto.</a:t>
            </a:r>
            <a:endParaRPr lang="es-CO" sz="1800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997505" y="2038530"/>
            <a:ext cx="98882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Introducción a la comercialización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Análisis del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Investigación de mercado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Segmentación, Targeting y posicionamiento (STP)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Estrategias de producto y precio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Canales de distribución y logística (30 min)</a:t>
            </a:r>
            <a:r>
              <a:rPr lang="es-MX" sz="2400" dirty="0">
                <a:latin typeface="Be Vietnam Pro ExtraLight" pitchFamily="2" charset="0"/>
              </a:rPr>
              <a:t>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Promoción y comunicación (30 min)	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Venta y negociación (30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Estrategias de marketing digital 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49022" y="715131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 de Producto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2" y="1677297"/>
            <a:ext cx="9935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Implica tomar decisiones sobre cómo mejorar, ampliar o destacar tu producto para que sea más competitivo.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Aspectos clave: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Valor agregado: </a:t>
            </a:r>
            <a:r>
              <a:rPr lang="es-MX" sz="1800" dirty="0">
                <a:latin typeface="Be Vietnam Pro ExtraLight" pitchFamily="2" charset="0"/>
              </a:rPr>
              <a:t>¿qué lo hace especial? ¿nutrición, sostenibilidad, cultura?</a:t>
            </a: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Diseño y empaque: </a:t>
            </a:r>
            <a:r>
              <a:rPr lang="es-MX" sz="1800" dirty="0">
                <a:latin typeface="Be Vietnam Pro ExtraLight" pitchFamily="2" charset="0"/>
              </a:rPr>
              <a:t>¿genera confianza? ¿es atractivo?</a:t>
            </a: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Línea de productos: </a:t>
            </a:r>
            <a:r>
              <a:rPr lang="es-MX" sz="1800" dirty="0">
                <a:latin typeface="Be Vietnam Pro ExtraLight" pitchFamily="2" charset="0"/>
              </a:rPr>
              <a:t>¿hay variedad para diferentes gustos o necesidades?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Ejemplo: </a:t>
            </a:r>
            <a:r>
              <a:rPr lang="es-MX" sz="1800" dirty="0">
                <a:latin typeface="Be Vietnam Pro ExtraLight" pitchFamily="2" charset="0"/>
              </a:rPr>
              <a:t>Una marca de galletas: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Agrega valor con ingredientes amazónicos (chontaduro, coca).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Tiene 3 sabores distintos.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MX" sz="1800" dirty="0">
                <a:latin typeface="Be Vietnam Pro ExtraLight" pitchFamily="2" charset="0"/>
              </a:rPr>
              <a:t>Usa empaques biodegradables con identidad visual local.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</p:txBody>
      </p:sp>
      <p:pic>
        <p:nvPicPr>
          <p:cNvPr id="4098" name="Picture 2" descr="Estrategia - Iconos gratis de educación">
            <a:extLst>
              <a:ext uri="{FF2B5EF4-FFF2-40B4-BE49-F238E27FC236}">
                <a16:creationId xmlns:a16="http://schemas.microsoft.com/office/drawing/2014/main" id="{5F1B1345-23B5-9771-DC1F-5140ADB7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771" y="2616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9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129553"/>
            <a:ext cx="9935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b="1" dirty="0">
                <a:latin typeface="Be Vietnam Pro ExtraLight" pitchFamily="2" charset="0"/>
              </a:rPr>
              <a:t>Elementos claves de una buena estrategia de producto: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1. Valor agregado: </a:t>
            </a:r>
            <a:r>
              <a:rPr lang="es-MX" sz="1800" dirty="0">
                <a:latin typeface="Be Vietnam Pro ExtraLight" pitchFamily="2" charset="0"/>
              </a:rPr>
              <a:t>Es aquello que hace especial tu producto frente a otros. Puede ser: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Sabor único (ají con hierbas amazónicas)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Origen natural, orgánico o artesanal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Elaborado por mujeres rurales, comunidades indígenas,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Con impacto ambiental positivo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2. Diseño y empaque: </a:t>
            </a:r>
            <a:r>
              <a:rPr lang="es-MX" sz="1800" dirty="0">
                <a:latin typeface="Be Vietnam Pro ExtraLight" pitchFamily="2" charset="0"/>
              </a:rPr>
              <a:t>Un buen empaque protege el producto y, al mismo tiempo, cuenta una historia. Debe ser: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Atractivo y coherente con la marca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Funcional (fácil de abrir, guardar o reutilizar)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Informativo (ingredientes, instrucciones, fecha de vencimiento)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Sostenible (biodegradable, reciclable, </a:t>
            </a:r>
            <a:r>
              <a:rPr lang="es-MX" sz="1800" dirty="0" err="1">
                <a:latin typeface="Be Vietnam Pro ExtraLight" pitchFamily="2" charset="0"/>
              </a:rPr>
              <a:t>compostable</a:t>
            </a:r>
            <a:r>
              <a:rPr lang="es-MX" sz="1800" dirty="0">
                <a:latin typeface="Be Vietnam Pro ExtraLigh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57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652067"/>
            <a:ext cx="9935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3. Línea o variedad de productos (extensión de marca): </a:t>
            </a:r>
            <a:r>
              <a:rPr lang="es-MX" sz="1800" dirty="0">
                <a:latin typeface="Be Vietnam Pro ExtraLight" pitchFamily="2" charset="0"/>
              </a:rPr>
              <a:t>Ofrecer distintas versiones del producto ayuda a atraer a diferentes públicos o a aumentar las ventas: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Sabores: té digestivo, relajante, energizante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Formatos: presentación grande, individual, en kit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Estacionalidades: edición especial para Navidad o amor y amistad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4. Calidad del producto: </a:t>
            </a:r>
            <a:r>
              <a:rPr lang="es-MX" sz="1800" dirty="0">
                <a:latin typeface="Be Vietnam Pro ExtraLight" pitchFamily="2" charset="0"/>
              </a:rPr>
              <a:t>Implica consistencia. El cliente espera que el producto siempre: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Sepa igual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Huela igual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Tenga la misma textura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Dure el mismo tiempo</a:t>
            </a:r>
          </a:p>
        </p:txBody>
      </p:sp>
    </p:spTree>
    <p:extLst>
      <p:ext uri="{BB962C8B-B14F-4D97-AF65-F5344CB8AC3E}">
        <p14:creationId xmlns:p14="http://schemas.microsoft.com/office/powerpoint/2010/main" val="76515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78392" y="1129553"/>
            <a:ext cx="99358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5. Nombre e identidad de marca: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El nombre debe ser fácil de recordar, diferenciarse y tener sentido para el cliente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La identidad debe reflejar tus valores y propósito: salud, tradición, sostenibilidad, etc.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CO" sz="1800" b="1" dirty="0">
                <a:latin typeface="Be Vietnam Pro ExtraLight" pitchFamily="2" charset="0"/>
              </a:rPr>
              <a:t>📌 Ejemplos prácticos</a:t>
            </a:r>
            <a:endParaRPr lang="es-MX" sz="1800" b="1" dirty="0">
              <a:latin typeface="Be Vietnam Pro ExtraLight" pitchFamily="2" charset="0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9E2A9FF-92E6-DBE7-ADBB-C2D8FE5F1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78127"/>
              </p:ext>
            </p:extLst>
          </p:nvPr>
        </p:nvGraphicFramePr>
        <p:xfrm>
          <a:off x="878392" y="3429000"/>
          <a:ext cx="10515600" cy="228600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762829">
                  <a:extLst>
                    <a:ext uri="{9D8B030D-6E8A-4147-A177-3AD203B41FA5}">
                      <a16:colId xmlns:a16="http://schemas.microsoft.com/office/drawing/2014/main" val="2032640849"/>
                    </a:ext>
                  </a:extLst>
                </a:gridCol>
                <a:gridCol w="6752771">
                  <a:extLst>
                    <a:ext uri="{9D8B030D-6E8A-4147-A177-3AD203B41FA5}">
                      <a16:colId xmlns:a16="http://schemas.microsoft.com/office/drawing/2014/main" val="4102789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Unidad Productiva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Estrategia de Producto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445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Té amazónico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Crea 3 sabores (digestivo, relajante, energizante), en empaques biodegradables con diseño étnico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89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800" dirty="0">
                          <a:latin typeface="Be Vietnam Pro ExtraLight" pitchFamily="2" charset="0"/>
                        </a:rPr>
                        <a:t>Jabones artesanales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Lanza una línea para viajeros con jabones pequeños y estuche reutilizable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4022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Galletas de yuca y frutos nativos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800" dirty="0">
                          <a:latin typeface="Be Vietnam Pro ExtraLight" pitchFamily="2" charset="0"/>
                        </a:rPr>
                        <a:t>Cambia el empaque a uno con ventana visible y colores llamativos para resaltar el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350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44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821821" y="86796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Estrategia de Precio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2" y="1677297"/>
            <a:ext cx="9935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La </a:t>
            </a:r>
            <a:r>
              <a:rPr lang="es-MX" sz="1800" b="1" dirty="0">
                <a:latin typeface="Be Vietnam Pro ExtraLight" pitchFamily="2" charset="0"/>
              </a:rPr>
              <a:t>estrategia de precio </a:t>
            </a:r>
            <a:r>
              <a:rPr lang="es-MX" sz="1800" dirty="0">
                <a:latin typeface="Be Vietnam Pro ExtraLight" pitchFamily="2" charset="0"/>
              </a:rPr>
              <a:t>es el método que se utiliza para fijar el valor económico de un producto. El precio debe: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Cubrir todos los costos de producción.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Generar una ganancia justa y sostenible.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Ser atractivo y competitivo para el cliente.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Reflejar el valor percibido del producto (calidad, origen, historia).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💡 El precio no es solo un número, es parte de la estrategia para posicionar tu marca.</a:t>
            </a:r>
          </a:p>
        </p:txBody>
      </p:sp>
      <p:pic>
        <p:nvPicPr>
          <p:cNvPr id="7170" name="Picture 2" descr="Etiqueta del precio - Iconos gratis de comercio y compras">
            <a:extLst>
              <a:ext uri="{FF2B5EF4-FFF2-40B4-BE49-F238E27FC236}">
                <a16:creationId xmlns:a16="http://schemas.microsoft.com/office/drawing/2014/main" id="{D47A974D-6445-C9B5-3B2A-D13F7D90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7" y="2572092"/>
            <a:ext cx="1713815" cy="17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202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863878" y="980611"/>
            <a:ext cx="993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Métodos para definir precios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E498949-EA9E-E093-D84A-26C7CD6F4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453747"/>
              </p:ext>
            </p:extLst>
          </p:nvPr>
        </p:nvGraphicFramePr>
        <p:xfrm>
          <a:off x="574019" y="1626942"/>
          <a:ext cx="10906781" cy="402336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596399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21384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0757185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15947406"/>
                    </a:ext>
                  </a:extLst>
                </a:gridCol>
                <a:gridCol w="2494301">
                  <a:extLst>
                    <a:ext uri="{9D8B030D-6E8A-4147-A177-3AD203B41FA5}">
                      <a16:colId xmlns:a16="http://schemas.microsoft.com/office/drawing/2014/main" val="1734003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Método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¿Cómo funciona?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¿Ventajas?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¿Cuándo usarlo?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 b="1" dirty="0">
                          <a:latin typeface="Be Vietnam Pro ExtraLight" pitchFamily="2" charset="0"/>
                        </a:rPr>
                        <a:t>Ejemplo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01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CO" sz="1600" b="1" dirty="0">
                          <a:latin typeface="Be Vietnam Pro ExtraLight" pitchFamily="2" charset="0"/>
                        </a:rPr>
                        <a:t>1. Basado en costos</a:t>
                      </a:r>
                      <a:endParaRPr lang="es-CO" sz="16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Costo total del producto + porcentaje de utilidad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>
                          <a:latin typeface="Be Vietnam Pro ExtraLight" pitchFamily="2" charset="0"/>
                        </a:rPr>
                        <a:t>Asegura rentabilidad mínima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>
                          <a:latin typeface="Be Vietnam Pro ExtraLight" pitchFamily="2" charset="0"/>
                        </a:rPr>
                        <a:t>Cuando conoces bien tus costos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Costo: $2.000+ 50% utilidad = $3.000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8235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latin typeface="Be Vietnam Pro ExtraLight" pitchFamily="2" charset="0"/>
                        </a:rPr>
                        <a:t>2. Basado en la competencia</a:t>
                      </a:r>
                      <a:endParaRPr lang="es-MX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Fijas el precio observando lo que cobra el mercado por productos similares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Te mantiene dentro del rango de mercado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Cuando hay muchas marcas similares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 dirty="0">
                          <a:latin typeface="Be Vietnam Pro ExtraLight" pitchFamily="2" charset="0"/>
                        </a:rPr>
                        <a:t>Competencia vende mermelada a $4.000 ➜ tú cobras $4.200 por usar fruta orgánica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246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s-MX" sz="1600" b="1">
                          <a:latin typeface="Be Vietnam Pro ExtraLight" pitchFamily="2" charset="0"/>
                        </a:rPr>
                        <a:t>3. Basado en valor percibido</a:t>
                      </a:r>
                      <a:endParaRPr lang="es-MX" sz="16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Cobras según lo que el cliente cree que vale tu producto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CO" sz="1600">
                          <a:latin typeface="Be Vietnam Pro ExtraLight" pitchFamily="2" charset="0"/>
                        </a:rPr>
                        <a:t>Posibilidad de mayor rentabilidad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Cuando tu producto tiene historia, impacto o beneficios únicos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600" dirty="0">
                          <a:latin typeface="Be Vietnam Pro ExtraLight" pitchFamily="2" charset="0"/>
                        </a:rPr>
                        <a:t>Jabón con frutos del bosque ➜ el cliente está dispuesto a pagar $7.000 aunque cuesta $2.500 hacerlo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4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6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79993" y="1443841"/>
            <a:ext cx="99358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b="1" u="sng" dirty="0">
                <a:latin typeface="Be Vietnam Pro ExtraLight" pitchFamily="2" charset="0"/>
              </a:rPr>
              <a:t> ¿Qué método Elegir?</a:t>
            </a: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algn="ctr"/>
            <a:endParaRPr lang="es-MX" sz="1800" b="1" u="sng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estás iniciando: </a:t>
            </a:r>
            <a:r>
              <a:rPr lang="es-MX" sz="1800" dirty="0">
                <a:latin typeface="Be Vietnam Pro ExtraLight" pitchFamily="2" charset="0"/>
              </a:rPr>
              <a:t>empieza por el método de </a:t>
            </a:r>
            <a:r>
              <a:rPr lang="es-MX" sz="1800" b="1" dirty="0">
                <a:latin typeface="Be Vietnam Pro ExtraLight" pitchFamily="2" charset="0"/>
              </a:rPr>
              <a:t>costos.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tienes competencia cercana: </a:t>
            </a:r>
            <a:r>
              <a:rPr lang="es-MX" sz="1800" dirty="0">
                <a:latin typeface="Be Vietnam Pro ExtraLight" pitchFamily="2" charset="0"/>
              </a:rPr>
              <a:t>analiza precios similares </a:t>
            </a:r>
            <a:r>
              <a:rPr lang="es-MX" sz="1800" b="1" dirty="0">
                <a:latin typeface="Be Vietnam Pro ExtraLight" pitchFamily="2" charset="0"/>
              </a:rPr>
              <a:t>(competencia).</a:t>
            </a:r>
          </a:p>
          <a:p>
            <a:pPr algn="just"/>
            <a:endParaRPr lang="es-MX" sz="1800" b="1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b="1" dirty="0">
                <a:latin typeface="Be Vietnam Pro ExtraLight" pitchFamily="2" charset="0"/>
              </a:rPr>
              <a:t>Si ya tienes una marca diferenciada: </a:t>
            </a:r>
            <a:r>
              <a:rPr lang="es-MX" sz="1800" dirty="0">
                <a:latin typeface="Be Vietnam Pro ExtraLight" pitchFamily="2" charset="0"/>
              </a:rPr>
              <a:t>apuesta por el </a:t>
            </a:r>
            <a:r>
              <a:rPr lang="es-MX" sz="1800" b="1" dirty="0">
                <a:latin typeface="Be Vietnam Pro ExtraLight" pitchFamily="2" charset="0"/>
              </a:rPr>
              <a:t>valor percibido</a:t>
            </a:r>
            <a:r>
              <a:rPr lang="es-MX" sz="1800" dirty="0">
                <a:latin typeface="Be Vietnam Pro ExtraLight" pitchFamily="2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📌 Lo ideal es combinar los tres métodos para validar que el precio cubre costos, es competitivo y genera rentabilidad.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7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19369</TotalTime>
  <Words>1401</Words>
  <Application>Microsoft Office PowerPoint</Application>
  <PresentationFormat>Panorámica</PresentationFormat>
  <Paragraphs>231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Be Vietnam Pro ExtraLight</vt:lpstr>
      <vt:lpstr>Arial</vt:lpstr>
      <vt:lpstr>Calibri</vt:lpstr>
      <vt:lpstr>Arial Narrow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448</cp:revision>
  <dcterms:created xsi:type="dcterms:W3CDTF">2024-04-29T13:51:38Z</dcterms:created>
  <dcterms:modified xsi:type="dcterms:W3CDTF">2025-08-06T17:38:24Z</dcterms:modified>
</cp:coreProperties>
</file>