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409" r:id="rId4"/>
    <p:sldId id="415" r:id="rId5"/>
    <p:sldId id="419" r:id="rId6"/>
    <p:sldId id="420" r:id="rId7"/>
    <p:sldId id="426" r:id="rId8"/>
    <p:sldId id="317" r:id="rId9"/>
  </p:sldIdLst>
  <p:sldSz cx="12192000" cy="6858000"/>
  <p:notesSz cx="6858000" cy="9144000"/>
  <p:embeddedFontLst>
    <p:embeddedFont>
      <p:font typeface="Arial Narrow" panose="020B0606020202030204" pitchFamily="34" charset="0"/>
      <p:regular r:id="rId11"/>
      <p:bold r:id="rId12"/>
      <p:italic r:id="rId13"/>
      <p:boldItalic r:id="rId14"/>
    </p:embeddedFont>
    <p:embeddedFont>
      <p:font typeface="Be Vietnam Pro ExtraLight" pitchFamily="2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gPKkWTykBGZqQ4J+D5z0PPI37CH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yann Alexander Alvarez Perez" initials="BAAP" lastIdx="1" clrIdx="0">
    <p:extLst>
      <p:ext uri="{19B8F6BF-5375-455C-9EA6-DF929625EA0E}">
        <p15:presenceInfo xmlns:p15="http://schemas.microsoft.com/office/powerpoint/2012/main" userId="S::balvarezp@sena.edu.co::5e784ef3-0995-4f2c-b010-d34a89fbb1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E99C"/>
    <a:srgbClr val="53D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948404-A65F-41B6-9E06-0CE5232F61F0}">
  <a:tblStyle styleId="{F7948404-A65F-41B6-9E06-0CE5232F61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88" autoAdjust="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57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56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10620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82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769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295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7597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6259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9162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3133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773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920359" y="1285967"/>
            <a:ext cx="10351282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400" i="1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cs typeface="Arial" panose="020B0604020202020204" pitchFamily="34" charset="0"/>
              </a:rPr>
              <a:t>“Fortalecimiento de la Estrategia del Laboratorio de Desarrollo Empresarial del Guaviare -LADEG- cómo Alternativa para el Desarrollo de Prácticas Administrativas, San José del Guaviare”.</a:t>
            </a:r>
          </a:p>
          <a:p>
            <a:pPr lvl="0" algn="ctr"/>
            <a:endParaRPr lang="es-MX" sz="2400" i="1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cs typeface="Arial" panose="020B0604020202020204" pitchFamily="34" charset="0"/>
            </a:endParaRPr>
          </a:p>
          <a:p>
            <a:pPr lvl="0" algn="ctr"/>
            <a:r>
              <a:rPr lang="es-ES" sz="4400" b="1" u="sng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cs typeface="Arial" panose="020B0604020202020204" pitchFamily="34" charset="0"/>
              </a:rPr>
              <a:t>Marketing y Comercialización</a:t>
            </a:r>
          </a:p>
          <a:p>
            <a:pPr lvl="0" algn="r"/>
            <a:endParaRPr lang="es-ES" sz="4000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ea typeface="Calibri"/>
              <a:cs typeface="Calibri"/>
              <a:sym typeface="Calibri"/>
            </a:endParaRPr>
          </a:p>
          <a:p>
            <a:pPr lvl="0" algn="r"/>
            <a:r>
              <a:rPr lang="es-ES" sz="4000" b="1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ea typeface="Calibri"/>
                <a:cs typeface="Calibri"/>
                <a:sym typeface="Calibri"/>
              </a:rPr>
              <a:t>Duración Total:</a:t>
            </a:r>
            <a:r>
              <a:rPr lang="es-ES" sz="4000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ea typeface="Calibri"/>
                <a:cs typeface="Calibri"/>
                <a:sym typeface="Calibri"/>
              </a:rPr>
              <a:t> 5 Horas</a:t>
            </a:r>
          </a:p>
          <a:p>
            <a:pPr algn="r"/>
            <a:r>
              <a:rPr lang="es-ES" sz="3600" b="1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ea typeface="Calibri"/>
                <a:cs typeface="Calibri"/>
                <a:sym typeface="Calibri"/>
              </a:rPr>
              <a:t>Duración Esta Sesión: 1</a:t>
            </a:r>
            <a:r>
              <a:rPr lang="es-ES" sz="3600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ea typeface="Calibri"/>
                <a:cs typeface="Calibri"/>
                <a:sym typeface="Calibri"/>
              </a:rPr>
              <a:t> Hora</a:t>
            </a:r>
          </a:p>
          <a:p>
            <a:pPr lvl="0" algn="r"/>
            <a:endParaRPr lang="es-ES" sz="4000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ea typeface="Calibri"/>
              <a:cs typeface="Calibri"/>
              <a:sym typeface="Calibri"/>
            </a:endParaRPr>
          </a:p>
          <a:p>
            <a:pPr lvl="0" algn="r"/>
            <a:endParaRPr lang="es-ES" sz="4000" i="0" u="none" strike="noStrike" cap="none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997505" y="2038530"/>
            <a:ext cx="98882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i="1" dirty="0">
                <a:latin typeface="Be Vietnam Pro ExtraLight" pitchFamily="2" charset="0"/>
              </a:rPr>
              <a:t>Introducción a la comercialización (30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i="1" dirty="0">
                <a:latin typeface="Be Vietnam Pro ExtraLight" pitchFamily="2" charset="0"/>
              </a:rPr>
              <a:t>Análisis del mercado (30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i="1" dirty="0">
                <a:latin typeface="Be Vietnam Pro ExtraLight" pitchFamily="2" charset="0"/>
              </a:rPr>
              <a:t>Investigación de mercado (30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i="1" dirty="0">
                <a:latin typeface="Be Vietnam Pro ExtraLight" pitchFamily="2" charset="0"/>
              </a:rPr>
              <a:t>Segmentación, Targeting y posicionamiento (STP) (30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i="1" dirty="0">
                <a:latin typeface="Be Vietnam Pro ExtraLight" pitchFamily="2" charset="0"/>
              </a:rPr>
              <a:t>Estrategias de producto y precio (30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i="1" dirty="0">
                <a:latin typeface="Be Vietnam Pro ExtraLight" pitchFamily="2" charset="0"/>
              </a:rPr>
              <a:t>Canales de distribución y logística (30 min)</a:t>
            </a:r>
            <a:r>
              <a:rPr lang="es-MX" sz="2400" dirty="0">
                <a:latin typeface="Be Vietnam Pro ExtraLight" pitchFamily="2" charset="0"/>
              </a:rPr>
              <a:t>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Be Vietnam Pro ExtraLight" pitchFamily="2" charset="0"/>
              </a:rPr>
              <a:t>Promoción y comunicación (30 min)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i="1" dirty="0">
                <a:latin typeface="Be Vietnam Pro ExtraLight" pitchFamily="2" charset="0"/>
              </a:rPr>
              <a:t>Venta y negociación </a:t>
            </a:r>
            <a:r>
              <a:rPr lang="es-MX" sz="2400" dirty="0">
                <a:latin typeface="Be Vietnam Pro ExtraLight" pitchFamily="2" charset="0"/>
              </a:rPr>
              <a:t>(30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Be Vietnam Pro ExtraLight" pitchFamily="2" charset="0"/>
              </a:rPr>
              <a:t>Estrategias de marketing digital (60 min)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049022" y="715131"/>
            <a:ext cx="738997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ES" sz="4400" b="1" i="0" u="none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Contenido</a:t>
            </a:r>
            <a:r>
              <a:rPr lang="es-ES" sz="8000" b="1" i="0" u="none" strike="noStrike" cap="none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endParaRPr lang="es-ES" sz="5400" b="1" i="0" u="none" strike="noStrike" cap="none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545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1763763" y="1100602"/>
            <a:ext cx="825222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¿Qué es promoción y comunicación? </a:t>
            </a:r>
          </a:p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¿Por qué son clave?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747764" y="2228841"/>
            <a:ext cx="99358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>
                <a:latin typeface="Be Vietnam Pro ExtraLight" pitchFamily="2" charset="0"/>
              </a:rPr>
              <a:t>📣 </a:t>
            </a:r>
            <a:r>
              <a:rPr lang="es-MX" sz="1800" b="1" dirty="0">
                <a:latin typeface="Be Vietnam Pro ExtraLight" pitchFamily="2" charset="0"/>
              </a:rPr>
              <a:t>Promoción: </a:t>
            </a:r>
            <a:r>
              <a:rPr lang="es-MX" sz="1800" dirty="0">
                <a:latin typeface="Be Vietnam Pro ExtraLight" pitchFamily="2" charset="0"/>
              </a:rPr>
              <a:t>acciones para dar a conocer el producto y motivar su compra.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💬 Comunicación: </a:t>
            </a:r>
            <a:r>
              <a:rPr lang="es-MX" sz="1800" dirty="0">
                <a:latin typeface="Be Vietnam Pro ExtraLight" pitchFamily="2" charset="0"/>
              </a:rPr>
              <a:t>cómo se transmite el mensaje, el tono, el canal y a quién va dirigido.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🎯 </a:t>
            </a:r>
            <a:r>
              <a:rPr lang="es-MX" sz="1800" b="1" dirty="0">
                <a:latin typeface="Be Vietnam Pro ExtraLight" pitchFamily="2" charset="0"/>
              </a:rPr>
              <a:t>Son importantes porque:</a:t>
            </a: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✔️ </a:t>
            </a:r>
            <a:r>
              <a:rPr lang="es-MX" sz="1800" dirty="0">
                <a:latin typeface="Be Vietnam Pro ExtraLight" pitchFamily="2" charset="0"/>
              </a:rPr>
              <a:t>Ayudan a diferenciar tu producto</a:t>
            </a:r>
          </a:p>
          <a:p>
            <a:pPr algn="just"/>
            <a:r>
              <a:rPr lang="es-MX" sz="1800" dirty="0">
                <a:latin typeface="Be Vietnam Pro ExtraLight" pitchFamily="2" charset="0"/>
              </a:rPr>
              <a:t>✔️ Generan confianza y conexión</a:t>
            </a:r>
          </a:p>
          <a:p>
            <a:pPr algn="just"/>
            <a:r>
              <a:rPr lang="es-MX" sz="1800" dirty="0">
                <a:latin typeface="Be Vietnam Pro ExtraLight" pitchFamily="2" charset="0"/>
              </a:rPr>
              <a:t>✔️ Aumentan las ventas</a:t>
            </a:r>
          </a:p>
          <a:p>
            <a:pPr algn="just"/>
            <a:r>
              <a:rPr lang="es-MX" sz="1800" dirty="0">
                <a:latin typeface="Be Vietnam Pro ExtraLight" pitchFamily="2" charset="0"/>
              </a:rPr>
              <a:t>✔️ Fortalecen tu marca</a:t>
            </a:r>
          </a:p>
          <a:p>
            <a:pPr algn="just"/>
            <a:endParaRPr lang="es-MX" sz="1800" b="1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💡 Ejemplo: </a:t>
            </a:r>
            <a:r>
              <a:rPr lang="es-MX" sz="1800" i="1" dirty="0">
                <a:latin typeface="Be Vietnam Pro ExtraLight" pitchFamily="2" charset="0"/>
              </a:rPr>
              <a:t>No es lo mismo decir “vendemos café” que “Café cultivado por mujeres indígenas en la Amazonía: sabor con historia”.</a:t>
            </a:r>
          </a:p>
        </p:txBody>
      </p:sp>
    </p:spTree>
    <p:extLst>
      <p:ext uri="{BB962C8B-B14F-4D97-AF65-F5344CB8AC3E}">
        <p14:creationId xmlns:p14="http://schemas.microsoft.com/office/powerpoint/2010/main" val="94479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885371" y="1129553"/>
            <a:ext cx="96519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Canales de comunicación: ¿cómo llegar a tus clientes?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2A71E75-1036-C001-CEB1-C4A1F733D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15034"/>
              </p:ext>
            </p:extLst>
          </p:nvPr>
        </p:nvGraphicFramePr>
        <p:xfrm>
          <a:off x="838200" y="2162287"/>
          <a:ext cx="10515600" cy="3291840"/>
        </p:xfrm>
        <a:graphic>
          <a:graphicData uri="http://schemas.openxmlformats.org/drawingml/2006/table">
            <a:tbl>
              <a:tblPr>
                <a:tableStyleId>{F7948404-A65F-41B6-9E06-0CE5232F61F0}</a:tableStyleId>
              </a:tblPr>
              <a:tblGrid>
                <a:gridCol w="2659743">
                  <a:extLst>
                    <a:ext uri="{9D8B030D-6E8A-4147-A177-3AD203B41FA5}">
                      <a16:colId xmlns:a16="http://schemas.microsoft.com/office/drawing/2014/main" val="3538583437"/>
                    </a:ext>
                  </a:extLst>
                </a:gridCol>
                <a:gridCol w="3947886">
                  <a:extLst>
                    <a:ext uri="{9D8B030D-6E8A-4147-A177-3AD203B41FA5}">
                      <a16:colId xmlns:a16="http://schemas.microsoft.com/office/drawing/2014/main" val="3000750509"/>
                    </a:ext>
                  </a:extLst>
                </a:gridCol>
                <a:gridCol w="3907971">
                  <a:extLst>
                    <a:ext uri="{9D8B030D-6E8A-4147-A177-3AD203B41FA5}">
                      <a16:colId xmlns:a16="http://schemas.microsoft.com/office/drawing/2014/main" val="10261411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Canal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¿Cómo usarlo?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Ejemplo práctico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734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800" dirty="0">
                          <a:latin typeface="Be Vietnam Pro ExtraLight" pitchFamily="2" charset="0"/>
                        </a:rPr>
                        <a:t>🧑‍🤝‍🧑 Cara a cara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Be Vietnam Pro ExtraLight" pitchFamily="2" charset="0"/>
                        </a:rPr>
                        <a:t>Ferias, mercados, boca a boca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>
                          <a:latin typeface="Be Vietnam Pro ExtraLight" pitchFamily="2" charset="0"/>
                        </a:rPr>
                        <a:t>Explicar el producto en tu stand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45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📱 Redes sociales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Instagram, Facebook, WhatsApp Business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Mostrar fotos, historias, videos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659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🎯 Publicidad 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Volantes, emisoras comunitarias, pasacalles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>
                          <a:latin typeface="Be Vietnam Pro ExtraLight" pitchFamily="2" charset="0"/>
                        </a:rPr>
                        <a:t>Anunciar promociones en la vereda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6338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📦 Empaque y etiqueta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Incluir mensaje, historia, contacto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>
                          <a:latin typeface="Be Vietnam Pro ExtraLight" pitchFamily="2" charset="0"/>
                        </a:rPr>
                        <a:t>"Producto elaborado por comunidad ticuna"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745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🤝 Alianzas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Tiendas, hoteles, fundaciones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 dirty="0">
                          <a:latin typeface="Be Vietnam Pro ExtraLight" pitchFamily="2" charset="0"/>
                        </a:rPr>
                        <a:t>Poner tus productos en sus vitrinas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46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20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1821821" y="867963"/>
            <a:ext cx="82522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¿Qué es la venta y qué es la negociación?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907420" y="2011126"/>
            <a:ext cx="71189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b="1" dirty="0">
                <a:latin typeface="Be Vietnam Pro ExtraLight" pitchFamily="2" charset="0"/>
              </a:rPr>
              <a:t>🛒 Venta: </a:t>
            </a:r>
            <a:r>
              <a:rPr lang="es-MX" sz="1800" dirty="0">
                <a:latin typeface="Be Vietnam Pro ExtraLight" pitchFamily="2" charset="0"/>
              </a:rPr>
              <a:t>Proceso de ofrecer y entregar un producto a cambio de dinero.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🤝 Negociación: </a:t>
            </a:r>
            <a:r>
              <a:rPr lang="es-MX" sz="1800" dirty="0">
                <a:latin typeface="Be Vietnam Pro ExtraLight" pitchFamily="2" charset="0"/>
              </a:rPr>
              <a:t>Acuerdo entre dos partes para cerrar la venta (precio, cantidad, tiempo, forma de entrega).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💡 Ejemplo: </a:t>
            </a:r>
            <a:r>
              <a:rPr lang="es-MX" sz="1800" dirty="0">
                <a:latin typeface="Be Vietnam Pro ExtraLight" pitchFamily="2" charset="0"/>
              </a:rPr>
              <a:t>Vender 100 frascos de mermelada a una tienda no es solo entregar el producto; debes acordar el pago, el precio por unidad, los tiempos, etc.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b="1" i="1" dirty="0">
                <a:latin typeface="Be Vietnam Pro ExtraLight" pitchFamily="2" charset="0"/>
              </a:rPr>
              <a:t>🎯 Saber vender no es hablar bonito, es escuchar, adaptarse y cerrar acuerdos justos.</a:t>
            </a:r>
          </a:p>
        </p:txBody>
      </p:sp>
      <p:pic>
        <p:nvPicPr>
          <p:cNvPr id="2050" name="Picture 2" descr="Ventas - Iconos gratis de comercio y compras">
            <a:extLst>
              <a:ext uri="{FF2B5EF4-FFF2-40B4-BE49-F238E27FC236}">
                <a16:creationId xmlns:a16="http://schemas.microsoft.com/office/drawing/2014/main" id="{16F49644-535A-F4C1-FA95-537F3E215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114" y="2011126"/>
            <a:ext cx="3269343" cy="326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0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1734736" y="1047159"/>
            <a:ext cx="82522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Pasos para vender mejor (proceso de venta)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907420" y="2011126"/>
            <a:ext cx="102540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MX" sz="1800" b="1" dirty="0">
                <a:latin typeface="Be Vietnam Pro ExtraLight" pitchFamily="2" charset="0"/>
              </a:rPr>
              <a:t>Conocer el producto: </a:t>
            </a:r>
            <a:r>
              <a:rPr lang="es-MX" sz="1800" dirty="0">
                <a:latin typeface="Be Vietnam Pro ExtraLight" pitchFamily="2" charset="0"/>
              </a:rPr>
              <a:t>fortalezas, beneficios, historia</a:t>
            </a:r>
          </a:p>
          <a:p>
            <a:pPr marL="342900" indent="-342900" algn="just">
              <a:buFont typeface="+mj-lt"/>
              <a:buAutoNum type="arabicPeriod"/>
            </a:pPr>
            <a:endParaRPr lang="es-MX" sz="1800" dirty="0">
              <a:latin typeface="Be Vietnam Pro ExtraLight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MX" sz="1800" b="1" dirty="0">
                <a:latin typeface="Be Vietnam Pro ExtraLight" pitchFamily="2" charset="0"/>
              </a:rPr>
              <a:t>Escuchar al cliente: </a:t>
            </a:r>
            <a:r>
              <a:rPr lang="es-MX" sz="1800" dirty="0">
                <a:latin typeface="Be Vietnam Pro ExtraLight" pitchFamily="2" charset="0"/>
              </a:rPr>
              <a:t>¿qué busca?, ¿qué necesita?, ¿qué le molesta?</a:t>
            </a:r>
          </a:p>
          <a:p>
            <a:pPr marL="342900" indent="-342900" algn="just">
              <a:buFont typeface="+mj-lt"/>
              <a:buAutoNum type="arabicPeriod"/>
            </a:pPr>
            <a:endParaRPr lang="es-MX" sz="1800" dirty="0">
              <a:latin typeface="Be Vietnam Pro ExtraLight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MX" sz="1800" b="1" dirty="0">
                <a:latin typeface="Be Vietnam Pro ExtraLight" pitchFamily="2" charset="0"/>
              </a:rPr>
              <a:t>Conectar emocionalmente: </a:t>
            </a:r>
            <a:r>
              <a:rPr lang="es-MX" sz="1800" dirty="0">
                <a:latin typeface="Be Vietnam Pro ExtraLight" pitchFamily="2" charset="0"/>
              </a:rPr>
              <a:t>contar la historia detrás del producto</a:t>
            </a:r>
          </a:p>
          <a:p>
            <a:pPr marL="342900" indent="-342900" algn="just">
              <a:buFont typeface="+mj-lt"/>
              <a:buAutoNum type="arabicPeriod"/>
            </a:pPr>
            <a:endParaRPr lang="es-MX" sz="1800" dirty="0">
              <a:latin typeface="Be Vietnam Pro ExtraLight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MX" sz="1800" b="1" dirty="0">
                <a:latin typeface="Be Vietnam Pro ExtraLight" pitchFamily="2" charset="0"/>
              </a:rPr>
              <a:t>Presentar con claridad: </a:t>
            </a:r>
            <a:r>
              <a:rPr lang="es-MX" sz="1800" dirty="0">
                <a:latin typeface="Be Vietnam Pro ExtraLight" pitchFamily="2" charset="0"/>
              </a:rPr>
              <a:t>precio, empaque, beneficios</a:t>
            </a:r>
          </a:p>
          <a:p>
            <a:pPr marL="342900" indent="-342900" algn="just">
              <a:buFont typeface="+mj-lt"/>
              <a:buAutoNum type="arabicPeriod"/>
            </a:pPr>
            <a:endParaRPr lang="es-MX" sz="1800" dirty="0">
              <a:latin typeface="Be Vietnam Pro ExtraLight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MX" sz="1800" b="1" dirty="0">
                <a:latin typeface="Be Vietnam Pro ExtraLight" pitchFamily="2" charset="0"/>
              </a:rPr>
              <a:t>Responder dudas: </a:t>
            </a:r>
            <a:r>
              <a:rPr lang="es-MX" sz="1800" dirty="0">
                <a:latin typeface="Be Vietnam Pro ExtraLight" pitchFamily="2" charset="0"/>
              </a:rPr>
              <a:t>ingredientes, durabilidad, usos, certificaciones</a:t>
            </a:r>
          </a:p>
          <a:p>
            <a:pPr marL="342900" indent="-342900" algn="just">
              <a:buFont typeface="+mj-lt"/>
              <a:buAutoNum type="arabicPeriod"/>
            </a:pPr>
            <a:endParaRPr lang="es-MX" sz="1800" dirty="0">
              <a:latin typeface="Be Vietnam Pro ExtraLight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MX" sz="1800" b="1" dirty="0">
                <a:latin typeface="Be Vietnam Pro ExtraLight" pitchFamily="2" charset="0"/>
              </a:rPr>
              <a:t>Negociar condiciones: </a:t>
            </a:r>
            <a:r>
              <a:rPr lang="es-MX" sz="1800" dirty="0">
                <a:latin typeface="Be Vietnam Pro ExtraLight" pitchFamily="2" charset="0"/>
              </a:rPr>
              <a:t>descuentos por volumen, formas de pago</a:t>
            </a:r>
          </a:p>
          <a:p>
            <a:pPr marL="342900" indent="-342900" algn="just">
              <a:buFont typeface="+mj-lt"/>
              <a:buAutoNum type="arabicPeriod"/>
            </a:pPr>
            <a:endParaRPr lang="es-MX" sz="1800" dirty="0">
              <a:latin typeface="Be Vietnam Pro ExtraLight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MX" sz="1800" b="1" dirty="0">
                <a:latin typeface="Be Vietnam Pro ExtraLight" pitchFamily="2" charset="0"/>
              </a:rPr>
              <a:t>Cerrar la venta y hacer seguimiento: </a:t>
            </a:r>
            <a:r>
              <a:rPr lang="es-MX" sz="1800" dirty="0">
                <a:latin typeface="Be Vietnam Pro ExtraLight" pitchFamily="2" charset="0"/>
              </a:rPr>
              <a:t>fidelizar</a:t>
            </a:r>
            <a:endParaRPr lang="es-MX" sz="1800" i="1" dirty="0">
              <a:latin typeface="Be Vietnam Pro ExtraLight" pitchFamily="2" charset="0"/>
            </a:endParaRPr>
          </a:p>
        </p:txBody>
      </p:sp>
      <p:pic>
        <p:nvPicPr>
          <p:cNvPr id="3074" name="Picture 2" descr="Pasos - Iconos gratis de negocios y finanzas">
            <a:extLst>
              <a:ext uri="{FF2B5EF4-FFF2-40B4-BE49-F238E27FC236}">
                <a16:creationId xmlns:a16="http://schemas.microsoft.com/office/drawing/2014/main" id="{2300092B-11F9-7D22-BD51-5B2842CA3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953" y="2699657"/>
            <a:ext cx="2110627" cy="211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26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1734736" y="1047159"/>
            <a:ext cx="867200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Técnicas de negociación básica para productores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907420" y="2086659"/>
            <a:ext cx="102540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800" b="1" dirty="0">
                <a:latin typeface="Be Vietnam Pro ExtraLight" pitchFamily="2" charset="0"/>
              </a:rPr>
              <a:t>Ganar – ganar: </a:t>
            </a:r>
            <a:r>
              <a:rPr lang="es-MX" sz="1800" dirty="0">
                <a:latin typeface="Be Vietnam Pro ExtraLight" pitchFamily="2" charset="0"/>
              </a:rPr>
              <a:t>buscar acuerdos que beneficien a ambos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1800" dirty="0">
              <a:latin typeface="Be Vietnam Pro ExtraLight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800" b="1" dirty="0">
                <a:latin typeface="Be Vietnam Pro ExtraLight" pitchFamily="2" charset="0"/>
              </a:rPr>
              <a:t>Tener claro tu costo mínimo: </a:t>
            </a:r>
            <a:r>
              <a:rPr lang="es-MX" sz="1800" dirty="0">
                <a:latin typeface="Be Vietnam Pro ExtraLight" pitchFamily="2" charset="0"/>
              </a:rPr>
              <a:t>no vendas por debajo de tu costo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1800" dirty="0">
              <a:latin typeface="Be Vietnam Pro ExtraLight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800" b="1" dirty="0">
                <a:latin typeface="Be Vietnam Pro ExtraLight" pitchFamily="2" charset="0"/>
              </a:rPr>
              <a:t>Ofrecer paquetes o combos: </a:t>
            </a:r>
            <a:r>
              <a:rPr lang="es-MX" sz="1800" dirty="0">
                <a:latin typeface="Be Vietnam Pro ExtraLight" pitchFamily="2" charset="0"/>
              </a:rPr>
              <a:t>facilita el cierre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1800" dirty="0">
              <a:latin typeface="Be Vietnam Pro ExtraLight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800" b="1" dirty="0">
                <a:latin typeface="Be Vietnam Pro ExtraLight" pitchFamily="2" charset="0"/>
              </a:rPr>
              <a:t>Escuchar y anotar: </a:t>
            </a:r>
            <a:r>
              <a:rPr lang="es-MX" sz="1800" dirty="0">
                <a:latin typeface="Be Vietnam Pro ExtraLight" pitchFamily="2" charset="0"/>
              </a:rPr>
              <a:t>muestra profesionalismo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1800" dirty="0">
              <a:latin typeface="Be Vietnam Pro ExtraLight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800" b="1" dirty="0">
                <a:latin typeface="Be Vietnam Pro ExtraLight" pitchFamily="2" charset="0"/>
              </a:rPr>
              <a:t>No decir “sí” inmediatamente: </a:t>
            </a:r>
            <a:r>
              <a:rPr lang="es-MX" sz="1800" dirty="0">
                <a:latin typeface="Be Vietnam Pro ExtraLight" pitchFamily="2" charset="0"/>
              </a:rPr>
              <a:t>piensa, haz cuentas, contraoferta si es necesario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💡 Ejemplo: </a:t>
            </a:r>
            <a:r>
              <a:rPr lang="es-MX" sz="1800" i="1" dirty="0">
                <a:latin typeface="Be Vietnam Pro ExtraLight" pitchFamily="2" charset="0"/>
              </a:rPr>
              <a:t>Una tienda te pide 100 unidades con 20% de descuento. Verifica si aún es rentable. Si no, ofrece 10% pero entregas sin flete.</a:t>
            </a:r>
          </a:p>
          <a:p>
            <a:pPr algn="just"/>
            <a:endParaRPr lang="es-MX" sz="1800" b="1" dirty="0">
              <a:latin typeface="Be Vietnam Pro Extra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6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9990498" y="19594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5" name="Imagen 84"/>
          <p:cNvPicPr/>
          <p:nvPr/>
        </p:nvPicPr>
        <p:blipFill rotWithShape="1">
          <a:blip r:embed="rId4"/>
          <a:srcRect l="28229" t="74176" r="59456" b="16737"/>
          <a:stretch/>
        </p:blipFill>
        <p:spPr bwMode="auto">
          <a:xfrm>
            <a:off x="282388" y="5497225"/>
            <a:ext cx="2353235" cy="9729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331" y="1959499"/>
            <a:ext cx="7571888" cy="259712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314700" y="2534784"/>
            <a:ext cx="5705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800" b="1" dirty="0">
                <a:solidFill>
                  <a:schemeClr val="bg1"/>
                </a:solidFill>
              </a:rPr>
              <a:t>GRACIAS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740C6DC-81B2-4ADA-AC4E-D3226D163936}"/>
              </a:ext>
            </a:extLst>
          </p:cNvPr>
          <p:cNvSpPr txBox="1"/>
          <p:nvPr/>
        </p:nvSpPr>
        <p:spPr>
          <a:xfrm>
            <a:off x="282388" y="5386566"/>
            <a:ext cx="2169459" cy="1044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92898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19380</TotalTime>
  <Words>583</Words>
  <Application>Microsoft Office PowerPoint</Application>
  <PresentationFormat>Panorámica</PresentationFormat>
  <Paragraphs>83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Arial Narrow</vt:lpstr>
      <vt:lpstr>Be Vietnam Pro ExtraLight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Zara</dc:creator>
  <cp:lastModifiedBy>SHARON GUAVIARE</cp:lastModifiedBy>
  <cp:revision>450</cp:revision>
  <dcterms:created xsi:type="dcterms:W3CDTF">2024-04-29T13:51:38Z</dcterms:created>
  <dcterms:modified xsi:type="dcterms:W3CDTF">2025-08-07T01:31:43Z</dcterms:modified>
</cp:coreProperties>
</file>