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73" r:id="rId3"/>
    <p:sldId id="409" r:id="rId4"/>
    <p:sldId id="419" r:id="rId5"/>
    <p:sldId id="420" r:id="rId6"/>
    <p:sldId id="426" r:id="rId7"/>
    <p:sldId id="427" r:id="rId8"/>
    <p:sldId id="428" r:id="rId9"/>
    <p:sldId id="429" r:id="rId10"/>
    <p:sldId id="317" r:id="rId11"/>
  </p:sldIdLst>
  <p:sldSz cx="12192000" cy="6858000"/>
  <p:notesSz cx="6858000" cy="9144000"/>
  <p:embeddedFontLst>
    <p:embeddedFont>
      <p:font typeface="Arial Narrow" panose="020B0606020202030204" pitchFamily="34" charset="0"/>
      <p:regular r:id="rId13"/>
      <p:bold r:id="rId14"/>
      <p:italic r:id="rId15"/>
      <p:boldItalic r:id="rId16"/>
    </p:embeddedFont>
    <p:embeddedFont>
      <p:font typeface="Be Vietnam Pro ExtraLight" pitchFamily="2" charset="0"/>
      <p:regular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5" roundtripDataSignature="AMtx7mgPKkWTykBGZqQ4J+D5z0PPI37CHw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ayann Alexander Alvarez Perez" initials="BAAP" lastIdx="1" clrIdx="0">
    <p:extLst>
      <p:ext uri="{19B8F6BF-5375-455C-9EA6-DF929625EA0E}">
        <p15:presenceInfo xmlns:p15="http://schemas.microsoft.com/office/powerpoint/2012/main" userId="S::balvarezp@sena.edu.co::5e784ef3-0995-4f2c-b010-d34a89fbb1c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E99C"/>
    <a:srgbClr val="53D6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7948404-A65F-41B6-9E06-0CE5232F61F0}">
  <a:tblStyle styleId="{F7948404-A65F-41B6-9E06-0CE5232F61F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2838BEF-8BB2-4498-84A7-C5851F593DF1}" styleName="Estilo medio 4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35758FB7-9AC5-4552-8A53-C91805E547FA}" styleName="Estilo temático 1 - Énfasis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BDBED569-4797-4DF1-A0F4-6AAB3CD982D8}" styleName="Estilo claro 3 - Acento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C4B1156A-380E-4F78-BDF5-A606A8083BF9}" styleName="Estilo medio 4 - Énfasi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8A107856-5554-42FB-B03E-39F5DBC370BA}" styleName="Estilo medio 4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488" autoAdjust="0"/>
  </p:normalViewPr>
  <p:slideViewPr>
    <p:cSldViewPr snapToGrid="0">
      <p:cViewPr varScale="1">
        <p:scale>
          <a:sx n="66" d="100"/>
          <a:sy n="66" d="100"/>
        </p:scale>
        <p:origin x="8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55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56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8106203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218216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47737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776933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129569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66259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991626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931338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751278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60947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81391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6" r:id="rId3"/>
    <p:sldLayoutId id="2147483657" r:id="rId4"/>
    <p:sldLayoutId id="2147483658" r:id="rId5"/>
    <p:sldLayoutId id="2147483659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"/>
          <p:cNvSpPr txBox="1"/>
          <p:nvPr/>
        </p:nvSpPr>
        <p:spPr>
          <a:xfrm>
            <a:off x="920359" y="1285967"/>
            <a:ext cx="10351282" cy="5262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s-MX" sz="2400" i="1" dirty="0">
                <a:ln w="0">
                  <a:solidFill>
                    <a:srgbClr val="0070C0"/>
                  </a:solidFill>
                </a:ln>
                <a:solidFill>
                  <a:schemeClr val="accent1">
                    <a:lumMod val="75000"/>
                  </a:schemeClr>
                </a:solidFill>
                <a:latin typeface="Be Vietnam Pro ExtraLight" pitchFamily="2" charset="0"/>
                <a:cs typeface="Arial" panose="020B0604020202020204" pitchFamily="34" charset="0"/>
              </a:rPr>
              <a:t>“Fortalecimiento de la Estrategia del Laboratorio de Desarrollo Empresarial del Guaviare -LADEG- cómo Alternativa para el Desarrollo de Prácticas Administrativas, San José del Guaviare”.</a:t>
            </a:r>
          </a:p>
          <a:p>
            <a:pPr lvl="0" algn="ctr"/>
            <a:endParaRPr lang="es-MX" sz="2400" i="1" dirty="0">
              <a:ln w="0">
                <a:solidFill>
                  <a:srgbClr val="0070C0"/>
                </a:solidFill>
              </a:ln>
              <a:solidFill>
                <a:schemeClr val="accent1">
                  <a:lumMod val="75000"/>
                </a:schemeClr>
              </a:solidFill>
              <a:latin typeface="Be Vietnam Pro ExtraLight" pitchFamily="2" charset="0"/>
              <a:cs typeface="Arial" panose="020B0604020202020204" pitchFamily="34" charset="0"/>
            </a:endParaRPr>
          </a:p>
          <a:p>
            <a:pPr lvl="0" algn="ctr"/>
            <a:r>
              <a:rPr lang="es-ES" sz="4400" b="1" u="sng" dirty="0">
                <a:ln w="0">
                  <a:solidFill>
                    <a:srgbClr val="0070C0"/>
                  </a:solidFill>
                </a:ln>
                <a:solidFill>
                  <a:schemeClr val="accent1">
                    <a:lumMod val="75000"/>
                  </a:schemeClr>
                </a:solidFill>
                <a:latin typeface="Be Vietnam Pro ExtraLight" pitchFamily="2" charset="0"/>
                <a:cs typeface="Arial" panose="020B0604020202020204" pitchFamily="34" charset="0"/>
              </a:rPr>
              <a:t>Marketing y Comercialización</a:t>
            </a:r>
          </a:p>
          <a:p>
            <a:pPr lvl="0" algn="r"/>
            <a:endParaRPr lang="es-ES" sz="4000" dirty="0">
              <a:ln w="0">
                <a:solidFill>
                  <a:srgbClr val="0070C0"/>
                </a:solidFill>
              </a:ln>
              <a:solidFill>
                <a:schemeClr val="accent1">
                  <a:lumMod val="75000"/>
                </a:schemeClr>
              </a:solidFill>
              <a:latin typeface="Be Vietnam Pro ExtraLight" pitchFamily="2" charset="0"/>
              <a:ea typeface="Calibri"/>
              <a:cs typeface="Calibri"/>
              <a:sym typeface="Calibri"/>
            </a:endParaRPr>
          </a:p>
          <a:p>
            <a:pPr lvl="0" algn="r"/>
            <a:r>
              <a:rPr lang="es-ES" sz="4000" b="1" dirty="0">
                <a:ln w="0">
                  <a:solidFill>
                    <a:srgbClr val="0070C0"/>
                  </a:solidFill>
                </a:ln>
                <a:solidFill>
                  <a:schemeClr val="accent1">
                    <a:lumMod val="75000"/>
                  </a:schemeClr>
                </a:solidFill>
                <a:latin typeface="Be Vietnam Pro ExtraLight" pitchFamily="2" charset="0"/>
                <a:ea typeface="Calibri"/>
                <a:cs typeface="Calibri"/>
                <a:sym typeface="Calibri"/>
              </a:rPr>
              <a:t>Duración Total:</a:t>
            </a:r>
            <a:r>
              <a:rPr lang="es-ES" sz="4000" dirty="0">
                <a:ln w="0">
                  <a:solidFill>
                    <a:srgbClr val="0070C0"/>
                  </a:solidFill>
                </a:ln>
                <a:solidFill>
                  <a:schemeClr val="accent1">
                    <a:lumMod val="75000"/>
                  </a:schemeClr>
                </a:solidFill>
                <a:latin typeface="Be Vietnam Pro ExtraLight" pitchFamily="2" charset="0"/>
                <a:ea typeface="Calibri"/>
                <a:cs typeface="Calibri"/>
                <a:sym typeface="Calibri"/>
              </a:rPr>
              <a:t> 5 Horas</a:t>
            </a:r>
          </a:p>
          <a:p>
            <a:pPr algn="r"/>
            <a:r>
              <a:rPr lang="es-ES" sz="3600" b="1" dirty="0">
                <a:ln w="0">
                  <a:solidFill>
                    <a:srgbClr val="0070C0"/>
                  </a:solidFill>
                </a:ln>
                <a:solidFill>
                  <a:schemeClr val="accent1">
                    <a:lumMod val="75000"/>
                  </a:schemeClr>
                </a:solidFill>
                <a:latin typeface="Be Vietnam Pro ExtraLight" pitchFamily="2" charset="0"/>
                <a:ea typeface="Calibri"/>
                <a:cs typeface="Calibri"/>
                <a:sym typeface="Calibri"/>
              </a:rPr>
              <a:t>Duración Esta Sesión: 1</a:t>
            </a:r>
            <a:r>
              <a:rPr lang="es-ES" sz="3600" dirty="0">
                <a:ln w="0">
                  <a:solidFill>
                    <a:srgbClr val="0070C0"/>
                  </a:solidFill>
                </a:ln>
                <a:solidFill>
                  <a:schemeClr val="accent1">
                    <a:lumMod val="75000"/>
                  </a:schemeClr>
                </a:solidFill>
                <a:latin typeface="Be Vietnam Pro ExtraLight" pitchFamily="2" charset="0"/>
                <a:ea typeface="Calibri"/>
                <a:cs typeface="Calibri"/>
                <a:sym typeface="Calibri"/>
              </a:rPr>
              <a:t> Hora</a:t>
            </a:r>
          </a:p>
          <a:p>
            <a:pPr lvl="0" algn="r"/>
            <a:endParaRPr lang="es-ES" sz="4000" dirty="0">
              <a:ln w="0">
                <a:solidFill>
                  <a:srgbClr val="0070C0"/>
                </a:solidFill>
              </a:ln>
              <a:solidFill>
                <a:schemeClr val="accent1">
                  <a:lumMod val="75000"/>
                </a:schemeClr>
              </a:solidFill>
              <a:latin typeface="Be Vietnam Pro ExtraLight" pitchFamily="2" charset="0"/>
              <a:ea typeface="Calibri"/>
              <a:cs typeface="Calibri"/>
              <a:sym typeface="Calibri"/>
            </a:endParaRPr>
          </a:p>
          <a:p>
            <a:pPr lvl="0" algn="r"/>
            <a:endParaRPr lang="es-ES" sz="4000" i="0" u="none" strike="noStrike" cap="none" dirty="0">
              <a:ln w="0">
                <a:solidFill>
                  <a:srgbClr val="0070C0"/>
                </a:solidFill>
              </a:ln>
              <a:solidFill>
                <a:schemeClr val="accent1">
                  <a:lumMod val="75000"/>
                </a:schemeClr>
              </a:solidFill>
              <a:latin typeface="Be Vietnam Pro ExtraLight" pitchFamily="2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2904565" y="443753"/>
            <a:ext cx="1102659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8"/>
          <p:cNvSpPr>
            <a:spLocks noChangeArrowheads="1"/>
          </p:cNvSpPr>
          <p:nvPr/>
        </p:nvSpPr>
        <p:spPr bwMode="auto">
          <a:xfrm>
            <a:off x="9990498" y="195949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5" name="Imagen 84"/>
          <p:cNvPicPr/>
          <p:nvPr/>
        </p:nvPicPr>
        <p:blipFill rotWithShape="1">
          <a:blip r:embed="rId4"/>
          <a:srcRect l="28229" t="74176" r="59456" b="16737"/>
          <a:stretch/>
        </p:blipFill>
        <p:spPr bwMode="auto">
          <a:xfrm>
            <a:off x="282388" y="5497225"/>
            <a:ext cx="2353235" cy="97292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Rectángulo 6"/>
          <p:cNvSpPr/>
          <p:nvPr/>
        </p:nvSpPr>
        <p:spPr>
          <a:xfrm>
            <a:off x="2904565" y="443753"/>
            <a:ext cx="1102659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4331" y="1959499"/>
            <a:ext cx="7571888" cy="2597121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3314700" y="2534784"/>
            <a:ext cx="57054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8800" b="1" dirty="0">
                <a:solidFill>
                  <a:schemeClr val="bg1"/>
                </a:solidFill>
              </a:rPr>
              <a:t>GRACIAS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740C6DC-81B2-4ADA-AC4E-D3226D163936}"/>
              </a:ext>
            </a:extLst>
          </p:cNvPr>
          <p:cNvSpPr txBox="1"/>
          <p:nvPr/>
        </p:nvSpPr>
        <p:spPr>
          <a:xfrm>
            <a:off x="282388" y="5386566"/>
            <a:ext cx="2169459" cy="10443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92898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997505" y="2038530"/>
            <a:ext cx="988820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2400" i="1" dirty="0">
                <a:latin typeface="Be Vietnam Pro ExtraLight" pitchFamily="2" charset="0"/>
              </a:rPr>
              <a:t>Introducción a la comercialización (30 min)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2400" i="1" dirty="0">
                <a:latin typeface="Be Vietnam Pro ExtraLight" pitchFamily="2" charset="0"/>
              </a:rPr>
              <a:t>Análisis del mercado (30 min)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2400" i="1" dirty="0">
                <a:latin typeface="Be Vietnam Pro ExtraLight" pitchFamily="2" charset="0"/>
              </a:rPr>
              <a:t>Investigación de mercado (30 min)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2400" i="1" dirty="0">
                <a:latin typeface="Be Vietnam Pro ExtraLight" pitchFamily="2" charset="0"/>
              </a:rPr>
              <a:t>Segmentación, Targeting y posicionamiento (STP) (30 min)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2400" i="1" dirty="0">
                <a:latin typeface="Be Vietnam Pro ExtraLight" pitchFamily="2" charset="0"/>
              </a:rPr>
              <a:t>Estrategias de producto y precio (30 min)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2400" i="1" dirty="0">
                <a:latin typeface="Be Vietnam Pro ExtraLight" pitchFamily="2" charset="0"/>
              </a:rPr>
              <a:t>Canales de distribución y logística (30 min)</a:t>
            </a:r>
            <a:r>
              <a:rPr lang="es-MX" sz="2400" dirty="0">
                <a:latin typeface="Be Vietnam Pro ExtraLight" pitchFamily="2" charset="0"/>
              </a:rPr>
              <a:t>	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2400" dirty="0">
                <a:latin typeface="Be Vietnam Pro ExtraLight" pitchFamily="2" charset="0"/>
              </a:rPr>
              <a:t>Promoción y comunicación (30 min)	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2400" i="1" dirty="0">
                <a:latin typeface="Be Vietnam Pro ExtraLight" pitchFamily="2" charset="0"/>
              </a:rPr>
              <a:t>Venta y negociación </a:t>
            </a:r>
            <a:r>
              <a:rPr lang="es-MX" sz="2400" dirty="0">
                <a:latin typeface="Be Vietnam Pro ExtraLight" pitchFamily="2" charset="0"/>
              </a:rPr>
              <a:t>(30 min)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2400" dirty="0">
                <a:latin typeface="Be Vietnam Pro ExtraLight" pitchFamily="2" charset="0"/>
              </a:rPr>
              <a:t>Estrategias de marketing digital (60 min)</a:t>
            </a:r>
          </a:p>
        </p:txBody>
      </p:sp>
      <p:sp>
        <p:nvSpPr>
          <p:cNvPr id="4" name="Rectángulo 3"/>
          <p:cNvSpPr/>
          <p:nvPr/>
        </p:nvSpPr>
        <p:spPr>
          <a:xfrm>
            <a:off x="2904565" y="443753"/>
            <a:ext cx="1102659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Google Shape;85;p1">
            <a:extLst>
              <a:ext uri="{FF2B5EF4-FFF2-40B4-BE49-F238E27FC236}">
                <a16:creationId xmlns:a16="http://schemas.microsoft.com/office/drawing/2014/main" id="{BDCADE30-43DA-4526-801A-53CA2B258513}"/>
              </a:ext>
            </a:extLst>
          </p:cNvPr>
          <p:cNvSpPr txBox="1"/>
          <p:nvPr/>
        </p:nvSpPr>
        <p:spPr>
          <a:xfrm>
            <a:off x="2049022" y="715131"/>
            <a:ext cx="7389975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s-ES" sz="4400" b="1" i="0" u="none" strike="noStrike" cap="none" dirty="0">
                <a:ln w="0">
                  <a:solidFill>
                    <a:srgbClr val="0070C0"/>
                  </a:solidFill>
                </a:ln>
                <a:solidFill>
                  <a:srgbClr val="0070C0"/>
                </a:solidFill>
                <a:latin typeface="Be Vietnam Pro ExtraLight" pitchFamily="2" charset="0"/>
                <a:ea typeface="Calibri"/>
                <a:cs typeface="Arial" panose="020B0604020202020204" pitchFamily="34" charset="0"/>
                <a:sym typeface="Calibri"/>
              </a:rPr>
              <a:t>Contenido</a:t>
            </a:r>
            <a:r>
              <a:rPr lang="es-ES" sz="8000" b="1" i="0" u="none" strike="noStrike" cap="none" dirty="0">
                <a:ln w="0">
                  <a:solidFill>
                    <a:srgbClr val="0070C0"/>
                  </a:solidFill>
                </a:ln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  <a:ea typeface="Calibri"/>
                <a:cs typeface="Arial" panose="020B0604020202020204" pitchFamily="34" charset="0"/>
                <a:sym typeface="Calibri"/>
              </a:rPr>
              <a:t> </a:t>
            </a:r>
            <a:endParaRPr lang="es-ES" sz="5400" b="1" i="0" u="none" strike="noStrike" cap="none" dirty="0">
              <a:solidFill>
                <a:schemeClr val="accent1">
                  <a:lumMod val="75000"/>
                </a:schemeClr>
              </a:solidFill>
              <a:latin typeface="Arial Narrow" panose="020B0606020202030204" pitchFamily="34" charset="0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25452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904565" y="443753"/>
            <a:ext cx="1102659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Google Shape;85;p1">
            <a:extLst>
              <a:ext uri="{FF2B5EF4-FFF2-40B4-BE49-F238E27FC236}">
                <a16:creationId xmlns:a16="http://schemas.microsoft.com/office/drawing/2014/main" id="{BDCADE30-43DA-4526-801A-53CA2B258513}"/>
              </a:ext>
            </a:extLst>
          </p:cNvPr>
          <p:cNvSpPr txBox="1"/>
          <p:nvPr/>
        </p:nvSpPr>
        <p:spPr>
          <a:xfrm>
            <a:off x="1763763" y="1100602"/>
            <a:ext cx="8252225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s-MX" sz="2800" b="1" i="0" u="sng" strike="noStrike" cap="none" dirty="0">
                <a:ln w="0">
                  <a:solidFill>
                    <a:srgbClr val="0070C0"/>
                  </a:solidFill>
                </a:ln>
                <a:solidFill>
                  <a:srgbClr val="0070C0"/>
                </a:solidFill>
                <a:latin typeface="Be Vietnam Pro ExtraLight" pitchFamily="2" charset="0"/>
                <a:ea typeface="Calibri"/>
                <a:cs typeface="Arial" panose="020B0604020202020204" pitchFamily="34" charset="0"/>
                <a:sym typeface="Calibri"/>
              </a:rPr>
              <a:t>¿Qué es el marketing digital y por qué lo necesito?</a:t>
            </a:r>
            <a:endParaRPr lang="es-ES" sz="2800" b="1" i="0" u="sng" strike="noStrike" cap="none" dirty="0">
              <a:ln w="0">
                <a:solidFill>
                  <a:srgbClr val="0070C0"/>
                </a:solidFill>
              </a:ln>
              <a:solidFill>
                <a:srgbClr val="0070C0"/>
              </a:solidFill>
              <a:latin typeface="Be Vietnam Pro ExtraLight" pitchFamily="2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DDF085E-2FAF-D8EF-ABDE-2A0BEE763DC2}"/>
              </a:ext>
            </a:extLst>
          </p:cNvPr>
          <p:cNvSpPr txBox="1"/>
          <p:nvPr/>
        </p:nvSpPr>
        <p:spPr>
          <a:xfrm>
            <a:off x="747763" y="2228841"/>
            <a:ext cx="1019600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800" dirty="0">
                <a:latin typeface="Be Vietnam Pro ExtraLight" pitchFamily="2" charset="0"/>
              </a:rPr>
              <a:t>El </a:t>
            </a:r>
            <a:r>
              <a:rPr lang="es-MX" sz="1800" b="1" dirty="0">
                <a:latin typeface="Be Vietnam Pro ExtraLight" pitchFamily="2" charset="0"/>
              </a:rPr>
              <a:t>marketing digital </a:t>
            </a:r>
            <a:r>
              <a:rPr lang="es-MX" sz="1800" dirty="0">
                <a:latin typeface="Be Vietnam Pro ExtraLight" pitchFamily="2" charset="0"/>
              </a:rPr>
              <a:t>es el conjunto de acciones para promocionar y vender productos a través de medios digitales (celular, redes, correo, plataformas, etc.).</a:t>
            </a:r>
          </a:p>
          <a:p>
            <a:pPr algn="just"/>
            <a:endParaRPr lang="es-MX" sz="1800" dirty="0">
              <a:latin typeface="Be Vietnam Pro ExtraLight" pitchFamily="2" charset="0"/>
            </a:endParaRPr>
          </a:p>
          <a:p>
            <a:pPr algn="just"/>
            <a:r>
              <a:rPr lang="es-MX" sz="1800" dirty="0">
                <a:latin typeface="Be Vietnam Pro ExtraLight" pitchFamily="2" charset="0"/>
              </a:rPr>
              <a:t>🎯 Ventajas para las unidades productivas:</a:t>
            </a:r>
          </a:p>
          <a:p>
            <a:pPr algn="just"/>
            <a:endParaRPr lang="es-MX" sz="1800" dirty="0">
              <a:latin typeface="Be Vietnam Pro ExtraLight" pitchFamily="2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s-MX" sz="1800" dirty="0">
                <a:latin typeface="Be Vietnam Pro ExtraLight" pitchFamily="2" charset="0"/>
              </a:rPr>
              <a:t>Bajo costo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s-MX" sz="1800" dirty="0">
                <a:latin typeface="Be Vietnam Pro ExtraLight" pitchFamily="2" charset="0"/>
              </a:rPr>
              <a:t>Comunicación directa con el cliente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s-MX" sz="1800" dirty="0">
                <a:latin typeface="Be Vietnam Pro ExtraLight" pitchFamily="2" charset="0"/>
              </a:rPr>
              <a:t>Visibilidad constante	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s-MX" sz="1800" dirty="0">
                <a:latin typeface="Be Vietnam Pro ExtraLight" pitchFamily="2" charset="0"/>
              </a:rPr>
              <a:t>Posibilidad de vender más allá del territorio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s-MX" sz="1800" dirty="0">
                <a:latin typeface="Be Vietnam Pro ExtraLight" pitchFamily="2" charset="0"/>
              </a:rPr>
              <a:t>Medición de resultados</a:t>
            </a:r>
          </a:p>
          <a:p>
            <a:pPr algn="just"/>
            <a:endParaRPr lang="es-MX" sz="1800" dirty="0">
              <a:latin typeface="Be Vietnam Pro ExtraLight" pitchFamily="2" charset="0"/>
            </a:endParaRPr>
          </a:p>
          <a:p>
            <a:pPr algn="just"/>
            <a:r>
              <a:rPr lang="es-MX" sz="1800" b="1" dirty="0">
                <a:latin typeface="Be Vietnam Pro ExtraLight" pitchFamily="2" charset="0"/>
              </a:rPr>
              <a:t>💡 Ejemplo: </a:t>
            </a:r>
            <a:r>
              <a:rPr lang="es-MX" sz="1800" i="1" dirty="0">
                <a:latin typeface="Be Vietnam Pro ExtraLight" pitchFamily="2" charset="0"/>
              </a:rPr>
              <a:t>Una unidad que produce snacks amazónicos publica sus combos semanales en WhatsApp y consigue pedidos por redes sociales desde otras ciudades.</a:t>
            </a:r>
          </a:p>
        </p:txBody>
      </p:sp>
      <p:pic>
        <p:nvPicPr>
          <p:cNvPr id="1026" name="Picture 2" descr="Icono de tecnología de marketing digital | Vector Premium">
            <a:extLst>
              <a:ext uri="{FF2B5EF4-FFF2-40B4-BE49-F238E27FC236}">
                <a16:creationId xmlns:a16="http://schemas.microsoft.com/office/drawing/2014/main" id="{1E1B63FB-819B-DE44-D26C-C8287BD142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3989" y="2711518"/>
            <a:ext cx="2183039" cy="2183039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4793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904565" y="443753"/>
            <a:ext cx="1102659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Google Shape;85;p1">
            <a:extLst>
              <a:ext uri="{FF2B5EF4-FFF2-40B4-BE49-F238E27FC236}">
                <a16:creationId xmlns:a16="http://schemas.microsoft.com/office/drawing/2014/main" id="{BDCADE30-43DA-4526-801A-53CA2B258513}"/>
              </a:ext>
            </a:extLst>
          </p:cNvPr>
          <p:cNvSpPr txBox="1"/>
          <p:nvPr/>
        </p:nvSpPr>
        <p:spPr>
          <a:xfrm>
            <a:off x="1778278" y="1129553"/>
            <a:ext cx="8252225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s-MX" sz="2800" b="1" i="0" u="sng" strike="noStrike" cap="none" dirty="0">
                <a:ln w="0">
                  <a:solidFill>
                    <a:srgbClr val="0070C0"/>
                  </a:solidFill>
                </a:ln>
                <a:solidFill>
                  <a:srgbClr val="0070C0"/>
                </a:solidFill>
                <a:latin typeface="Be Vietnam Pro ExtraLight" pitchFamily="2" charset="0"/>
                <a:ea typeface="Calibri"/>
                <a:cs typeface="Arial" panose="020B0604020202020204" pitchFamily="34" charset="0"/>
                <a:sym typeface="Calibri"/>
              </a:rPr>
              <a:t>Canales clave del marketing digital</a:t>
            </a:r>
            <a:endParaRPr lang="es-ES" sz="2800" b="1" i="0" u="sng" strike="noStrike" cap="none" dirty="0">
              <a:ln w="0">
                <a:solidFill>
                  <a:srgbClr val="0070C0"/>
                </a:solidFill>
              </a:ln>
              <a:solidFill>
                <a:srgbClr val="0070C0"/>
              </a:solidFill>
              <a:latin typeface="Be Vietnam Pro ExtraLight" pitchFamily="2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20D6CE51-EDD6-BC68-143E-7BAF7AD7F7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3148666"/>
              </p:ext>
            </p:extLst>
          </p:nvPr>
        </p:nvGraphicFramePr>
        <p:xfrm>
          <a:off x="838200" y="2331718"/>
          <a:ext cx="10515600" cy="2733768"/>
        </p:xfrm>
        <a:graphic>
          <a:graphicData uri="http://schemas.openxmlformats.org/drawingml/2006/table">
            <a:tbl>
              <a:tblPr>
                <a:tableStyleId>{F7948404-A65F-41B6-9E06-0CE5232F61F0}</a:tableStyleId>
              </a:tblPr>
              <a:tblGrid>
                <a:gridCol w="3762829">
                  <a:extLst>
                    <a:ext uri="{9D8B030D-6E8A-4147-A177-3AD203B41FA5}">
                      <a16:colId xmlns:a16="http://schemas.microsoft.com/office/drawing/2014/main" val="1449266613"/>
                    </a:ext>
                  </a:extLst>
                </a:gridCol>
                <a:gridCol w="6752771">
                  <a:extLst>
                    <a:ext uri="{9D8B030D-6E8A-4147-A177-3AD203B41FA5}">
                      <a16:colId xmlns:a16="http://schemas.microsoft.com/office/drawing/2014/main" val="686141483"/>
                    </a:ext>
                  </a:extLst>
                </a:gridCol>
              </a:tblGrid>
              <a:tr h="455628">
                <a:tc>
                  <a:txBody>
                    <a:bodyPr/>
                    <a:lstStyle/>
                    <a:p>
                      <a:pPr algn="ctr"/>
                      <a:r>
                        <a:rPr lang="es-CO" sz="1800" b="1" dirty="0">
                          <a:latin typeface="Be Vietnam Pro ExtraLight" pitchFamily="2" charset="0"/>
                        </a:rPr>
                        <a:t>Canal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800" b="1" dirty="0">
                          <a:latin typeface="Be Vietnam Pro ExtraLight" pitchFamily="2" charset="0"/>
                        </a:rPr>
                        <a:t>¿Cómo usarlo?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7196375"/>
                  </a:ext>
                </a:extLst>
              </a:tr>
              <a:tr h="455628">
                <a:tc>
                  <a:txBody>
                    <a:bodyPr/>
                    <a:lstStyle/>
                    <a:p>
                      <a:r>
                        <a:rPr lang="es-CO" sz="1800" dirty="0">
                          <a:latin typeface="Be Vietnam Pro ExtraLight" pitchFamily="2" charset="0"/>
                        </a:rPr>
                        <a:t>📱 </a:t>
                      </a:r>
                      <a:r>
                        <a:rPr lang="es-CO" sz="1800" b="1" dirty="0">
                          <a:latin typeface="Be Vietnam Pro ExtraLight" pitchFamily="2" charset="0"/>
                        </a:rPr>
                        <a:t>WhatsApp Business</a:t>
                      </a:r>
                      <a:endParaRPr lang="es-CO" sz="1800" dirty="0">
                        <a:latin typeface="Be Vietnam Pro ExtraLight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800">
                          <a:latin typeface="Be Vietnam Pro ExtraLight" pitchFamily="2" charset="0"/>
                        </a:rPr>
                        <a:t>Catálogo, respuestas automáticas, contacto directo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9860225"/>
                  </a:ext>
                </a:extLst>
              </a:tr>
              <a:tr h="455628">
                <a:tc>
                  <a:txBody>
                    <a:bodyPr/>
                    <a:lstStyle/>
                    <a:p>
                      <a:r>
                        <a:rPr lang="es-CO" sz="1800">
                          <a:latin typeface="Be Vietnam Pro ExtraLight" pitchFamily="2" charset="0"/>
                        </a:rPr>
                        <a:t>📷 </a:t>
                      </a:r>
                      <a:r>
                        <a:rPr lang="es-CO" sz="1800" b="1">
                          <a:latin typeface="Be Vietnam Pro ExtraLight" pitchFamily="2" charset="0"/>
                        </a:rPr>
                        <a:t>Instagram/Facebook</a:t>
                      </a:r>
                      <a:endParaRPr lang="es-CO" sz="1800">
                        <a:latin typeface="Be Vietnam Pro ExtraLight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800">
                          <a:latin typeface="Be Vietnam Pro ExtraLight" pitchFamily="2" charset="0"/>
                        </a:rPr>
                        <a:t>Mostrar fotos, videos, historias, promociones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583489"/>
                  </a:ext>
                </a:extLst>
              </a:tr>
              <a:tr h="455628">
                <a:tc>
                  <a:txBody>
                    <a:bodyPr/>
                    <a:lstStyle/>
                    <a:p>
                      <a:r>
                        <a:rPr lang="es-CO" sz="1800">
                          <a:latin typeface="Be Vietnam Pro ExtraLight" pitchFamily="2" charset="0"/>
                        </a:rPr>
                        <a:t>🛒 </a:t>
                      </a:r>
                      <a:r>
                        <a:rPr lang="es-CO" sz="1800" b="1">
                          <a:latin typeface="Be Vietnam Pro ExtraLight" pitchFamily="2" charset="0"/>
                        </a:rPr>
                        <a:t>Marketplace / Tiendas</a:t>
                      </a:r>
                      <a:endParaRPr lang="es-CO" sz="1800">
                        <a:latin typeface="Be Vietnam Pro ExtraLight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800">
                          <a:latin typeface="Be Vietnam Pro ExtraLight" pitchFamily="2" charset="0"/>
                        </a:rPr>
                        <a:t>Vender por páginas de terceros (MercadoLibre, Rappi)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3726346"/>
                  </a:ext>
                </a:extLst>
              </a:tr>
              <a:tr h="455628">
                <a:tc>
                  <a:txBody>
                    <a:bodyPr/>
                    <a:lstStyle/>
                    <a:p>
                      <a:r>
                        <a:rPr lang="es-CO" sz="1800">
                          <a:latin typeface="Be Vietnam Pro ExtraLight" pitchFamily="2" charset="0"/>
                        </a:rPr>
                        <a:t>📧 </a:t>
                      </a:r>
                      <a:r>
                        <a:rPr lang="es-CO" sz="1800" b="1">
                          <a:latin typeface="Be Vietnam Pro ExtraLight" pitchFamily="2" charset="0"/>
                        </a:rPr>
                        <a:t>Correo electrónico</a:t>
                      </a:r>
                      <a:endParaRPr lang="es-CO" sz="1800">
                        <a:latin typeface="Be Vietnam Pro ExtraLight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800">
                          <a:latin typeface="Be Vietnam Pro ExtraLight" pitchFamily="2" charset="0"/>
                        </a:rPr>
                        <a:t>Confirmación de pedidos, info a clientes frecuentes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9226365"/>
                  </a:ext>
                </a:extLst>
              </a:tr>
              <a:tr h="455628">
                <a:tc>
                  <a:txBody>
                    <a:bodyPr/>
                    <a:lstStyle/>
                    <a:p>
                      <a:r>
                        <a:rPr lang="es-CO" sz="1800">
                          <a:latin typeface="Be Vietnam Pro ExtraLight" pitchFamily="2" charset="0"/>
                        </a:rPr>
                        <a:t>🧑‍💻 </a:t>
                      </a:r>
                      <a:r>
                        <a:rPr lang="es-CO" sz="1800" b="1">
                          <a:latin typeface="Be Vietnam Pro ExtraLight" pitchFamily="2" charset="0"/>
                        </a:rPr>
                        <a:t>Google Maps</a:t>
                      </a:r>
                      <a:endParaRPr lang="es-CO" sz="1800">
                        <a:latin typeface="Be Vietnam Pro ExtraLight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800" dirty="0">
                          <a:latin typeface="Be Vietnam Pro ExtraLight" pitchFamily="2" charset="0"/>
                        </a:rPr>
                        <a:t>Ubicar y mostrar reseñas del negocio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55302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008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904565" y="443753"/>
            <a:ext cx="1102659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Google Shape;85;p1">
            <a:extLst>
              <a:ext uri="{FF2B5EF4-FFF2-40B4-BE49-F238E27FC236}">
                <a16:creationId xmlns:a16="http://schemas.microsoft.com/office/drawing/2014/main" id="{BDCADE30-43DA-4526-801A-53CA2B258513}"/>
              </a:ext>
            </a:extLst>
          </p:cNvPr>
          <p:cNvSpPr txBox="1"/>
          <p:nvPr/>
        </p:nvSpPr>
        <p:spPr>
          <a:xfrm>
            <a:off x="1734736" y="1047159"/>
            <a:ext cx="8252225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s-MX" sz="2800" b="1" i="0" u="sng" strike="noStrike" cap="none" dirty="0">
                <a:ln w="0">
                  <a:solidFill>
                    <a:srgbClr val="0070C0"/>
                  </a:solidFill>
                </a:ln>
                <a:solidFill>
                  <a:srgbClr val="0070C0"/>
                </a:solidFill>
                <a:latin typeface="Be Vietnam Pro ExtraLight" pitchFamily="2" charset="0"/>
                <a:ea typeface="Calibri"/>
                <a:cs typeface="Arial" panose="020B0604020202020204" pitchFamily="34" charset="0"/>
                <a:sym typeface="Calibri"/>
              </a:rPr>
              <a:t>¿Qué contenido publicar? Ideas sencillas</a:t>
            </a:r>
            <a:endParaRPr lang="es-ES" sz="2800" b="1" i="0" u="sng" strike="noStrike" cap="none" dirty="0">
              <a:ln w="0">
                <a:solidFill>
                  <a:srgbClr val="0070C0"/>
                </a:solidFill>
              </a:ln>
              <a:solidFill>
                <a:srgbClr val="0070C0"/>
              </a:solidFill>
              <a:latin typeface="Be Vietnam Pro ExtraLight" pitchFamily="2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DDF085E-2FAF-D8EF-ABDE-2A0BEE763DC2}"/>
              </a:ext>
            </a:extLst>
          </p:cNvPr>
          <p:cNvSpPr txBox="1"/>
          <p:nvPr/>
        </p:nvSpPr>
        <p:spPr>
          <a:xfrm>
            <a:off x="968967" y="1732959"/>
            <a:ext cx="1025406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800" dirty="0">
                <a:latin typeface="Be Vietnam Pro ExtraLight" pitchFamily="2" charset="0"/>
              </a:rPr>
              <a:t>📸 No necesitas una gran cámara ni agencia. Puedes mostrar:</a:t>
            </a:r>
          </a:p>
          <a:p>
            <a:pPr algn="just"/>
            <a:endParaRPr lang="es-MX" sz="1800" dirty="0">
              <a:latin typeface="Be Vietnam Pro ExtraLight" pitchFamily="2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800" dirty="0">
                <a:latin typeface="Be Vietnam Pro ExtraLight" pitchFamily="2" charset="0"/>
              </a:rPr>
              <a:t>El proceso de elaboración</a:t>
            </a:r>
          </a:p>
          <a:p>
            <a:pPr algn="just"/>
            <a:endParaRPr lang="es-MX" sz="1800" dirty="0">
              <a:latin typeface="Be Vietnam Pro ExtraLight" pitchFamily="2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800" dirty="0">
                <a:latin typeface="Be Vietnam Pro ExtraLight" pitchFamily="2" charset="0"/>
              </a:rPr>
              <a:t>Testimonios de clientes</a:t>
            </a:r>
          </a:p>
          <a:p>
            <a:pPr algn="just"/>
            <a:endParaRPr lang="es-MX" sz="1800" dirty="0">
              <a:latin typeface="Be Vietnam Pro ExtraLight" pitchFamily="2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800" dirty="0">
                <a:latin typeface="Be Vietnam Pro ExtraLight" pitchFamily="2" charset="0"/>
              </a:rPr>
              <a:t>Beneficios del producto</a:t>
            </a:r>
          </a:p>
          <a:p>
            <a:pPr algn="just"/>
            <a:endParaRPr lang="es-MX" sz="1800" dirty="0">
              <a:latin typeface="Be Vietnam Pro ExtraLight" pitchFamily="2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800" dirty="0">
                <a:latin typeface="Be Vietnam Pro ExtraLight" pitchFamily="2" charset="0"/>
              </a:rPr>
              <a:t>Promociones del mes</a:t>
            </a:r>
          </a:p>
          <a:p>
            <a:pPr algn="just"/>
            <a:endParaRPr lang="es-MX" sz="1800" dirty="0">
              <a:latin typeface="Be Vietnam Pro ExtraLight" pitchFamily="2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800" dirty="0">
                <a:latin typeface="Be Vietnam Pro ExtraLight" pitchFamily="2" charset="0"/>
              </a:rPr>
              <a:t>Cómo usar o consumir tu producto</a:t>
            </a:r>
          </a:p>
          <a:p>
            <a:pPr algn="just"/>
            <a:endParaRPr lang="es-MX" sz="1800" dirty="0">
              <a:latin typeface="Be Vietnam Pro ExtraLight" pitchFamily="2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800" dirty="0">
                <a:latin typeface="Be Vietnam Pro ExtraLight" pitchFamily="2" charset="0"/>
              </a:rPr>
              <a:t>Historias del territorio o comunidad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MX" sz="1800" dirty="0">
              <a:latin typeface="Be Vietnam Pro ExtraLight" pitchFamily="2" charset="0"/>
            </a:endParaRPr>
          </a:p>
          <a:p>
            <a:pPr algn="just"/>
            <a:r>
              <a:rPr lang="es-MX" sz="1800" b="1" i="1" dirty="0">
                <a:latin typeface="Be Vietnam Pro ExtraLight" pitchFamily="2" charset="0"/>
              </a:rPr>
              <a:t>💡 Ejemplo: “</a:t>
            </a:r>
            <a:r>
              <a:rPr lang="es-MX" sz="1800" i="1" dirty="0">
                <a:latin typeface="Be Vietnam Pro ExtraLight" pitchFamily="2" charset="0"/>
              </a:rPr>
              <a:t>Así recolectamos las hojas para nuestras infusiones 🍃” → humaniza tu marca y genera conexión.</a:t>
            </a:r>
          </a:p>
        </p:txBody>
      </p:sp>
      <p:pic>
        <p:nvPicPr>
          <p:cNvPr id="2" name="Picture 2" descr="Icono de Cámara Special Lineal color | Freepik">
            <a:extLst>
              <a:ext uri="{FF2B5EF4-FFF2-40B4-BE49-F238E27FC236}">
                <a16:creationId xmlns:a16="http://schemas.microsoft.com/office/drawing/2014/main" id="{B8C49E3A-4BE1-C0E9-9102-B5A1E7A3E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1946" y="2670629"/>
            <a:ext cx="2453145" cy="2453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7261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904565" y="443753"/>
            <a:ext cx="1102659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Google Shape;85;p1">
            <a:extLst>
              <a:ext uri="{FF2B5EF4-FFF2-40B4-BE49-F238E27FC236}">
                <a16:creationId xmlns:a16="http://schemas.microsoft.com/office/drawing/2014/main" id="{BDCADE30-43DA-4526-801A-53CA2B258513}"/>
              </a:ext>
            </a:extLst>
          </p:cNvPr>
          <p:cNvSpPr txBox="1"/>
          <p:nvPr/>
        </p:nvSpPr>
        <p:spPr>
          <a:xfrm>
            <a:off x="1422400" y="1047159"/>
            <a:ext cx="8984343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s-MX" sz="2800" b="1" i="0" u="sng" strike="noStrike" cap="none" dirty="0">
                <a:ln w="0">
                  <a:solidFill>
                    <a:srgbClr val="0070C0"/>
                  </a:solidFill>
                </a:ln>
                <a:solidFill>
                  <a:srgbClr val="0070C0"/>
                </a:solidFill>
                <a:latin typeface="Be Vietnam Pro ExtraLight" pitchFamily="2" charset="0"/>
                <a:ea typeface="Calibri"/>
                <a:cs typeface="Arial" panose="020B0604020202020204" pitchFamily="34" charset="0"/>
                <a:sym typeface="Calibri"/>
              </a:rPr>
              <a:t>Actividad práctica: planea tu semana de contenido</a:t>
            </a:r>
            <a:endParaRPr lang="es-ES" sz="2800" b="1" i="0" u="sng" strike="noStrike" cap="none" dirty="0">
              <a:ln w="0">
                <a:solidFill>
                  <a:srgbClr val="0070C0"/>
                </a:solidFill>
              </a:ln>
              <a:solidFill>
                <a:srgbClr val="0070C0"/>
              </a:solidFill>
              <a:latin typeface="Be Vietnam Pro ExtraLight" pitchFamily="2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9BA14277-9D7C-0DAE-60F4-B453FD99D0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56298"/>
              </p:ext>
            </p:extLst>
          </p:nvPr>
        </p:nvGraphicFramePr>
        <p:xfrm>
          <a:off x="939800" y="2285999"/>
          <a:ext cx="10381344" cy="2315028"/>
        </p:xfrm>
        <a:graphic>
          <a:graphicData uri="http://schemas.openxmlformats.org/drawingml/2006/table">
            <a:tbl>
              <a:tblPr>
                <a:tableStyleId>{F7948404-A65F-41B6-9E06-0CE5232F61F0}</a:tableStyleId>
              </a:tblPr>
              <a:tblGrid>
                <a:gridCol w="2038297">
                  <a:extLst>
                    <a:ext uri="{9D8B030D-6E8A-4147-A177-3AD203B41FA5}">
                      <a16:colId xmlns:a16="http://schemas.microsoft.com/office/drawing/2014/main" val="1448289086"/>
                    </a:ext>
                  </a:extLst>
                </a:gridCol>
                <a:gridCol w="3668218">
                  <a:extLst>
                    <a:ext uri="{9D8B030D-6E8A-4147-A177-3AD203B41FA5}">
                      <a16:colId xmlns:a16="http://schemas.microsoft.com/office/drawing/2014/main" val="2630480232"/>
                    </a:ext>
                  </a:extLst>
                </a:gridCol>
                <a:gridCol w="4674829">
                  <a:extLst>
                    <a:ext uri="{9D8B030D-6E8A-4147-A177-3AD203B41FA5}">
                      <a16:colId xmlns:a16="http://schemas.microsoft.com/office/drawing/2014/main" val="2739622701"/>
                    </a:ext>
                  </a:extLst>
                </a:gridCol>
              </a:tblGrid>
              <a:tr h="578757">
                <a:tc>
                  <a:txBody>
                    <a:bodyPr/>
                    <a:lstStyle/>
                    <a:p>
                      <a:pPr algn="ctr"/>
                      <a:r>
                        <a:rPr lang="es-CO" sz="1800" b="1" dirty="0">
                          <a:latin typeface="Be Vietnam Pro ExtraLight" pitchFamily="2" charset="0"/>
                        </a:rPr>
                        <a:t>Día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800" b="1" dirty="0">
                          <a:latin typeface="Be Vietnam Pro ExtraLight" pitchFamily="2" charset="0"/>
                        </a:rPr>
                        <a:t>Tipo de publicación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800" b="1" dirty="0">
                          <a:latin typeface="Be Vietnam Pro ExtraLight" pitchFamily="2" charset="0"/>
                        </a:rPr>
                        <a:t>Idea de contenido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2116929"/>
                  </a:ext>
                </a:extLst>
              </a:tr>
              <a:tr h="578757">
                <a:tc>
                  <a:txBody>
                    <a:bodyPr/>
                    <a:lstStyle/>
                    <a:p>
                      <a:r>
                        <a:rPr lang="es-CO" sz="1800">
                          <a:latin typeface="Be Vietnam Pro ExtraLight" pitchFamily="2" charset="0"/>
                        </a:rPr>
                        <a:t>Lunes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800" dirty="0">
                          <a:latin typeface="Be Vietnam Pro ExtraLight" pitchFamily="2" charset="0"/>
                        </a:rPr>
                        <a:t>Foto de producto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800">
                          <a:latin typeface="Be Vietnam Pro ExtraLight" pitchFamily="2" charset="0"/>
                        </a:rPr>
                        <a:t>“Empezamos la semana con energía 🔋”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7062830"/>
                  </a:ext>
                </a:extLst>
              </a:tr>
              <a:tr h="578757">
                <a:tc>
                  <a:txBody>
                    <a:bodyPr/>
                    <a:lstStyle/>
                    <a:p>
                      <a:r>
                        <a:rPr lang="es-CO" sz="1800">
                          <a:latin typeface="Be Vietnam Pro ExtraLight" pitchFamily="2" charset="0"/>
                        </a:rPr>
                        <a:t>Miércoles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800" dirty="0">
                          <a:latin typeface="Be Vietnam Pro ExtraLight" pitchFamily="2" charset="0"/>
                        </a:rPr>
                        <a:t>Historia en video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800">
                          <a:latin typeface="Be Vietnam Pro ExtraLight" pitchFamily="2" charset="0"/>
                        </a:rPr>
                        <a:t>Proceso de empaque del producto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3600797"/>
                  </a:ext>
                </a:extLst>
              </a:tr>
              <a:tr h="578757">
                <a:tc>
                  <a:txBody>
                    <a:bodyPr/>
                    <a:lstStyle/>
                    <a:p>
                      <a:r>
                        <a:rPr lang="es-CO" sz="1800" dirty="0">
                          <a:latin typeface="Be Vietnam Pro ExtraLight" pitchFamily="2" charset="0"/>
                        </a:rPr>
                        <a:t>Viernes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800">
                          <a:latin typeface="Be Vietnam Pro ExtraLight" pitchFamily="2" charset="0"/>
                        </a:rPr>
                        <a:t>Testimonio de cliente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800" dirty="0">
                          <a:latin typeface="Be Vietnam Pro ExtraLight" pitchFamily="2" charset="0"/>
                        </a:rPr>
                        <a:t>“¡Este producto me encantó!” – María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7625467"/>
                  </a:ext>
                </a:extLst>
              </a:tr>
            </a:tbl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id="{A78A86EB-9C2D-FCBC-57CD-8006BC156FEC}"/>
              </a:ext>
            </a:extLst>
          </p:cNvPr>
          <p:cNvSpPr txBox="1"/>
          <p:nvPr/>
        </p:nvSpPr>
        <p:spPr>
          <a:xfrm>
            <a:off x="939800" y="5055077"/>
            <a:ext cx="106571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800" dirty="0">
                <a:latin typeface="Be Vietnam Pro ExtraLight" pitchFamily="2" charset="0"/>
              </a:rPr>
              <a:t>🎯 </a:t>
            </a:r>
            <a:r>
              <a:rPr lang="es-CO" sz="1800" b="1" dirty="0">
                <a:latin typeface="Be Vietnam Pro ExtraLight" pitchFamily="2" charset="0"/>
              </a:rPr>
              <a:t>Consejo: </a:t>
            </a:r>
            <a:r>
              <a:rPr lang="es-CO" sz="1800" dirty="0">
                <a:latin typeface="Be Vietnam Pro ExtraLight" pitchFamily="2" charset="0"/>
              </a:rPr>
              <a:t>usa herramientas gratuitas como </a:t>
            </a:r>
            <a:r>
              <a:rPr lang="es-CO" sz="1800" dirty="0" err="1">
                <a:latin typeface="Be Vietnam Pro ExtraLight" pitchFamily="2" charset="0"/>
              </a:rPr>
              <a:t>Canva</a:t>
            </a:r>
            <a:r>
              <a:rPr lang="es-CO" sz="1800" dirty="0">
                <a:latin typeface="Be Vietnam Pro ExtraLight" pitchFamily="2" charset="0"/>
              </a:rPr>
              <a:t>, </a:t>
            </a:r>
            <a:r>
              <a:rPr lang="es-CO" sz="1800" dirty="0" err="1">
                <a:latin typeface="Be Vietnam Pro ExtraLight" pitchFamily="2" charset="0"/>
              </a:rPr>
              <a:t>InShot</a:t>
            </a:r>
            <a:r>
              <a:rPr lang="es-CO" sz="1800" dirty="0">
                <a:latin typeface="Be Vietnam Pro ExtraLight" pitchFamily="2" charset="0"/>
              </a:rPr>
              <a:t>, o Meta Business Suite.</a:t>
            </a:r>
          </a:p>
        </p:txBody>
      </p:sp>
    </p:spTree>
    <p:extLst>
      <p:ext uri="{BB962C8B-B14F-4D97-AF65-F5344CB8AC3E}">
        <p14:creationId xmlns:p14="http://schemas.microsoft.com/office/powerpoint/2010/main" val="253368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904565" y="443753"/>
            <a:ext cx="1102659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Google Shape;85;p1">
            <a:extLst>
              <a:ext uri="{FF2B5EF4-FFF2-40B4-BE49-F238E27FC236}">
                <a16:creationId xmlns:a16="http://schemas.microsoft.com/office/drawing/2014/main" id="{BDCADE30-43DA-4526-801A-53CA2B258513}"/>
              </a:ext>
            </a:extLst>
          </p:cNvPr>
          <p:cNvSpPr txBox="1"/>
          <p:nvPr/>
        </p:nvSpPr>
        <p:spPr>
          <a:xfrm>
            <a:off x="1734736" y="1047159"/>
            <a:ext cx="8252225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s-MX" sz="2800" b="1" i="0" u="sng" strike="noStrike" cap="none" dirty="0">
                <a:ln w="0">
                  <a:solidFill>
                    <a:srgbClr val="0070C0"/>
                  </a:solidFill>
                </a:ln>
                <a:solidFill>
                  <a:srgbClr val="0070C0"/>
                </a:solidFill>
                <a:latin typeface="Be Vietnam Pro ExtraLight" pitchFamily="2" charset="0"/>
                <a:ea typeface="Calibri"/>
                <a:cs typeface="Arial" panose="020B0604020202020204" pitchFamily="34" charset="0"/>
                <a:sym typeface="Calibri"/>
              </a:rPr>
              <a:t>Estrategias básicas para crecer en redes</a:t>
            </a:r>
            <a:endParaRPr lang="es-ES" sz="2800" b="1" i="0" u="sng" strike="noStrike" cap="none" dirty="0">
              <a:ln w="0">
                <a:solidFill>
                  <a:srgbClr val="0070C0"/>
                </a:solidFill>
              </a:ln>
              <a:solidFill>
                <a:srgbClr val="0070C0"/>
              </a:solidFill>
              <a:latin typeface="Be Vietnam Pro ExtraLight" pitchFamily="2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DDF085E-2FAF-D8EF-ABDE-2A0BEE763DC2}"/>
              </a:ext>
            </a:extLst>
          </p:cNvPr>
          <p:cNvSpPr txBox="1"/>
          <p:nvPr/>
        </p:nvSpPr>
        <p:spPr>
          <a:xfrm>
            <a:off x="867367" y="1732959"/>
            <a:ext cx="1025406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800" dirty="0">
                <a:latin typeface="Be Vietnam Pro ExtraLight" pitchFamily="2" charset="0"/>
              </a:rPr>
              <a:t>📌 </a:t>
            </a:r>
            <a:r>
              <a:rPr lang="es-MX" sz="1800" dirty="0" err="1">
                <a:latin typeface="Be Vietnam Pro ExtraLight" pitchFamily="2" charset="0"/>
              </a:rPr>
              <a:t>Tips</a:t>
            </a:r>
            <a:r>
              <a:rPr lang="es-MX" sz="1800" dirty="0">
                <a:latin typeface="Be Vietnam Pro ExtraLight" pitchFamily="2" charset="0"/>
              </a:rPr>
              <a:t> para mejorar visibilidad y confianza:</a:t>
            </a:r>
          </a:p>
          <a:p>
            <a:pPr algn="just"/>
            <a:endParaRPr lang="es-MX" sz="1800" dirty="0">
              <a:latin typeface="Be Vietnam Pro ExtraLight" pitchFamily="2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800" dirty="0">
                <a:latin typeface="Be Vietnam Pro ExtraLight" pitchFamily="2" charset="0"/>
              </a:rPr>
              <a:t>Publica mínimo 3 veces por semana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MX" sz="1800" dirty="0">
              <a:latin typeface="Be Vietnam Pro ExtraLight" pitchFamily="2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800" dirty="0">
                <a:latin typeface="Be Vietnam Pro ExtraLight" pitchFamily="2" charset="0"/>
              </a:rPr>
              <a:t>Usa fotos claras, con buena luz natural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MX" sz="1800" dirty="0">
              <a:latin typeface="Be Vietnam Pro ExtraLight" pitchFamily="2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800" dirty="0">
                <a:latin typeface="Be Vietnam Pro ExtraLight" pitchFamily="2" charset="0"/>
              </a:rPr>
              <a:t>Acompaña cada publicación con un texto breve y emotivo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MX" sz="1800" dirty="0">
              <a:latin typeface="Be Vietnam Pro ExtraLight" pitchFamily="2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800" dirty="0">
                <a:latin typeface="Be Vietnam Pro ExtraLight" pitchFamily="2" charset="0"/>
              </a:rPr>
              <a:t>Usa hashtags (#) relacionados con el producto o territorio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MX" sz="1800" dirty="0">
              <a:latin typeface="Be Vietnam Pro ExtraLight" pitchFamily="2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800" dirty="0">
                <a:latin typeface="Be Vietnam Pro ExtraLight" pitchFamily="2" charset="0"/>
              </a:rPr>
              <a:t>Responde rápido a los mensajes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MX" sz="1800" dirty="0">
              <a:latin typeface="Be Vietnam Pro ExtraLight" pitchFamily="2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800" dirty="0">
                <a:latin typeface="Be Vietnam Pro ExtraLight" pitchFamily="2" charset="0"/>
              </a:rPr>
              <a:t>Fija publicaciones importantes (menú, combos, precios)</a:t>
            </a:r>
          </a:p>
          <a:p>
            <a:pPr algn="just"/>
            <a:endParaRPr lang="es-MX" sz="1800" dirty="0">
              <a:latin typeface="Be Vietnam Pro ExtraLight" pitchFamily="2" charset="0"/>
            </a:endParaRPr>
          </a:p>
          <a:p>
            <a:pPr algn="just"/>
            <a:endParaRPr lang="es-MX" sz="1800" dirty="0">
              <a:latin typeface="Be Vietnam Pro ExtraLight" pitchFamily="2" charset="0"/>
            </a:endParaRPr>
          </a:p>
          <a:p>
            <a:pPr algn="just"/>
            <a:r>
              <a:rPr lang="es-MX" sz="1800" i="1" dirty="0">
                <a:latin typeface="Be Vietnam Pro ExtraLight" pitchFamily="2" charset="0"/>
              </a:rPr>
              <a:t>📍 Ejemplo</a:t>
            </a:r>
            <a:r>
              <a:rPr lang="es-MX" sz="1800" dirty="0">
                <a:latin typeface="Be Vietnam Pro ExtraLight" pitchFamily="2" charset="0"/>
              </a:rPr>
              <a:t>: </a:t>
            </a:r>
            <a:r>
              <a:rPr lang="es-MX" sz="1800" i="1" dirty="0">
                <a:latin typeface="Be Vietnam Pro ExtraLight" pitchFamily="2" charset="0"/>
              </a:rPr>
              <a:t>#AromáticasAmazonía #SaboresDelBosque #EmpoderamientoFemenino</a:t>
            </a:r>
          </a:p>
        </p:txBody>
      </p:sp>
      <p:pic>
        <p:nvPicPr>
          <p:cNvPr id="5122" name="Picture 2" descr="Consejos - Iconos gratis de tecnología">
            <a:extLst>
              <a:ext uri="{FF2B5EF4-FFF2-40B4-BE49-F238E27FC236}">
                <a16:creationId xmlns:a16="http://schemas.microsoft.com/office/drawing/2014/main" id="{326DBF6A-BA33-E0F7-5E60-904539C9FE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8400" y="1854200"/>
            <a:ext cx="3149600" cy="314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284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904565" y="443753"/>
            <a:ext cx="1102659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Google Shape;85;p1">
            <a:extLst>
              <a:ext uri="{FF2B5EF4-FFF2-40B4-BE49-F238E27FC236}">
                <a16:creationId xmlns:a16="http://schemas.microsoft.com/office/drawing/2014/main" id="{BDCADE30-43DA-4526-801A-53CA2B258513}"/>
              </a:ext>
            </a:extLst>
          </p:cNvPr>
          <p:cNvSpPr txBox="1"/>
          <p:nvPr/>
        </p:nvSpPr>
        <p:spPr>
          <a:xfrm>
            <a:off x="1734736" y="1047159"/>
            <a:ext cx="8252225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s-MX" sz="2800" b="1" i="0" u="sng" strike="noStrike" cap="none" dirty="0">
                <a:ln w="0">
                  <a:solidFill>
                    <a:srgbClr val="0070C0"/>
                  </a:solidFill>
                </a:ln>
                <a:solidFill>
                  <a:srgbClr val="0070C0"/>
                </a:solidFill>
                <a:latin typeface="Be Vietnam Pro ExtraLight" pitchFamily="2" charset="0"/>
                <a:ea typeface="Calibri"/>
                <a:cs typeface="Arial" panose="020B0604020202020204" pitchFamily="34" charset="0"/>
                <a:sym typeface="Calibri"/>
              </a:rPr>
              <a:t> Cómo convertir seguidores en compradores</a:t>
            </a:r>
            <a:endParaRPr lang="es-ES" sz="2800" b="1" i="0" u="sng" strike="noStrike" cap="none" dirty="0">
              <a:ln w="0">
                <a:solidFill>
                  <a:srgbClr val="0070C0"/>
                </a:solidFill>
              </a:ln>
              <a:solidFill>
                <a:srgbClr val="0070C0"/>
              </a:solidFill>
              <a:latin typeface="Be Vietnam Pro ExtraLight" pitchFamily="2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DDF085E-2FAF-D8EF-ABDE-2A0BEE763DC2}"/>
              </a:ext>
            </a:extLst>
          </p:cNvPr>
          <p:cNvSpPr txBox="1"/>
          <p:nvPr/>
        </p:nvSpPr>
        <p:spPr>
          <a:xfrm>
            <a:off x="867367" y="1732959"/>
            <a:ext cx="1025406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800" dirty="0">
                <a:latin typeface="Be Vietnam Pro ExtraLight" pitchFamily="2" charset="0"/>
              </a:rPr>
              <a:t>💬 De seguidor a cliente:</a:t>
            </a:r>
          </a:p>
          <a:p>
            <a:pPr algn="just"/>
            <a:endParaRPr lang="es-MX" sz="1800" dirty="0">
              <a:latin typeface="Be Vietnam Pro ExtraLight" pitchFamily="2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s-MX" sz="1800" dirty="0">
                <a:latin typeface="Be Vietnam Pro ExtraLight" pitchFamily="2" charset="0"/>
              </a:rPr>
              <a:t>Captura la atención con contenido auténtico</a:t>
            </a:r>
          </a:p>
          <a:p>
            <a:pPr marL="342900" indent="-342900" algn="just">
              <a:buFont typeface="+mj-lt"/>
              <a:buAutoNum type="arabicPeriod"/>
            </a:pPr>
            <a:endParaRPr lang="es-MX" sz="1800" dirty="0">
              <a:latin typeface="Be Vietnam Pro ExtraLight" pitchFamily="2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s-MX" sz="1800" dirty="0">
                <a:latin typeface="Be Vietnam Pro ExtraLight" pitchFamily="2" charset="0"/>
              </a:rPr>
              <a:t>Informa bien: precios, beneficios, formas de pago</a:t>
            </a:r>
          </a:p>
          <a:p>
            <a:pPr marL="342900" indent="-342900" algn="just">
              <a:buFont typeface="+mj-lt"/>
              <a:buAutoNum type="arabicPeriod"/>
            </a:pPr>
            <a:endParaRPr lang="es-MX" sz="1800" dirty="0">
              <a:latin typeface="Be Vietnam Pro ExtraLight" pitchFamily="2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s-MX" sz="1800" dirty="0">
                <a:latin typeface="Be Vietnam Pro ExtraLight" pitchFamily="2" charset="0"/>
              </a:rPr>
              <a:t>Invita a escribir o preguntar</a:t>
            </a:r>
          </a:p>
          <a:p>
            <a:pPr marL="342900" indent="-342900" algn="just">
              <a:buFont typeface="+mj-lt"/>
              <a:buAutoNum type="arabicPeriod"/>
            </a:pPr>
            <a:endParaRPr lang="es-MX" sz="1800" dirty="0">
              <a:latin typeface="Be Vietnam Pro ExtraLight" pitchFamily="2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s-MX" sz="1800" dirty="0">
                <a:latin typeface="Be Vietnam Pro ExtraLight" pitchFamily="2" charset="0"/>
              </a:rPr>
              <a:t>Cierra la venta: WhatsApp, mensaje directo o link de pago</a:t>
            </a:r>
          </a:p>
          <a:p>
            <a:pPr marL="342900" indent="-342900" algn="just">
              <a:buFont typeface="+mj-lt"/>
              <a:buAutoNum type="arabicPeriod"/>
            </a:pPr>
            <a:endParaRPr lang="es-MX" sz="1800" dirty="0">
              <a:latin typeface="Be Vietnam Pro ExtraLight" pitchFamily="2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s-MX" sz="1800" dirty="0">
                <a:latin typeface="Be Vietnam Pro ExtraLight" pitchFamily="2" charset="0"/>
              </a:rPr>
              <a:t>Da seguimiento: agradece, pide </a:t>
            </a:r>
            <a:r>
              <a:rPr lang="es-MX" sz="1800" dirty="0" err="1">
                <a:latin typeface="Be Vietnam Pro ExtraLight" pitchFamily="2" charset="0"/>
              </a:rPr>
              <a:t>feedback</a:t>
            </a:r>
            <a:r>
              <a:rPr lang="es-MX" sz="1800" dirty="0">
                <a:latin typeface="Be Vietnam Pro ExtraLight" pitchFamily="2" charset="0"/>
              </a:rPr>
              <a:t>, fideliza</a:t>
            </a:r>
          </a:p>
          <a:p>
            <a:pPr algn="just"/>
            <a:endParaRPr lang="es-MX" sz="1800" dirty="0">
              <a:latin typeface="Be Vietnam Pro ExtraLight" pitchFamily="2" charset="0"/>
            </a:endParaRPr>
          </a:p>
          <a:p>
            <a:pPr algn="just"/>
            <a:endParaRPr lang="es-MX" sz="1800" dirty="0">
              <a:latin typeface="Be Vietnam Pro ExtraLight" pitchFamily="2" charset="0"/>
            </a:endParaRPr>
          </a:p>
          <a:p>
            <a:pPr algn="just"/>
            <a:r>
              <a:rPr lang="es-MX" sz="1800" b="1" i="1" dirty="0">
                <a:latin typeface="Be Vietnam Pro ExtraLight" pitchFamily="2" charset="0"/>
              </a:rPr>
              <a:t>📌 Usa frases como:</a:t>
            </a:r>
          </a:p>
          <a:p>
            <a:pPr algn="just"/>
            <a:r>
              <a:rPr lang="es-MX" sz="1800" i="1" dirty="0">
                <a:latin typeface="Be Vietnam Pro ExtraLight" pitchFamily="2" charset="0"/>
              </a:rPr>
              <a:t>👉 “Escríbenos para tu pedido”👉 “Solo por hoy envío gratis”👉 “Quedan pocas unidades”</a:t>
            </a:r>
          </a:p>
        </p:txBody>
      </p:sp>
      <p:pic>
        <p:nvPicPr>
          <p:cNvPr id="6146" name="Picture 2" descr="Seguidores - Iconos gratis de social">
            <a:extLst>
              <a:ext uri="{FF2B5EF4-FFF2-40B4-BE49-F238E27FC236}">
                <a16:creationId xmlns:a16="http://schemas.microsoft.com/office/drawing/2014/main" id="{DFB65755-97A2-D9B3-E8CC-A3B4336829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9257" y="2151743"/>
            <a:ext cx="2554514" cy="2554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2269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904565" y="443753"/>
            <a:ext cx="1102659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Google Shape;85;p1">
            <a:extLst>
              <a:ext uri="{FF2B5EF4-FFF2-40B4-BE49-F238E27FC236}">
                <a16:creationId xmlns:a16="http://schemas.microsoft.com/office/drawing/2014/main" id="{BDCADE30-43DA-4526-801A-53CA2B258513}"/>
              </a:ext>
            </a:extLst>
          </p:cNvPr>
          <p:cNvSpPr txBox="1"/>
          <p:nvPr/>
        </p:nvSpPr>
        <p:spPr>
          <a:xfrm>
            <a:off x="1734736" y="1047159"/>
            <a:ext cx="8252225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s-MX" sz="2800" b="1" u="sng" dirty="0">
                <a:ln w="0">
                  <a:solidFill>
                    <a:srgbClr val="0070C0"/>
                  </a:solidFill>
                </a:ln>
                <a:solidFill>
                  <a:srgbClr val="0070C0"/>
                </a:solidFill>
                <a:latin typeface="Be Vietnam Pro ExtraLight" pitchFamily="2" charset="0"/>
                <a:ea typeface="Calibri"/>
                <a:cs typeface="Arial" panose="020B0604020202020204" pitchFamily="34" charset="0"/>
                <a:sym typeface="Calibri"/>
              </a:rPr>
              <a:t>E</a:t>
            </a:r>
            <a:r>
              <a:rPr lang="es-MX" sz="2800" b="1" i="0" u="sng" strike="noStrike" cap="none" dirty="0">
                <a:ln w="0">
                  <a:solidFill>
                    <a:srgbClr val="0070C0"/>
                  </a:solidFill>
                </a:ln>
                <a:solidFill>
                  <a:srgbClr val="0070C0"/>
                </a:solidFill>
                <a:latin typeface="Be Vietnam Pro ExtraLight" pitchFamily="2" charset="0"/>
                <a:ea typeface="Calibri"/>
                <a:cs typeface="Arial" panose="020B0604020202020204" pitchFamily="34" charset="0"/>
                <a:sym typeface="Calibri"/>
              </a:rPr>
              <a:t>star en digital no es lujo, es necesidad</a:t>
            </a:r>
            <a:endParaRPr lang="es-ES" sz="2800" b="1" i="0" u="sng" strike="noStrike" cap="none" dirty="0">
              <a:ln w="0">
                <a:solidFill>
                  <a:srgbClr val="0070C0"/>
                </a:solidFill>
              </a:ln>
              <a:solidFill>
                <a:srgbClr val="0070C0"/>
              </a:solidFill>
              <a:latin typeface="Be Vietnam Pro ExtraLight" pitchFamily="2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DDF085E-2FAF-D8EF-ABDE-2A0BEE763DC2}"/>
              </a:ext>
            </a:extLst>
          </p:cNvPr>
          <p:cNvSpPr txBox="1"/>
          <p:nvPr/>
        </p:nvSpPr>
        <p:spPr>
          <a:xfrm>
            <a:off x="838339" y="2173745"/>
            <a:ext cx="1025406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800" dirty="0">
                <a:latin typeface="Be Vietnam Pro ExtraLight" pitchFamily="2" charset="0"/>
              </a:rPr>
              <a:t>“Si no te ven, no te compran. Si no comunicas, no conectas.”</a:t>
            </a:r>
          </a:p>
          <a:p>
            <a:pPr algn="just"/>
            <a:endParaRPr lang="es-MX" sz="1800" dirty="0">
              <a:latin typeface="Be Vietnam Pro ExtraLight" pitchFamily="2" charset="0"/>
            </a:endParaRPr>
          </a:p>
          <a:p>
            <a:pPr algn="just"/>
            <a:r>
              <a:rPr lang="es-MX" sz="1800" dirty="0">
                <a:latin typeface="Be Vietnam Pro ExtraLight" pitchFamily="2" charset="0"/>
              </a:rPr>
              <a:t>✔️ Aprovecha lo que ya tienes: un celular, tu historia, tu producto</a:t>
            </a:r>
          </a:p>
          <a:p>
            <a:pPr algn="just"/>
            <a:endParaRPr lang="es-MX" sz="1800" dirty="0">
              <a:latin typeface="Be Vietnam Pro ExtraLight" pitchFamily="2" charset="0"/>
            </a:endParaRPr>
          </a:p>
          <a:p>
            <a:pPr algn="just"/>
            <a:r>
              <a:rPr lang="es-MX" sz="1800" dirty="0">
                <a:latin typeface="Be Vietnam Pro ExtraLight" pitchFamily="2" charset="0"/>
              </a:rPr>
              <a:t>✔️ Sé constante y auténtico</a:t>
            </a:r>
          </a:p>
          <a:p>
            <a:pPr algn="just"/>
            <a:endParaRPr lang="es-MX" sz="1800" dirty="0">
              <a:latin typeface="Be Vietnam Pro ExtraLight" pitchFamily="2" charset="0"/>
            </a:endParaRPr>
          </a:p>
          <a:p>
            <a:pPr algn="just"/>
            <a:r>
              <a:rPr lang="es-MX" sz="1800" dirty="0">
                <a:latin typeface="Be Vietnam Pro ExtraLight" pitchFamily="2" charset="0"/>
              </a:rPr>
              <a:t>✔️ Aprende de otros, mejora poco a poco</a:t>
            </a:r>
          </a:p>
          <a:p>
            <a:pPr algn="just"/>
            <a:endParaRPr lang="es-MX" sz="1800" dirty="0">
              <a:latin typeface="Be Vietnam Pro ExtraLight" pitchFamily="2" charset="0"/>
            </a:endParaRPr>
          </a:p>
          <a:p>
            <a:pPr algn="just"/>
            <a:r>
              <a:rPr lang="es-MX" sz="1800" dirty="0">
                <a:latin typeface="Be Vietnam Pro ExtraLight" pitchFamily="2" charset="0"/>
              </a:rPr>
              <a:t>✔️ Lo importante no es la perfección, ¡es comenzar!</a:t>
            </a:r>
          </a:p>
          <a:p>
            <a:pPr algn="just"/>
            <a:endParaRPr lang="es-MX" sz="1800" dirty="0">
              <a:latin typeface="Be Vietnam Pro ExtraLight" pitchFamily="2" charset="0"/>
            </a:endParaRPr>
          </a:p>
        </p:txBody>
      </p:sp>
      <p:pic>
        <p:nvPicPr>
          <p:cNvPr id="7170" name="Picture 2" descr="Iconos redes sociales | Canva">
            <a:extLst>
              <a:ext uri="{FF2B5EF4-FFF2-40B4-BE49-F238E27FC236}">
                <a16:creationId xmlns:a16="http://schemas.microsoft.com/office/drawing/2014/main" id="{C65192D0-1528-FCE5-3A02-0BF73D56A8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7206" y="2844799"/>
            <a:ext cx="3725199" cy="2065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63515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19395</TotalTime>
  <Words>622</Words>
  <Application>Microsoft Office PowerPoint</Application>
  <PresentationFormat>Panorámica</PresentationFormat>
  <Paragraphs>115</Paragraphs>
  <Slides>10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Arial</vt:lpstr>
      <vt:lpstr>Calibri</vt:lpstr>
      <vt:lpstr>Arial Narrow</vt:lpstr>
      <vt:lpstr>Be Vietnam Pro ExtraLight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Zara</dc:creator>
  <cp:lastModifiedBy>SHARON GUAVIARE</cp:lastModifiedBy>
  <cp:revision>452</cp:revision>
  <dcterms:created xsi:type="dcterms:W3CDTF">2024-04-29T13:51:38Z</dcterms:created>
  <dcterms:modified xsi:type="dcterms:W3CDTF">2025-08-07T01:48:28Z</dcterms:modified>
</cp:coreProperties>
</file>