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398" r:id="rId4"/>
    <p:sldId id="423" r:id="rId5"/>
    <p:sldId id="399" r:id="rId6"/>
    <p:sldId id="424" r:id="rId7"/>
    <p:sldId id="432" r:id="rId8"/>
    <p:sldId id="433" r:id="rId9"/>
    <p:sldId id="435" r:id="rId10"/>
    <p:sldId id="436" r:id="rId11"/>
    <p:sldId id="437" r:id="rId12"/>
    <p:sldId id="434" r:id="rId13"/>
    <p:sldId id="317" r:id="rId14"/>
  </p:sldIdLst>
  <p:sldSz cx="12192000" cy="6858000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Be Vietnam Pro ExtraLight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PKkWTykBGZqQ4J+D5z0PPI37C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n Alexander Alvarez Perez" initials="BAAP" lastIdx="1" clrIdx="0">
    <p:extLst>
      <p:ext uri="{19B8F6BF-5375-455C-9EA6-DF929625EA0E}">
        <p15:presenceInfo xmlns:p15="http://schemas.microsoft.com/office/powerpoint/2012/main" userId="S::balvarezp@sena.edu.co::5e784ef3-0995-4f2c-b010-d34a89fbb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9C"/>
    <a:srgbClr val="53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48404-A65F-41B6-9E06-0CE5232F61F0}">
  <a:tblStyle styleId="{F7948404-A65F-41B6-9E06-0CE5232F6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8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56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062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31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99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31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3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5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15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42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71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10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5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8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20359" y="1285967"/>
            <a:ext cx="10351282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400" i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“Fortalecimiento de la Estrategia del Laboratorio de Desarrollo Empresarial del Guaviare -LADEG- cómo Alternativa para el Desarrollo de Prácticas Administrativas, San José del Guaviare”.</a:t>
            </a:r>
          </a:p>
          <a:p>
            <a:pPr lvl="0" algn="ctr"/>
            <a:endParaRPr lang="es-MX" sz="2400" i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cs typeface="Arial" panose="020B0604020202020204" pitchFamily="34" charset="0"/>
            </a:endParaRPr>
          </a:p>
          <a:p>
            <a:pPr lvl="0" algn="ctr"/>
            <a:r>
              <a:rPr lang="es-ES" sz="4000" b="1" u="sng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Sostenibilidad y Proyección</a:t>
            </a:r>
            <a:endParaRPr lang="es-ES" sz="36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b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b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r>
              <a:rPr lang="es-ES" sz="40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Total:</a:t>
            </a:r>
            <a:r>
              <a:rPr lang="es-ES" sz="40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5 Horas</a:t>
            </a:r>
          </a:p>
          <a:p>
            <a:pPr algn="r"/>
            <a:r>
              <a:rPr lang="es-ES" sz="36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Esta Sesión: 1</a:t>
            </a:r>
            <a:r>
              <a:rPr lang="es-ES" sz="36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Hora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i="0" u="none" strike="noStrike" cap="none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422400" y="1439205"/>
            <a:ext cx="915851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🌍 Factores externos (Oportunidades y Amenazas):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61CA22-3494-1DDA-4864-86AB3B44398F}"/>
              </a:ext>
            </a:extLst>
          </p:cNvPr>
          <p:cNvSpPr txBox="1"/>
          <p:nvPr/>
        </p:nvSpPr>
        <p:spPr>
          <a:xfrm>
            <a:off x="907143" y="2294883"/>
            <a:ext cx="103777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Son cosas que vienen del entorno, </a:t>
            </a:r>
            <a:r>
              <a:rPr lang="es-MX" sz="1800" b="1" dirty="0">
                <a:latin typeface="Be Vietnam Pro ExtraLight" pitchFamily="2" charset="0"/>
              </a:rPr>
              <a:t>no las controlamos</a:t>
            </a:r>
            <a:r>
              <a:rPr lang="es-MX" sz="1800" dirty="0">
                <a:latin typeface="Be Vietnam Pro ExtraLight" pitchFamily="2" charset="0"/>
              </a:rPr>
              <a:t>, pero sí podemos </a:t>
            </a:r>
            <a:r>
              <a:rPr lang="es-MX" sz="1800" b="1" dirty="0">
                <a:latin typeface="Be Vietnam Pro ExtraLight" pitchFamily="2" charset="0"/>
              </a:rPr>
              <a:t>reaccionar o aprovechar.</a:t>
            </a:r>
            <a:endParaRPr lang="es-MX" sz="1800" b="1" i="1" dirty="0">
              <a:latin typeface="Be Vietnam Pro ExtraLight" pitchFamily="2" charset="0"/>
            </a:endParaRP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1800" b="1" i="1" dirty="0">
                <a:latin typeface="Be Vietnam Pro ExtraLight" pitchFamily="2" charset="0"/>
              </a:rPr>
              <a:t>Ejemplos: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</a:t>
            </a:r>
            <a:r>
              <a:rPr lang="es-MX" sz="1800" b="1" dirty="0">
                <a:latin typeface="Be Vietnam Pro ExtraLight" pitchFamily="2" charset="0"/>
              </a:rPr>
              <a:t>Fortalezas: </a:t>
            </a:r>
            <a:r>
              <a:rPr lang="es-MX" sz="1800" dirty="0">
                <a:latin typeface="Be Vietnam Pro ExtraLight" pitchFamily="2" charset="0"/>
              </a:rPr>
              <a:t>Mayor interés en productos naturales, turismo rural, apoyo de ONG o ferias.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❌ </a:t>
            </a:r>
            <a:r>
              <a:rPr lang="es-MX" sz="1800" b="1" dirty="0">
                <a:latin typeface="Be Vietnam Pro ExtraLight" pitchFamily="2" charset="0"/>
              </a:rPr>
              <a:t>Debilidades: </a:t>
            </a:r>
            <a:r>
              <a:rPr lang="es-MX" sz="1800" dirty="0">
                <a:latin typeface="Be Vietnam Pro ExtraLight" pitchFamily="2" charset="0"/>
              </a:rPr>
              <a:t>Aumento del precio de insumos, nuevas leyes, cambio climático, competencia desleal..</a:t>
            </a:r>
            <a:endParaRPr lang="es-CO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422400" y="1439205"/>
            <a:ext cx="915851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¿Para qué sirve el FODA?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61CA22-3494-1DDA-4864-86AB3B44398F}"/>
              </a:ext>
            </a:extLst>
          </p:cNvPr>
          <p:cNvSpPr txBox="1"/>
          <p:nvPr/>
        </p:nvSpPr>
        <p:spPr>
          <a:xfrm>
            <a:off x="907143" y="2718112"/>
            <a:ext cx="103777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Para </a:t>
            </a:r>
            <a:r>
              <a:rPr lang="es-MX" sz="1800" b="1" dirty="0">
                <a:latin typeface="Be Vietnam Pro ExtraLight" pitchFamily="2" charset="0"/>
              </a:rPr>
              <a:t>entender la realidad actual </a:t>
            </a:r>
            <a:r>
              <a:rPr lang="es-MX" sz="1800" dirty="0">
                <a:latin typeface="Be Vietnam Pro ExtraLight" pitchFamily="2" charset="0"/>
              </a:rPr>
              <a:t>de tu unidad productiva.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Para </a:t>
            </a:r>
            <a:r>
              <a:rPr lang="es-MX" sz="1800" b="1" dirty="0">
                <a:latin typeface="Be Vietnam Pro ExtraLight" pitchFamily="2" charset="0"/>
              </a:rPr>
              <a:t>tomar decisiones </a:t>
            </a:r>
            <a:r>
              <a:rPr lang="es-MX" sz="1800" dirty="0">
                <a:latin typeface="Be Vietnam Pro ExtraLight" pitchFamily="2" charset="0"/>
              </a:rPr>
              <a:t>más estratégicas.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Para </a:t>
            </a:r>
            <a:r>
              <a:rPr lang="es-MX" sz="1800" b="1" dirty="0">
                <a:latin typeface="Be Vietnam Pro ExtraLight" pitchFamily="2" charset="0"/>
              </a:rPr>
              <a:t>aprovechar lo bueno </a:t>
            </a:r>
            <a:r>
              <a:rPr lang="es-MX" sz="1800" dirty="0">
                <a:latin typeface="Be Vietnam Pro ExtraLight" pitchFamily="2" charset="0"/>
              </a:rPr>
              <a:t>y </a:t>
            </a:r>
            <a:r>
              <a:rPr lang="es-MX" sz="1800" b="1" dirty="0">
                <a:latin typeface="Be Vietnam Pro ExtraLight" pitchFamily="2" charset="0"/>
              </a:rPr>
              <a:t>prevenir lo difícil</a:t>
            </a:r>
            <a:r>
              <a:rPr lang="es-MX" sz="1800" dirty="0">
                <a:latin typeface="Be Vietnam Pro ExtraLight" pitchFamily="2" charset="0"/>
              </a:rPr>
              <a:t>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Para planear acciones sostenibles y adaptativas.</a:t>
            </a:r>
            <a:endParaRPr lang="es-CO" sz="1800" dirty="0">
              <a:latin typeface="Be Vietnam Pro ExtraLight" pitchFamily="2" charset="0"/>
            </a:endParaRPr>
          </a:p>
        </p:txBody>
      </p:sp>
      <p:pic>
        <p:nvPicPr>
          <p:cNvPr id="6146" name="Picture 2" descr="Fortaleza - Iconos gratis de negocio">
            <a:extLst>
              <a:ext uri="{FF2B5EF4-FFF2-40B4-BE49-F238E27FC236}">
                <a16:creationId xmlns:a16="http://schemas.microsoft.com/office/drawing/2014/main" id="{9C759C25-8502-4BA3-0F14-76D53004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3" y="1554655"/>
            <a:ext cx="4358240" cy="43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5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249712" y="1009586"/>
            <a:ext cx="72571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FODA en un Entorno Cambiante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7B1D0EA-F725-562B-4EA8-226E43541B87}"/>
              </a:ext>
            </a:extLst>
          </p:cNvPr>
          <p:cNvGraphicFramePr>
            <a:graphicFrameLocks noGrp="1"/>
          </p:cNvGraphicFramePr>
          <p:nvPr/>
        </p:nvGraphicFramePr>
        <p:xfrm>
          <a:off x="2801254" y="1726419"/>
          <a:ext cx="6154057" cy="137160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1980513">
                  <a:extLst>
                    <a:ext uri="{9D8B030D-6E8A-4147-A177-3AD203B41FA5}">
                      <a16:colId xmlns:a16="http://schemas.microsoft.com/office/drawing/2014/main" val="2115559176"/>
                    </a:ext>
                  </a:extLst>
                </a:gridCol>
                <a:gridCol w="2315715">
                  <a:extLst>
                    <a:ext uri="{9D8B030D-6E8A-4147-A177-3AD203B41FA5}">
                      <a16:colId xmlns:a16="http://schemas.microsoft.com/office/drawing/2014/main" val="778540635"/>
                    </a:ext>
                  </a:extLst>
                </a:gridCol>
                <a:gridCol w="1857829">
                  <a:extLst>
                    <a:ext uri="{9D8B030D-6E8A-4147-A177-3AD203B41FA5}">
                      <a16:colId xmlns:a16="http://schemas.microsoft.com/office/drawing/2014/main" val="761960647"/>
                    </a:ext>
                  </a:extLst>
                </a:gridCol>
              </a:tblGrid>
              <a:tr h="285241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Interno / Externo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Positivo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Negativo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4240"/>
                  </a:ext>
                </a:extLst>
              </a:tr>
              <a:tr h="285241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Fortalezas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Debilidades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29179"/>
                  </a:ext>
                </a:extLst>
              </a:tr>
              <a:tr h="285241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Amenazas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03344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761CA22-3494-1DDA-4864-86AB3B44398F}"/>
              </a:ext>
            </a:extLst>
          </p:cNvPr>
          <p:cNvSpPr txBox="1"/>
          <p:nvPr/>
        </p:nvSpPr>
        <p:spPr>
          <a:xfrm>
            <a:off x="689425" y="3291672"/>
            <a:ext cx="103777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📝Ejemplo aplicado: 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Fortaleza: </a:t>
            </a:r>
            <a:r>
              <a:rPr lang="es-MX" sz="1800" dirty="0">
                <a:latin typeface="Be Vietnam Pro ExtraLight" pitchFamily="2" charset="0"/>
              </a:rPr>
              <a:t>producción natural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Oportunidad: </a:t>
            </a:r>
            <a:r>
              <a:rPr lang="es-MX" sz="1800" dirty="0">
                <a:latin typeface="Be Vietnam Pro ExtraLight" pitchFamily="2" charset="0"/>
              </a:rPr>
              <a:t>turismo ecológico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Debilidad: </a:t>
            </a:r>
            <a:r>
              <a:rPr lang="es-MX" sz="1800" dirty="0">
                <a:latin typeface="Be Vietnam Pro ExtraLight" pitchFamily="2" charset="0"/>
              </a:rPr>
              <a:t>no hay INVIMA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Amenaza: </a:t>
            </a:r>
            <a:r>
              <a:rPr lang="es-MX" sz="1800" dirty="0">
                <a:latin typeface="Be Vietnam Pro ExtraLight" pitchFamily="2" charset="0"/>
              </a:rPr>
              <a:t>lluvias intensas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🎯 </a:t>
            </a:r>
            <a:r>
              <a:rPr lang="es-MX" sz="1800" b="1" dirty="0">
                <a:latin typeface="Be Vietnam Pro ExtraLight" pitchFamily="2" charset="0"/>
              </a:rPr>
              <a:t>Actividad: </a:t>
            </a:r>
            <a:r>
              <a:rPr lang="es-MX" sz="1800" dirty="0">
                <a:latin typeface="Be Vietnam Pro ExtraLight" pitchFamily="2" charset="0"/>
              </a:rPr>
              <a:t>Cada unidad identifica 1 oportunidad y 1 amenaza del entorno actual.</a:t>
            </a:r>
            <a:endParaRPr lang="es-CO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1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990498" y="1959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" name="Imagen 84"/>
          <p:cNvPicPr/>
          <p:nvPr/>
        </p:nvPicPr>
        <p:blipFill rotWithShape="1">
          <a:blip r:embed="rId4"/>
          <a:srcRect l="28229" t="74176" r="59456" b="16737"/>
          <a:stretch/>
        </p:blipFill>
        <p:spPr bwMode="auto">
          <a:xfrm>
            <a:off x="282388" y="5497225"/>
            <a:ext cx="2353235" cy="97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31" y="1959499"/>
            <a:ext cx="7571888" cy="2597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4700" y="2534784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0C6DC-81B2-4ADA-AC4E-D3226D163936}"/>
              </a:ext>
            </a:extLst>
          </p:cNvPr>
          <p:cNvSpPr txBox="1"/>
          <p:nvPr/>
        </p:nvSpPr>
        <p:spPr>
          <a:xfrm>
            <a:off x="282388" y="5386566"/>
            <a:ext cx="2169459" cy="1044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26534" y="2697268"/>
            <a:ext cx="9131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Estrategia de la Empresa (Misión, Visión, Objetivos, Valores Corporativos. 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Cambios del Entorno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Sostenibilidad Ambiental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Registro de Marca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19993" y="1179589"/>
            <a:ext cx="73899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44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Contenido</a:t>
            </a:r>
            <a:r>
              <a:rPr lang="es-ES" sz="80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s-ES" sz="5400" b="1" i="0" u="none" strike="noStrike" cap="none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49248" y="769577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Cambios del Entorno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64274" y="1618581"/>
            <a:ext cx="102221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🧭 ¿Qué es el entorno?: </a:t>
            </a:r>
            <a:r>
              <a:rPr lang="es-MX" sz="1800" dirty="0">
                <a:latin typeface="Be Vietnam Pro ExtraLight" pitchFamily="2" charset="0"/>
              </a:rPr>
              <a:t>El entorno </a:t>
            </a:r>
            <a:r>
              <a:rPr lang="es-MX" sz="1800" b="1" dirty="0">
                <a:latin typeface="Be Vietnam Pro ExtraLight" pitchFamily="2" charset="0"/>
              </a:rPr>
              <a:t>es todo lo que pasa fuera de la unidad productiva y que influye en su funcionamiento</a:t>
            </a:r>
            <a:r>
              <a:rPr lang="es-MX" sz="1800" dirty="0">
                <a:latin typeface="Be Vietnam Pro ExtraLight" pitchFamily="2" charset="0"/>
              </a:rPr>
              <a:t>, ya sea de forma positiva o negativa.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Para entenderlo mejor usamos el análisis </a:t>
            </a:r>
            <a:r>
              <a:rPr lang="es-MX" sz="1800" b="1" dirty="0">
                <a:latin typeface="Be Vietnam Pro ExtraLight" pitchFamily="2" charset="0"/>
              </a:rPr>
              <a:t>PESTEL</a:t>
            </a:r>
            <a:r>
              <a:rPr lang="es-MX" sz="1800" dirty="0">
                <a:latin typeface="Be Vietnam Pro ExtraLight" pitchFamily="2" charset="0"/>
              </a:rPr>
              <a:t>, que identifica </a:t>
            </a:r>
            <a:r>
              <a:rPr lang="es-MX" sz="1800" b="1" dirty="0">
                <a:latin typeface="Be Vietnam Pro ExtraLight" pitchFamily="2" charset="0"/>
              </a:rPr>
              <a:t>6 factores clave </a:t>
            </a:r>
            <a:r>
              <a:rPr lang="es-MX" sz="1800" dirty="0">
                <a:latin typeface="Be Vietnam Pro ExtraLight" pitchFamily="2" charset="0"/>
              </a:rPr>
              <a:t>del entorno:</a:t>
            </a:r>
          </a:p>
          <a:p>
            <a:pPr algn="just"/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B07329F-0377-7023-7C74-3FF7EBB69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23578"/>
              </p:ext>
            </p:extLst>
          </p:nvPr>
        </p:nvGraphicFramePr>
        <p:xfrm>
          <a:off x="764274" y="3160144"/>
          <a:ext cx="10515600" cy="213360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991955">
                  <a:extLst>
                    <a:ext uri="{9D8B030D-6E8A-4147-A177-3AD203B41FA5}">
                      <a16:colId xmlns:a16="http://schemas.microsoft.com/office/drawing/2014/main" val="30262052"/>
                    </a:ext>
                  </a:extLst>
                </a:gridCol>
                <a:gridCol w="1872342">
                  <a:extLst>
                    <a:ext uri="{9D8B030D-6E8A-4147-A177-3AD203B41FA5}">
                      <a16:colId xmlns:a16="http://schemas.microsoft.com/office/drawing/2014/main" val="2526410765"/>
                    </a:ext>
                  </a:extLst>
                </a:gridCol>
                <a:gridCol w="3018972">
                  <a:extLst>
                    <a:ext uri="{9D8B030D-6E8A-4147-A177-3AD203B41FA5}">
                      <a16:colId xmlns:a16="http://schemas.microsoft.com/office/drawing/2014/main" val="1982576522"/>
                    </a:ext>
                  </a:extLst>
                </a:gridCol>
                <a:gridCol w="4632331">
                  <a:extLst>
                    <a:ext uri="{9D8B030D-6E8A-4147-A177-3AD203B41FA5}">
                      <a16:colId xmlns:a16="http://schemas.microsoft.com/office/drawing/2014/main" val="1247901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latin typeface="Be Vietnam Pro ExtraLight" pitchFamily="2" charset="0"/>
                        </a:rPr>
                        <a:t>Letra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latin typeface="Be Vietnam Pro ExtraLight" pitchFamily="2" charset="0"/>
                        </a:rPr>
                        <a:t>Dimensión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latin typeface="Be Vietnam Pro ExtraLight" pitchFamily="2" charset="0"/>
                        </a:rPr>
                        <a:t>¿Qué incluye?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latin typeface="Be Vietnam Pro ExtraLight" pitchFamily="2" charset="0"/>
                        </a:rPr>
                        <a:t>Ejemplo Amazónico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3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latin typeface="Be Vietnam Pro ExtraLight" pitchFamily="2" charset="0"/>
                        </a:rPr>
                        <a:t>P</a:t>
                      </a:r>
                      <a:endParaRPr lang="es-CO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Político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Be Vietnam Pro ExtraLight" pitchFamily="2" charset="0"/>
                        </a:rPr>
                        <a:t>Normas, regulaciones, alcaldías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latin typeface="Be Vietnam Pro ExtraLight" pitchFamily="2" charset="0"/>
                        </a:rPr>
                        <a:t>Nueva política que restringe plásticos de un solo uso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53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latin typeface="Be Vietnam Pro ExtraLight" pitchFamily="2" charset="0"/>
                        </a:rPr>
                        <a:t>E</a:t>
                      </a:r>
                      <a:endParaRPr lang="es-CO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Be Vietnam Pro ExtraLight" pitchFamily="2" charset="0"/>
                        </a:rPr>
                        <a:t>Económico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Precios, inflación, empleo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Subida de los insumos o transporte por inflación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69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Be Vietnam Pro ExtraLight" pitchFamily="2" charset="0"/>
                        </a:rPr>
                        <a:t>S</a:t>
                      </a:r>
                      <a:endParaRPr lang="es-CO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Cultura, valores, migración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latin typeface="Be Vietnam Pro ExtraLight" pitchFamily="2" charset="0"/>
                        </a:rPr>
                        <a:t>Menos jóvenes quieren trabajar el campo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21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Be Vietnam Pro ExtraLight" pitchFamily="2" charset="0"/>
                        </a:rPr>
                        <a:t>T</a:t>
                      </a:r>
                      <a:endParaRPr lang="es-CO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Be Vietnam Pro ExtraLight" pitchFamily="2" charset="0"/>
                        </a:rPr>
                        <a:t>Tecnológico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Herramientas, acceso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Llegada de Internet permite vender por redes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70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Be Vietnam Pro ExtraLight" pitchFamily="2" charset="0"/>
                        </a:rPr>
                        <a:t>E</a:t>
                      </a:r>
                      <a:endParaRPr lang="es-CO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Ecológico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Clima, suelos, biodiversidad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latin typeface="Be Vietnam Pro ExtraLight" pitchFamily="2" charset="0"/>
                        </a:rPr>
                        <a:t>Cambios en el clima afectan cosechas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292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latin typeface="Be Vietnam Pro ExtraLight" pitchFamily="2" charset="0"/>
                        </a:rPr>
                        <a:t>L</a:t>
                      </a:r>
                      <a:endParaRPr lang="es-CO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Legal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>
                          <a:latin typeface="Be Vietnam Pro ExtraLight" pitchFamily="2" charset="0"/>
                        </a:rPr>
                        <a:t>Leyes, permisos, certificaciones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latin typeface="Be Vietnam Pro ExtraLight" pitchFamily="2" charset="0"/>
                        </a:rPr>
                        <a:t>Exigen registro sanitario o etiquetas claras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46207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844C14A-7BE8-4011-F476-1CDE15670EA7}"/>
              </a:ext>
            </a:extLst>
          </p:cNvPr>
          <p:cNvSpPr txBox="1"/>
          <p:nvPr/>
        </p:nvSpPr>
        <p:spPr>
          <a:xfrm>
            <a:off x="1582056" y="5565204"/>
            <a:ext cx="907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i="1" u="sng" dirty="0">
                <a:latin typeface="Be Vietnam Pro ExtraLight" pitchFamily="2" charset="0"/>
              </a:rPr>
              <a:t>¿Qué cambio externo ha afectado más tu unidad productiva en el último año</a:t>
            </a:r>
            <a:r>
              <a:rPr lang="es-MX" sz="1800" b="1" i="1" u="sng" dirty="0"/>
              <a:t>?</a:t>
            </a:r>
            <a:endParaRPr lang="es-CO" sz="1800" b="1" i="1" u="sng" dirty="0"/>
          </a:p>
        </p:txBody>
      </p:sp>
    </p:spTree>
    <p:extLst>
      <p:ext uri="{BB962C8B-B14F-4D97-AF65-F5344CB8AC3E}">
        <p14:creationId xmlns:p14="http://schemas.microsoft.com/office/powerpoint/2010/main" val="345928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20732" y="1321867"/>
            <a:ext cx="10222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dirty="0">
                <a:latin typeface="Be Vietnam Pro ExtraLight" pitchFamily="2" charset="0"/>
              </a:rPr>
              <a:t>✅ Actividad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ctr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¿Ha cambiado alguna norma o política en tu zona? (P)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¿Han subido precios o bajado ventas? (E)si </a:t>
            </a:r>
            <a:r>
              <a:rPr lang="es-MX" sz="1800" dirty="0" err="1">
                <a:latin typeface="Be Vietnam Pro ExtraLight" pitchFamily="2" charset="0"/>
              </a:rPr>
              <a:t>si</a:t>
            </a:r>
            <a:r>
              <a:rPr lang="es-MX" sz="1800" dirty="0">
                <a:latin typeface="Be Vietnam Pro ExtraLight" pitchFamily="2" charset="0"/>
              </a:rPr>
              <a:t> 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¿La comunidad ha cambiado sus costumbres o gustos? (S) si 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¿Han empezado a usar una nueva herramienta o red social? (T) no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¿Ha cambiado el clima o disponibilidad de recursos? (E) si 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¿Se exige algún requisito legal nuevo? (L)no </a:t>
            </a:r>
            <a:endParaRPr lang="es-CO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3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1129553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pasa si ignoramos el entorno?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35113" y="2072022"/>
            <a:ext cx="10222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💥 </a:t>
            </a:r>
            <a:r>
              <a:rPr lang="es-MX" sz="1800" b="1" dirty="0">
                <a:latin typeface="Be Vietnam Pro ExtraLight" pitchFamily="2" charset="0"/>
              </a:rPr>
              <a:t>Riesgos de no adaptarse: 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Pérdida de ingresos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Productos que no se venden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Sanciones legales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Pérdida de clientes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Daño al medio ambiente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📌 Ejemplo PESTEL cruzado: </a:t>
            </a:r>
            <a:r>
              <a:rPr lang="es-MX" sz="1800" dirty="0">
                <a:latin typeface="Be Vietnam Pro ExtraLight" pitchFamily="2" charset="0"/>
              </a:rPr>
              <a:t>Una productora sigue usando plástico sin saber que ya hay una norma que lo prohíbe (P+L), y por eso pierde ventas en ferias sostenibles (S+E).</a:t>
            </a:r>
          </a:p>
        </p:txBody>
      </p:sp>
      <p:pic>
        <p:nvPicPr>
          <p:cNvPr id="2050" name="Picture 2" descr="Cambios - Iconos gratis de flechas">
            <a:extLst>
              <a:ext uri="{FF2B5EF4-FFF2-40B4-BE49-F238E27FC236}">
                <a16:creationId xmlns:a16="http://schemas.microsoft.com/office/drawing/2014/main" id="{FFD73A0D-65ED-969F-D1F2-39F9708A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1890486"/>
            <a:ext cx="2728686" cy="27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4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420817" y="1129553"/>
            <a:ext cx="758259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Cómo leer el entorno con enfoque PESTEL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46408CC-FBF3-D02F-E00B-B740CBABE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86226"/>
              </p:ext>
            </p:extLst>
          </p:nvPr>
        </p:nvGraphicFramePr>
        <p:xfrm>
          <a:off x="954314" y="1979749"/>
          <a:ext cx="9626600" cy="265176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297914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2998540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70887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>
                          <a:latin typeface="Be Vietnam Pro ExtraLight" pitchFamily="2" charset="0"/>
                        </a:rPr>
                        <a:t>Herramienta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>
                          <a:latin typeface="Be Vietnam Pro ExtraLight" pitchFamily="2" charset="0"/>
                        </a:rPr>
                        <a:t>¿Qué permite observar?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Frecuencia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28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Noticias locales o redes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Cambios políticos, precios, normas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Semanal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0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Observación del clima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Cambios ecológicos y estacionales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Diario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09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Conversaciones con clientes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Cambios sociales y hábitos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Permanente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284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Análisis interno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Comparar ventas, costos, disponibilidad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Mensual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98079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5ABFBCB-0CEA-484F-2771-ABBD4A797C39}"/>
              </a:ext>
            </a:extLst>
          </p:cNvPr>
          <p:cNvSpPr txBox="1"/>
          <p:nvPr/>
        </p:nvSpPr>
        <p:spPr>
          <a:xfrm>
            <a:off x="1074057" y="4958525"/>
            <a:ext cx="10174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📌 Ejemplo local: </a:t>
            </a:r>
            <a:r>
              <a:rPr lang="es-MX" sz="1800" dirty="0">
                <a:latin typeface="Be Vietnam Pro ExtraLight" pitchFamily="2" charset="0"/>
              </a:rPr>
              <a:t>“En los últimos 3 meses ha llovido más de lo normal ➜ adaptar el secado de ají al clima húmedo.”</a:t>
            </a:r>
            <a:endParaRPr lang="es-CO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249714" y="1298709"/>
            <a:ext cx="72571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Estrategias para Adaptarse al Entorno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4E54A0A-853A-0874-3116-FC6CB0888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62386"/>
              </p:ext>
            </p:extLst>
          </p:nvPr>
        </p:nvGraphicFramePr>
        <p:xfrm>
          <a:off x="838200" y="2178876"/>
          <a:ext cx="10515600" cy="2959168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080657">
                  <a:extLst>
                    <a:ext uri="{9D8B030D-6E8A-4147-A177-3AD203B41FA5}">
                      <a16:colId xmlns:a16="http://schemas.microsoft.com/office/drawing/2014/main" val="2930532545"/>
                    </a:ext>
                  </a:extLst>
                </a:gridCol>
                <a:gridCol w="3929743">
                  <a:extLst>
                    <a:ext uri="{9D8B030D-6E8A-4147-A177-3AD203B41FA5}">
                      <a16:colId xmlns:a16="http://schemas.microsoft.com/office/drawing/2014/main" val="20078706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4054489"/>
                    </a:ext>
                  </a:extLst>
                </a:gridCol>
              </a:tblGrid>
              <a:tr h="398848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Estrategia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¿Cómo aplicarla?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Ejemplo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Diversificar productos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No depender de uno solo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>
                          <a:latin typeface="Be Vietnam Pro ExtraLight" pitchFamily="2" charset="0"/>
                        </a:rPr>
                        <a:t>Una productora de harina de yuca lanza galletas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698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Mejorar comunicación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>
                          <a:latin typeface="Be Vietnam Pro ExtraLight" pitchFamily="2" charset="0"/>
                        </a:rPr>
                        <a:t>Escuchar al cliente, usar redes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Vender por grupos de WhatsApp locales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91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Monitorear el entorno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Observar clima, noticias, precios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Llevar registro mensual de insumos, lluvias o ventas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981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Incluir prácticas sostenibles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>
                          <a:latin typeface="Be Vietnam Pro ExtraLight" pitchFamily="2" charset="0"/>
                        </a:rPr>
                        <a:t>Reducir residuos, usar energías limpias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>
                          <a:latin typeface="Be Vietnam Pro ExtraLight" pitchFamily="2" charset="0"/>
                        </a:rPr>
                        <a:t>Usar secado solar o reutilizar empaques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56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7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249712" y="1009586"/>
            <a:ext cx="72571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es el FODA?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61CA22-3494-1DDA-4864-86AB3B44398F}"/>
              </a:ext>
            </a:extLst>
          </p:cNvPr>
          <p:cNvSpPr txBox="1"/>
          <p:nvPr/>
        </p:nvSpPr>
        <p:spPr>
          <a:xfrm>
            <a:off x="907142" y="1908602"/>
            <a:ext cx="10377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El</a:t>
            </a:r>
            <a:r>
              <a:rPr lang="es-MX" sz="1800" b="1" dirty="0">
                <a:latin typeface="Be Vietnam Pro ExtraLight" pitchFamily="2" charset="0"/>
              </a:rPr>
              <a:t> FODA </a:t>
            </a:r>
            <a:r>
              <a:rPr lang="es-MX" sz="1800" dirty="0">
                <a:latin typeface="Be Vietnam Pro ExtraLight" pitchFamily="2" charset="0"/>
              </a:rPr>
              <a:t>es una herramienta sencilla que permite analizar la </a:t>
            </a:r>
            <a:r>
              <a:rPr lang="es-MX" sz="1800" b="1" dirty="0">
                <a:latin typeface="Be Vietnam Pro ExtraLight" pitchFamily="2" charset="0"/>
              </a:rPr>
              <a:t>situación actual </a:t>
            </a:r>
            <a:r>
              <a:rPr lang="es-MX" sz="1800" dirty="0">
                <a:latin typeface="Be Vietnam Pro ExtraLight" pitchFamily="2" charset="0"/>
              </a:rPr>
              <a:t>de una unidad productiva o emprendimiento, considerando tanto lo que pasa </a:t>
            </a:r>
            <a:r>
              <a:rPr lang="es-MX" sz="1800" b="1" dirty="0">
                <a:latin typeface="Be Vietnam Pro ExtraLight" pitchFamily="2" charset="0"/>
              </a:rPr>
              <a:t>dentro</a:t>
            </a:r>
            <a:r>
              <a:rPr lang="es-MX" sz="1800" dirty="0">
                <a:latin typeface="Be Vietnam Pro ExtraLight" pitchFamily="2" charset="0"/>
              </a:rPr>
              <a:t> como </a:t>
            </a:r>
            <a:r>
              <a:rPr lang="es-MX" sz="1800" b="1" dirty="0">
                <a:latin typeface="Be Vietnam Pro ExtraLight" pitchFamily="2" charset="0"/>
              </a:rPr>
              <a:t>fuera </a:t>
            </a:r>
            <a:r>
              <a:rPr lang="es-MX" sz="1800" dirty="0">
                <a:latin typeface="Be Vietnam Pro ExtraLight" pitchFamily="2" charset="0"/>
              </a:rPr>
              <a:t>de ella.</a:t>
            </a:r>
            <a:endParaRPr lang="es-CO" sz="1800" dirty="0">
              <a:latin typeface="Be Vietnam Pro ExtraLight" pitchFamily="2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4E53605-ECB5-74C5-FC4F-2087B9B15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01741"/>
              </p:ext>
            </p:extLst>
          </p:nvPr>
        </p:nvGraphicFramePr>
        <p:xfrm>
          <a:off x="838199" y="2832627"/>
          <a:ext cx="10515600" cy="182880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1556657">
                  <a:extLst>
                    <a:ext uri="{9D8B030D-6E8A-4147-A177-3AD203B41FA5}">
                      <a16:colId xmlns:a16="http://schemas.microsoft.com/office/drawing/2014/main" val="1237552187"/>
                    </a:ext>
                  </a:extLst>
                </a:gridCol>
                <a:gridCol w="2627086">
                  <a:extLst>
                    <a:ext uri="{9D8B030D-6E8A-4147-A177-3AD203B41FA5}">
                      <a16:colId xmlns:a16="http://schemas.microsoft.com/office/drawing/2014/main" val="826181052"/>
                    </a:ext>
                  </a:extLst>
                </a:gridCol>
                <a:gridCol w="2670628">
                  <a:extLst>
                    <a:ext uri="{9D8B030D-6E8A-4147-A177-3AD203B41FA5}">
                      <a16:colId xmlns:a16="http://schemas.microsoft.com/office/drawing/2014/main" val="4225407997"/>
                    </a:ext>
                  </a:extLst>
                </a:gridCol>
                <a:gridCol w="3661229">
                  <a:extLst>
                    <a:ext uri="{9D8B030D-6E8A-4147-A177-3AD203B41FA5}">
                      <a16:colId xmlns:a16="http://schemas.microsoft.com/office/drawing/2014/main" val="2809834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Letra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Significado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Tipo de factor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¿Dónde ocurre?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F</a:t>
                      </a:r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Fortalezas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Dentro de la unidad productiva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565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O</a:t>
                      </a:r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En el entorno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376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D</a:t>
                      </a:r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Debilidades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Dentro de la unidad productiva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550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A</a:t>
                      </a:r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Amenazas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En el entorno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9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30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944916" y="1439205"/>
            <a:ext cx="863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🏡 Factores internos (Fortalezas y Debilidades):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61CA22-3494-1DDA-4864-86AB3B44398F}"/>
              </a:ext>
            </a:extLst>
          </p:cNvPr>
          <p:cNvSpPr txBox="1"/>
          <p:nvPr/>
        </p:nvSpPr>
        <p:spPr>
          <a:xfrm>
            <a:off x="907143" y="2294883"/>
            <a:ext cx="103777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Son cosas que dependen de nosotros: </a:t>
            </a:r>
            <a:r>
              <a:rPr lang="es-MX" sz="1800" dirty="0">
                <a:latin typeface="Be Vietnam Pro ExtraLight" pitchFamily="2" charset="0"/>
              </a:rPr>
              <a:t>Capacidades, recursos, conocimientos, organización, procesos, etc.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1800" b="1" i="1" dirty="0">
                <a:latin typeface="Be Vietnam Pro ExtraLight" pitchFamily="2" charset="0"/>
              </a:rPr>
              <a:t>Ejemplos: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</a:t>
            </a:r>
            <a:r>
              <a:rPr lang="es-MX" sz="1800" b="1" dirty="0">
                <a:latin typeface="Be Vietnam Pro ExtraLight" pitchFamily="2" charset="0"/>
              </a:rPr>
              <a:t>Fortalezas: </a:t>
            </a:r>
            <a:r>
              <a:rPr lang="es-MX" sz="1800" dirty="0">
                <a:latin typeface="Be Vietnam Pro ExtraLight" pitchFamily="2" charset="0"/>
              </a:rPr>
              <a:t>Tengo experiencia en producción, uso ingredientes naturales, tengo buena reputación.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❌ </a:t>
            </a:r>
            <a:r>
              <a:rPr lang="es-MX" sz="1800" b="1" dirty="0">
                <a:latin typeface="Be Vietnam Pro ExtraLight" pitchFamily="2" charset="0"/>
              </a:rPr>
              <a:t>Debilidades: </a:t>
            </a:r>
            <a:r>
              <a:rPr lang="es-MX" sz="1800" dirty="0">
                <a:latin typeface="Be Vietnam Pro ExtraLight" pitchFamily="2" charset="0"/>
              </a:rPr>
              <a:t>No tengo registro INVIMA, no uso redes sociales, falta de empaque adecuado.</a:t>
            </a:r>
            <a:endParaRPr lang="es-CO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92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19612</TotalTime>
  <Words>837</Words>
  <Application>Microsoft Office PowerPoint</Application>
  <PresentationFormat>Panorámica</PresentationFormat>
  <Paragraphs>169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Be Vietnam Pro ExtraLight</vt:lpstr>
      <vt:lpstr>Calibri</vt:lpstr>
      <vt:lpstr>Arial Narrow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Zara</dc:creator>
  <cp:lastModifiedBy>claudia cardona</cp:lastModifiedBy>
  <cp:revision>454</cp:revision>
  <dcterms:created xsi:type="dcterms:W3CDTF">2024-04-29T13:51:38Z</dcterms:created>
  <dcterms:modified xsi:type="dcterms:W3CDTF">2025-09-09T15:34:41Z</dcterms:modified>
</cp:coreProperties>
</file>