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8E_CE307714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398" r:id="rId4"/>
    <p:sldId id="399" r:id="rId5"/>
    <p:sldId id="401" r:id="rId6"/>
    <p:sldId id="400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317" r:id="rId18"/>
  </p:sldIdLst>
  <p:sldSz cx="12192000" cy="6858000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Be Vietnam Pro ExtraLight" pitchFamily="2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PKkWTykBGZqQ4J+D5z0PPI37CH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4D78B2-38E2-634F-3449-68E9CB6362BE}" name="SHARON GUAVIARE" initials="SG" userId="S::enlace.guaviare@mdc.org.co::76ec0062-c520-4130-a5bb-7fdd4b2aaae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2" autoAdjust="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modernComment_18E_CE3077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B41BCC-DA60-4F05-8A75-4213B9BBE26A}" authorId="{FB4D78B2-38E2-634F-3449-68E9CB6362BE}" created="2025-07-14T21:18:18.505">
    <pc:sldMkLst xmlns:pc="http://schemas.microsoft.com/office/powerpoint/2013/main/command">
      <pc:docMk/>
      <pc:sldMk cId="3459282708" sldId="398"/>
    </pc:sldMkLst>
    <p188:txBody>
      <a:bodyPr/>
      <a:lstStyle/>
      <a:p>
        <a:r>
          <a:rPr lang="es-CO"/>
          <a:t>Breve charla sobre qué hace sostenible a una unidad productiva.
Objetivo de la capacitación.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75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08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491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094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20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28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05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5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42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74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91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25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97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85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E_CE3077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0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Responsabilidad Empresarial y Legalidad</a:t>
            </a:r>
            <a:endParaRPr lang="es-ES" sz="36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Casos Reales: Lo Bueno y lo Malo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12718"/>
            <a:ext cx="102221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🟢 </a:t>
            </a:r>
            <a:r>
              <a:rPr lang="es-MX" sz="1800" b="1" dirty="0">
                <a:latin typeface="Be Vietnam Pro ExtraLight" pitchFamily="2" charset="0"/>
              </a:rPr>
              <a:t>Caso positivo: </a:t>
            </a:r>
            <a:r>
              <a:rPr lang="es-MX" sz="1800" dirty="0">
                <a:latin typeface="Be Vietnam Pro ExtraLight" pitchFamily="2" charset="0"/>
              </a:rPr>
              <a:t>"Panadería La Esperanza" comenzó como negocio informal. Se formalizó, contrató a 2 personas, gestionó un préstamo, compró un horno nuevo y hoy distribuye a dos colegios.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👉 </a:t>
            </a:r>
            <a:r>
              <a:rPr lang="es-MX" sz="1800" b="1" dirty="0">
                <a:latin typeface="Be Vietnam Pro ExtraLight" pitchFamily="2" charset="0"/>
              </a:rPr>
              <a:t>Resultado: </a:t>
            </a:r>
            <a:r>
              <a:rPr lang="es-MX" sz="1800" dirty="0">
                <a:latin typeface="Be Vietnam Pro ExtraLight" pitchFamily="2" charset="0"/>
              </a:rPr>
              <a:t>crecimiento + confianza + estabilidad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🔴 </a:t>
            </a:r>
            <a:r>
              <a:rPr lang="es-MX" sz="1800" b="1" dirty="0">
                <a:latin typeface="Be Vietnam Pro ExtraLight" pitchFamily="2" charset="0"/>
              </a:rPr>
              <a:t>Caso negativo: </a:t>
            </a:r>
            <a:r>
              <a:rPr lang="es-MX" sz="1800" dirty="0">
                <a:latin typeface="Be Vietnam Pro ExtraLight" pitchFamily="2" charset="0"/>
              </a:rPr>
              <a:t>Don Carlos” vendía alimentos sin permiso sanitario. Un cliente se intoxicó, hubo denuncia y cerraron el negocio. Además, tuvo que pagar multa.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👉 </a:t>
            </a:r>
            <a:r>
              <a:rPr lang="es-MX" sz="1800" b="1" dirty="0">
                <a:latin typeface="Be Vietnam Pro ExtraLight" pitchFamily="2" charset="0"/>
              </a:rPr>
              <a:t>Resultado: </a:t>
            </a:r>
            <a:r>
              <a:rPr lang="es-MX" sz="1800" dirty="0">
                <a:latin typeface="Be Vietnam Pro ExtraLight" pitchFamily="2" charset="0"/>
              </a:rPr>
              <a:t>pérdida de reputación y gastos inesperados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ctr"/>
            <a:r>
              <a:rPr lang="es-MX" sz="2400" b="1" dirty="0">
                <a:latin typeface="Be Vietnam Pro ExtraLight" pitchFamily="2" charset="0"/>
              </a:rPr>
              <a:t>💬 Pregunta para reflexionar:“¿Qué decisiones crees que hicieron la diferencia entre los dos casos?”</a:t>
            </a:r>
            <a:endParaRPr lang="es-MX" sz="2400" b="1" i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1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484668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Diagnóstico Rápido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1042971" y="1129553"/>
            <a:ext cx="10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El autodiagnóstico permite identificar fortalezas y oportunidades de mejora. No se trata de juzgar, sino de reflexionar.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041D36B-BE82-09D1-33FC-07CF4E80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41417"/>
              </p:ext>
            </p:extLst>
          </p:nvPr>
        </p:nvGraphicFramePr>
        <p:xfrm>
          <a:off x="754743" y="1897589"/>
          <a:ext cx="10510399" cy="4516655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477274">
                  <a:extLst>
                    <a:ext uri="{9D8B030D-6E8A-4147-A177-3AD203B41FA5}">
                      <a16:colId xmlns:a16="http://schemas.microsoft.com/office/drawing/2014/main" val="3592858872"/>
                    </a:ext>
                  </a:extLst>
                </a:gridCol>
                <a:gridCol w="3595116">
                  <a:extLst>
                    <a:ext uri="{9D8B030D-6E8A-4147-A177-3AD203B41FA5}">
                      <a16:colId xmlns:a16="http://schemas.microsoft.com/office/drawing/2014/main" val="2815363601"/>
                    </a:ext>
                  </a:extLst>
                </a:gridCol>
                <a:gridCol w="788540">
                  <a:extLst>
                    <a:ext uri="{9D8B030D-6E8A-4147-A177-3AD203B41FA5}">
                      <a16:colId xmlns:a16="http://schemas.microsoft.com/office/drawing/2014/main" val="1374925464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1156407467"/>
                    </a:ext>
                  </a:extLst>
                </a:gridCol>
                <a:gridCol w="4404407">
                  <a:extLst>
                    <a:ext uri="{9D8B030D-6E8A-4147-A177-3AD203B41FA5}">
                      <a16:colId xmlns:a16="http://schemas.microsoft.com/office/drawing/2014/main" val="512707569"/>
                    </a:ext>
                  </a:extLst>
                </a:gridCol>
              </a:tblGrid>
              <a:tr h="41060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  <a:latin typeface="Be Vietnam Pro ExtraLight" pitchFamily="2" charset="0"/>
                        </a:rPr>
                        <a:t>Nº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Pregunta de evaluación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✔️ Sí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❌ No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¿Qué puedo mejorar?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685578"/>
                  </a:ext>
                </a:extLst>
              </a:tr>
              <a:tr h="82121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1️⃣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¿Estoy registrado en la Cámara de Comercio?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9981817"/>
                  </a:ext>
                </a:extLst>
              </a:tr>
              <a:tr h="82121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2️⃣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¿Tengo mi RUT actualizado ante la DIAN?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8849621"/>
                  </a:ext>
                </a:extLst>
              </a:tr>
              <a:tr h="82121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3️⃣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¿Llevo un control de mis ingresos y gastos?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665116"/>
                  </a:ext>
                </a:extLst>
              </a:tr>
              <a:tr h="82121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4️⃣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CO" sz="1800" u="none" strike="noStrike" dirty="0">
                          <a:effectLst/>
                          <a:latin typeface="Be Vietnam Pro ExtraLight" pitchFamily="2" charset="0"/>
                        </a:rPr>
                        <a:t>¿Emito facturas o cuentas legales a mis clientes?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025606"/>
                  </a:ext>
                </a:extLst>
              </a:tr>
              <a:tr h="82121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5️⃣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¿Pago impuestos o declaro mis ingresos?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786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6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15789E1-677D-C29D-AC5B-4C9A31A8A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95864"/>
              </p:ext>
            </p:extLst>
          </p:nvPr>
        </p:nvGraphicFramePr>
        <p:xfrm>
          <a:off x="624115" y="1409322"/>
          <a:ext cx="10276115" cy="4725154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466636">
                  <a:extLst>
                    <a:ext uri="{9D8B030D-6E8A-4147-A177-3AD203B41FA5}">
                      <a16:colId xmlns:a16="http://schemas.microsoft.com/office/drawing/2014/main" val="3172383141"/>
                    </a:ext>
                  </a:extLst>
                </a:gridCol>
                <a:gridCol w="3514978">
                  <a:extLst>
                    <a:ext uri="{9D8B030D-6E8A-4147-A177-3AD203B41FA5}">
                      <a16:colId xmlns:a16="http://schemas.microsoft.com/office/drawing/2014/main" val="723418623"/>
                    </a:ext>
                  </a:extLst>
                </a:gridCol>
                <a:gridCol w="770963">
                  <a:extLst>
                    <a:ext uri="{9D8B030D-6E8A-4147-A177-3AD203B41FA5}">
                      <a16:colId xmlns:a16="http://schemas.microsoft.com/office/drawing/2014/main" val="2126001566"/>
                    </a:ext>
                  </a:extLst>
                </a:gridCol>
                <a:gridCol w="1217309">
                  <a:extLst>
                    <a:ext uri="{9D8B030D-6E8A-4147-A177-3AD203B41FA5}">
                      <a16:colId xmlns:a16="http://schemas.microsoft.com/office/drawing/2014/main" val="3877946535"/>
                    </a:ext>
                  </a:extLst>
                </a:gridCol>
                <a:gridCol w="4306229">
                  <a:extLst>
                    <a:ext uri="{9D8B030D-6E8A-4147-A177-3AD203B41FA5}">
                      <a16:colId xmlns:a16="http://schemas.microsoft.com/office/drawing/2014/main" val="3427563944"/>
                    </a:ext>
                  </a:extLst>
                </a:gridCol>
              </a:tblGrid>
              <a:tr h="4757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 err="1">
                          <a:effectLst/>
                          <a:latin typeface="Be Vietnam Pro ExtraLight" pitchFamily="2" charset="0"/>
                        </a:rPr>
                        <a:t>Nº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Pregunta de evaluación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>
                          <a:effectLst/>
                          <a:latin typeface="Be Vietnam Pro ExtraLight" pitchFamily="2" charset="0"/>
                        </a:rPr>
                        <a:t>✔️ Sí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❌ No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¿Qué puedo mejorar?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4779971"/>
                  </a:ext>
                </a:extLst>
              </a:tr>
              <a:tr h="94340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6️⃣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¿Trato con respeto y justicia a las personas que trabajan conmigo?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446559"/>
                  </a:ext>
                </a:extLst>
              </a:tr>
              <a:tr h="70958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7️⃣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¿Tengo precios claros y visibles para mis clientes?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552518"/>
                  </a:ext>
                </a:extLst>
              </a:tr>
              <a:tr h="94340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8️⃣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¿Separo residuos o tengo alguna práctica ambiental?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1225837"/>
                  </a:ext>
                </a:extLst>
              </a:tr>
              <a:tr h="70958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9️⃣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¿Apoyo o participo en actividades de mi comunidad?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910835"/>
                  </a:ext>
                </a:extLst>
              </a:tr>
              <a:tr h="94340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🔟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¿He recibido alguna capacitación para mejorar mi negocio?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119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Acciones </a:t>
            </a:r>
            <a:r>
              <a:rPr lang="es-MX" sz="2800" b="1" i="0" u="sng" strike="noStrike" cap="none" dirty="0" err="1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Praticas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para </a:t>
            </a:r>
            <a:r>
              <a:rPr lang="es-MX" sz="2800" b="1" i="0" u="sng" strike="noStrike" cap="none" dirty="0" err="1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Fortalcer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tu Negocio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23FF5B8-49FA-3E3F-ADE0-FCEE9131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99884"/>
              </p:ext>
            </p:extLst>
          </p:nvPr>
        </p:nvGraphicFramePr>
        <p:xfrm>
          <a:off x="778933" y="1819011"/>
          <a:ext cx="10634133" cy="4090722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709334">
                  <a:extLst>
                    <a:ext uri="{9D8B030D-6E8A-4147-A177-3AD203B41FA5}">
                      <a16:colId xmlns:a16="http://schemas.microsoft.com/office/drawing/2014/main" val="732558763"/>
                    </a:ext>
                  </a:extLst>
                </a:gridCol>
                <a:gridCol w="3358794">
                  <a:extLst>
                    <a:ext uri="{9D8B030D-6E8A-4147-A177-3AD203B41FA5}">
                      <a16:colId xmlns:a16="http://schemas.microsoft.com/office/drawing/2014/main" val="875831613"/>
                    </a:ext>
                  </a:extLst>
                </a:gridCol>
                <a:gridCol w="1912131">
                  <a:extLst>
                    <a:ext uri="{9D8B030D-6E8A-4147-A177-3AD203B41FA5}">
                      <a16:colId xmlns:a16="http://schemas.microsoft.com/office/drawing/2014/main" val="4263388026"/>
                    </a:ext>
                  </a:extLst>
                </a:gridCol>
                <a:gridCol w="2653874">
                  <a:extLst>
                    <a:ext uri="{9D8B030D-6E8A-4147-A177-3AD203B41FA5}">
                      <a16:colId xmlns:a16="http://schemas.microsoft.com/office/drawing/2014/main" val="1956843710"/>
                    </a:ext>
                  </a:extLst>
                </a:gridCol>
              </a:tblGrid>
              <a:tr h="6318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Área de mejora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Acción concreta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¿La aplicas? (✔️ / ❌)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¿Te comprometes a aplicarla? 📆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041351"/>
                  </a:ext>
                </a:extLst>
              </a:tr>
              <a:tr h="942354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 dirty="0">
                          <a:effectLst/>
                          <a:latin typeface="Be Vietnam Pro ExtraLight" pitchFamily="2" charset="0"/>
                        </a:rPr>
                        <a:t>📋 Formalización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Registrar tu negocio en Cámara de Comercio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677554"/>
                  </a:ext>
                </a:extLst>
              </a:tr>
              <a:tr h="6318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 dirty="0">
                          <a:effectLst/>
                          <a:latin typeface="Be Vietnam Pro ExtraLight" pitchFamily="2" charset="0"/>
                        </a:rPr>
                        <a:t>🧾 Legalidad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>
                          <a:effectLst/>
                          <a:latin typeface="Be Vietnam Pro ExtraLight" pitchFamily="2" charset="0"/>
                        </a:rPr>
                        <a:t>Obtener o actualizar el RUT en la DIAN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267174"/>
                  </a:ext>
                </a:extLst>
              </a:tr>
              <a:tr h="942354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💼 Organización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>
                          <a:effectLst/>
                          <a:latin typeface="Be Vietnam Pro ExtraLight" pitchFamily="2" charset="0"/>
                        </a:rPr>
                        <a:t>Llevar un cuaderno o Excel con ingresos y gastos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666995"/>
                  </a:ext>
                </a:extLst>
              </a:tr>
              <a:tr h="942354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📑 Facturación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 dirty="0">
                          <a:effectLst/>
                          <a:latin typeface="Be Vietnam Pro ExtraLight" pitchFamily="2" charset="0"/>
                        </a:rPr>
                        <a:t>Aprender a usar facturación legal gratuita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50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75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Acciones </a:t>
            </a:r>
            <a:r>
              <a:rPr lang="es-MX" sz="2800" b="1" i="0" u="sng" strike="noStrike" cap="none" dirty="0" err="1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Praticas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para </a:t>
            </a:r>
            <a:r>
              <a:rPr lang="es-MX" sz="2800" b="1" i="0" u="sng" strike="noStrike" cap="none" dirty="0" err="1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Fortalcer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tu Negocio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8EB8C3-0100-2DEB-2B88-955FF48A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53778"/>
              </p:ext>
            </p:extLst>
          </p:nvPr>
        </p:nvGraphicFramePr>
        <p:xfrm>
          <a:off x="1016000" y="1909762"/>
          <a:ext cx="10007600" cy="4353425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381467">
                  <a:extLst>
                    <a:ext uri="{9D8B030D-6E8A-4147-A177-3AD203B41FA5}">
                      <a16:colId xmlns:a16="http://schemas.microsoft.com/office/drawing/2014/main" val="2331541640"/>
                    </a:ext>
                  </a:extLst>
                </a:gridCol>
                <a:gridCol w="2329143">
                  <a:extLst>
                    <a:ext uri="{9D8B030D-6E8A-4147-A177-3AD203B41FA5}">
                      <a16:colId xmlns:a16="http://schemas.microsoft.com/office/drawing/2014/main" val="3470086175"/>
                    </a:ext>
                  </a:extLst>
                </a:gridCol>
                <a:gridCol w="1799474">
                  <a:extLst>
                    <a:ext uri="{9D8B030D-6E8A-4147-A177-3AD203B41FA5}">
                      <a16:colId xmlns:a16="http://schemas.microsoft.com/office/drawing/2014/main" val="3730005943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3123953168"/>
                    </a:ext>
                  </a:extLst>
                </a:gridCol>
              </a:tblGrid>
              <a:tr h="7681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Área de mejora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Acción concreta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¿La aplicas? (✔️ / ❌)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¿Te comprometes a aplicarla? 📆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538146"/>
                  </a:ext>
                </a:extLst>
              </a:tr>
              <a:tr h="115219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🛍️ Producto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>
                          <a:effectLst/>
                          <a:latin typeface="Be Vietnam Pro ExtraLight" pitchFamily="2" charset="0"/>
                        </a:rPr>
                        <a:t>Usar empaques amigables con el medioambiente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835285"/>
                  </a:ext>
                </a:extLst>
              </a:tr>
              <a:tr h="7681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🧑‍🤝‍🧑 Trato justo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>
                          <a:effectLst/>
                          <a:latin typeface="Be Vietnam Pro ExtraLight" pitchFamily="2" charset="0"/>
                        </a:rPr>
                        <a:t>Pagar un salario justo a quien te ayuda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5691017"/>
                  </a:ext>
                </a:extLst>
              </a:tr>
              <a:tr h="7681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📣 Comunicación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>
                          <a:effectLst/>
                          <a:latin typeface="Be Vietnam Pro ExtraLight" pitchFamily="2" charset="0"/>
                        </a:rPr>
                        <a:t>Tener precios visibles y trato amable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336596"/>
                  </a:ext>
                </a:extLst>
              </a:tr>
              <a:tr h="7681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🌱 Medioambiente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>
                          <a:effectLst/>
                          <a:latin typeface="Be Vietnam Pro ExtraLight" pitchFamily="2" charset="0"/>
                        </a:rPr>
                        <a:t>Separar residuos y ahorrar energía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50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Acciones </a:t>
            </a:r>
            <a:r>
              <a:rPr lang="es-MX" sz="2800" b="1" i="0" u="sng" strike="noStrike" cap="none" dirty="0" err="1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Praticas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para </a:t>
            </a:r>
            <a:r>
              <a:rPr lang="es-MX" sz="2800" b="1" i="0" u="sng" strike="noStrike" cap="none" dirty="0" err="1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Fortalcer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tu Negocio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E205EA4-33FC-CEC7-43E2-F96AD944D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21156"/>
              </p:ext>
            </p:extLst>
          </p:nvPr>
        </p:nvGraphicFramePr>
        <p:xfrm>
          <a:off x="1077383" y="1957358"/>
          <a:ext cx="9878483" cy="3156509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337840">
                  <a:extLst>
                    <a:ext uri="{9D8B030D-6E8A-4147-A177-3AD203B41FA5}">
                      <a16:colId xmlns:a16="http://schemas.microsoft.com/office/drawing/2014/main" val="1078896103"/>
                    </a:ext>
                  </a:extLst>
                </a:gridCol>
                <a:gridCol w="2299093">
                  <a:extLst>
                    <a:ext uri="{9D8B030D-6E8A-4147-A177-3AD203B41FA5}">
                      <a16:colId xmlns:a16="http://schemas.microsoft.com/office/drawing/2014/main" val="1745407580"/>
                    </a:ext>
                  </a:extLst>
                </a:gridCol>
                <a:gridCol w="1776257">
                  <a:extLst>
                    <a:ext uri="{9D8B030D-6E8A-4147-A177-3AD203B41FA5}">
                      <a16:colId xmlns:a16="http://schemas.microsoft.com/office/drawing/2014/main" val="1670601583"/>
                    </a:ext>
                  </a:extLst>
                </a:gridCol>
                <a:gridCol w="2465293">
                  <a:extLst>
                    <a:ext uri="{9D8B030D-6E8A-4147-A177-3AD203B41FA5}">
                      <a16:colId xmlns:a16="http://schemas.microsoft.com/office/drawing/2014/main" val="3636547850"/>
                    </a:ext>
                  </a:extLst>
                </a:gridCol>
              </a:tblGrid>
              <a:tr h="705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Área de mejora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Acción concreta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¿La aplicas? (✔️ / ❌)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b="1" u="none" strike="noStrike" dirty="0">
                          <a:effectLst/>
                          <a:latin typeface="Be Vietnam Pro ExtraLight" pitchFamily="2" charset="0"/>
                        </a:rPr>
                        <a:t>¿Te comprometes a aplicarla? 📆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452340"/>
                  </a:ext>
                </a:extLst>
              </a:tr>
              <a:tr h="139888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📚 Formación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 dirty="0">
                          <a:effectLst/>
                          <a:latin typeface="Be Vietnam Pro ExtraLight" pitchFamily="2" charset="0"/>
                        </a:rPr>
                        <a:t>Tomar una capacitación gratuita (SENA, etc.)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2388330"/>
                  </a:ext>
                </a:extLst>
              </a:tr>
              <a:tr h="105217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>
                          <a:effectLst/>
                          <a:latin typeface="Be Vietnam Pro ExtraLight" pitchFamily="2" charset="0"/>
                        </a:rPr>
                        <a:t>🧭 Comunidad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800" u="none" strike="noStrike" dirty="0">
                          <a:effectLst/>
                          <a:latin typeface="Be Vietnam Pro ExtraLight" pitchFamily="2" charset="0"/>
                        </a:rPr>
                        <a:t>Participar en ferias o actividades del barrio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Be Vietnam Pro Extra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92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3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Cierre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12718"/>
            <a:ext cx="1022217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Ser legal y responsable no te hace solo un mejor empresario. Te convierte en un referente en tu comunidad.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Actividad final: 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¿Qué primer paso puedes dar esta semana para mejorar tu negocio?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”Puede escribirlo en una hoja o decirlo en voz alta.</a:t>
            </a:r>
          </a:p>
          <a:p>
            <a:pPr algn="ctr"/>
            <a:endParaRPr lang="es-MX" sz="2000" dirty="0">
              <a:latin typeface="Be Vietnam Pro ExtraLight" pitchFamily="2" charset="0"/>
            </a:endParaRPr>
          </a:p>
          <a:p>
            <a:pPr algn="ctr"/>
            <a:r>
              <a:rPr lang="es-MX" sz="1800" dirty="0">
                <a:latin typeface="Be Vietnam Pro ExtraLight" pitchFamily="2" charset="0"/>
              </a:rPr>
              <a:t>🌟 “Cada decisión que tomas puede construir o destruir tu marca.”</a:t>
            </a:r>
          </a:p>
          <a:p>
            <a:pPr algn="ctr"/>
            <a:endParaRPr lang="es-MX" sz="1800" dirty="0">
              <a:latin typeface="Be Vietnam Pro ExtraLight" pitchFamily="2" charset="0"/>
            </a:endParaRPr>
          </a:p>
          <a:p>
            <a:pPr algn="ctr"/>
            <a:r>
              <a:rPr lang="es-MX" sz="1800" dirty="0">
                <a:latin typeface="Be Vietnam Pro ExtraLight" pitchFamily="2" charset="0"/>
              </a:rPr>
              <a:t>🌟 “Tu negocio puede ser pequeño, pero tu impacto puede ser gigante.”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4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26534" y="2697268"/>
            <a:ext cx="9131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Tipos de Empresas  y Normatividad 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Responsabilidad Social Empresarial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Obligaciones Tributarias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Normatividad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Implementación de Buenas Practicas de Manufactura o similares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19993" y="1179589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49249" y="1129553"/>
            <a:ext cx="82522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Responsabilidad Social Empresarial </a:t>
            </a:r>
          </a:p>
          <a:p>
            <a:pPr lvl="0" algn="ctr"/>
            <a:r>
              <a:rPr lang="es-MX" sz="2800" b="1" u="sng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Conecta con tu Realidad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84914" y="2769420"/>
            <a:ext cx="102221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Be Vietnam Pro ExtraLight" pitchFamily="2" charset="0"/>
              </a:rPr>
              <a:t>¿Tú crees que una empresa puede ser exitosa siendo deshonesta o irresponsable?</a:t>
            </a:r>
          </a:p>
          <a:p>
            <a:endParaRPr lang="es-CO" dirty="0"/>
          </a:p>
        </p:txBody>
      </p:sp>
      <p:pic>
        <p:nvPicPr>
          <p:cNvPr id="2" name="Picture 2" descr="Responsabilidad social corporativa - Iconos gratis de ...">
            <a:extLst>
              <a:ext uri="{FF2B5EF4-FFF2-40B4-BE49-F238E27FC236}">
                <a16:creationId xmlns:a16="http://schemas.microsoft.com/office/drawing/2014/main" id="{E56C37C8-C48D-D35E-0416-35CC02CD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731" y="3915281"/>
            <a:ext cx="2017486" cy="201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827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es la Responsabilidad Social Empresarial (RSE)?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57358"/>
            <a:ext cx="10222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📖 </a:t>
            </a:r>
            <a:r>
              <a:rPr lang="es-MX" sz="1800" dirty="0">
                <a:latin typeface="Be Vietnam Pro ExtraLight" pitchFamily="2" charset="0"/>
              </a:rPr>
              <a:t>La RSE es el compromiso voluntario que tiene una empresa de actuar con ética y contribuir al desarrollo económico sostenible, mejorando la calidad de vida de sus trabajadores, sus familias, la comunidad local y la sociedad en general.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2400" dirty="0">
                <a:latin typeface="Be Vietnam Pro ExtraLight" pitchFamily="2" charset="0"/>
              </a:rPr>
              <a:t>🔎</a:t>
            </a:r>
            <a:r>
              <a:rPr lang="es-MX" sz="1800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No se trata solo de donar cosas o hacer campañas sociales.</a:t>
            </a:r>
          </a:p>
          <a:p>
            <a:pPr algn="just"/>
            <a:r>
              <a:rPr lang="es-MX" sz="1800" dirty="0">
                <a:latin typeface="Be Vietnam Pro ExtraLight" pitchFamily="2" charset="0"/>
              </a:rPr>
              <a:t>Se trata de cómo operas tu negocio todos los días: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¿Tratas con respeto a tus empleados?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¿Informas de forma clara a tus clientes?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¿Tienes prácticas que cuidan el ambiente?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¿Cumples con las normas legales?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ctr"/>
            <a:r>
              <a:rPr lang="es-MX" sz="2400" dirty="0">
                <a:latin typeface="Be Vietnam Pro ExtraLight" pitchFamily="2" charset="0"/>
              </a:rPr>
              <a:t>🎯</a:t>
            </a:r>
            <a:r>
              <a:rPr lang="es-MX" sz="1800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RSE = </a:t>
            </a:r>
            <a:r>
              <a:rPr lang="es-MX" sz="1800" dirty="0">
                <a:latin typeface="Be Vietnam Pro ExtraLight" pitchFamily="2" charset="0"/>
              </a:rPr>
              <a:t>Ética + Comunidad + Medioambiente + Transparencia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4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¿Por qué es importante la RSE? 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651108"/>
            <a:ext cx="102221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Adoptar la RSE no es un lujo, es una ventaja competitiva.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ctr"/>
            <a:r>
              <a:rPr lang="es-MX" sz="2400" dirty="0">
                <a:latin typeface="Be Vietnam Pro ExtraLight" pitchFamily="2" charset="0"/>
              </a:rPr>
              <a:t>🔍</a:t>
            </a:r>
            <a:r>
              <a:rPr lang="es-MX" sz="1800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Beneficios para tu unidad productiva: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🧠</a:t>
            </a:r>
            <a:r>
              <a:rPr lang="es-MX" sz="1800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Reputación:</a:t>
            </a:r>
            <a:r>
              <a:rPr lang="es-MX" sz="1800" dirty="0">
                <a:latin typeface="Be Vietnam Pro ExtraLight" pitchFamily="2" charset="0"/>
              </a:rPr>
              <a:t> Los clientes prefieren negocios con valores claros.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🤝</a:t>
            </a:r>
            <a:r>
              <a:rPr lang="es-MX" sz="1800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Fidelidad del cliente:</a:t>
            </a:r>
            <a:r>
              <a:rPr lang="es-MX" sz="1800" dirty="0">
                <a:latin typeface="Be Vietnam Pro ExtraLight" pitchFamily="2" charset="0"/>
              </a:rPr>
              <a:t> Un trato justo y transparente genera confianza.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🧾</a:t>
            </a:r>
            <a:r>
              <a:rPr lang="es-MX" sz="1800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Cumplimiento legal:</a:t>
            </a:r>
            <a:r>
              <a:rPr lang="es-MX" sz="1800" dirty="0">
                <a:latin typeface="Be Vietnam Pro ExtraLight" pitchFamily="2" charset="0"/>
              </a:rPr>
              <a:t> Evitas sanciones y problemas legales.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💼 </a:t>
            </a:r>
            <a:r>
              <a:rPr lang="es-MX" sz="1800" b="1" dirty="0">
                <a:latin typeface="Be Vietnam Pro ExtraLight" pitchFamily="2" charset="0"/>
              </a:rPr>
              <a:t>Oportunidades:</a:t>
            </a:r>
            <a:r>
              <a:rPr lang="es-MX" sz="1800" dirty="0">
                <a:latin typeface="Be Vietnam Pro ExtraLight" pitchFamily="2" charset="0"/>
              </a:rPr>
              <a:t> Al estar formalizado y ser responsable, puedes participar en ferias, alianzas con alcaldías, programas de financiamiento y más.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A75159-7282-0061-CBE0-2A6E68517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43" t="18084" r="19524" b="21649"/>
          <a:stretch/>
        </p:blipFill>
        <p:spPr>
          <a:xfrm>
            <a:off x="9195538" y="2174328"/>
            <a:ext cx="2204890" cy="21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Los Pilares de la RSE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12718"/>
            <a:ext cx="102221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Be Vietnam Pro ExtraLight" pitchFamily="2" charset="0"/>
              </a:rPr>
              <a:t>🌱</a:t>
            </a:r>
            <a:r>
              <a:rPr lang="es-MX" sz="1800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Responsabilidad Ambiental: </a:t>
            </a:r>
            <a:r>
              <a:rPr lang="es-MX" sz="1800" dirty="0">
                <a:latin typeface="Be Vietnam Pro ExtraLight" pitchFamily="2" charset="0"/>
              </a:rPr>
              <a:t>Reducir residuos, usar menos agua y energía, separar materiales reciclables, evitar el uso excesivo de </a:t>
            </a:r>
            <a:r>
              <a:rPr lang="es-MX" sz="1800" dirty="0" err="1">
                <a:latin typeface="Be Vietnam Pro ExtraLight" pitchFamily="2" charset="0"/>
              </a:rPr>
              <a:t>plást</a:t>
            </a:r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i="1" dirty="0">
                <a:latin typeface="Be Vietnam Pro ExtraLight" pitchFamily="2" charset="0"/>
              </a:rPr>
              <a:t>Si vendes productos, ¿puedes usar empaques biodegradables?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2400" i="1" dirty="0">
                <a:latin typeface="Be Vietnam Pro ExtraLight" pitchFamily="2" charset="0"/>
              </a:rPr>
              <a:t>🤝</a:t>
            </a:r>
            <a:r>
              <a:rPr lang="es-MX" sz="1800" i="1" dirty="0">
                <a:latin typeface="Be Vietnam Pro ExtraLight" pitchFamily="2" charset="0"/>
              </a:rPr>
              <a:t> </a:t>
            </a:r>
            <a:r>
              <a:rPr lang="es-MX" sz="1800" b="1" dirty="0">
                <a:latin typeface="Be Vietnam Pro ExtraLight" pitchFamily="2" charset="0"/>
              </a:rPr>
              <a:t>Responsabilidad Social con la Comunidad: </a:t>
            </a:r>
            <a:r>
              <a:rPr lang="es-MX" sz="1800" dirty="0">
                <a:latin typeface="Be Vietnam Pro ExtraLight" pitchFamily="2" charset="0"/>
              </a:rPr>
              <a:t>Involucrarse en el desarrollo del barrio o la vereda. Contratar local, donar tiempo o productos a una causa, apoyar eventos comunitarios.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i="1" dirty="0">
                <a:latin typeface="Be Vietnam Pro ExtraLight" pitchFamily="2" charset="0"/>
              </a:rPr>
              <a:t>Patrocinar una actividad escolar o contratar jóvenes del sector.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endParaRPr lang="es-MX" sz="1800" i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8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Los Pilares de la RSE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12718"/>
            <a:ext cx="102221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Be Vietnam Pro ExtraLight" pitchFamily="2" charset="0"/>
              </a:rPr>
              <a:t>😊 </a:t>
            </a:r>
            <a:r>
              <a:rPr lang="es-MX" sz="1800" b="1" dirty="0">
                <a:latin typeface="Be Vietnam Pro ExtraLight" pitchFamily="2" charset="0"/>
              </a:rPr>
              <a:t>Responsabilidad con Clientes y Empleados: </a:t>
            </a:r>
            <a:r>
              <a:rPr lang="es-MX" sz="1800" dirty="0">
                <a:latin typeface="Be Vietnam Pro ExtraLight" pitchFamily="2" charset="0"/>
              </a:rPr>
              <a:t>Tratar bien, pagar a tiempo, ser honesto en los precios y productos. Brindar condiciones laborales justas, sin discriminación.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i="1" dirty="0">
                <a:latin typeface="Be Vietnam Pro ExtraLight" pitchFamily="2" charset="0"/>
              </a:rPr>
              <a:t>Capacitar a tu ayudante, informarle bien sus funciones y pagar un salario justo.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2400" i="1" dirty="0">
                <a:latin typeface="Be Vietnam Pro ExtraLight" pitchFamily="2" charset="0"/>
              </a:rPr>
              <a:t>📑 </a:t>
            </a:r>
            <a:r>
              <a:rPr lang="es-MX" sz="1800" b="1" dirty="0">
                <a:latin typeface="Be Vietnam Pro ExtraLight" pitchFamily="2" charset="0"/>
              </a:rPr>
              <a:t>Legalidad y Ética Empresarial: </a:t>
            </a:r>
            <a:r>
              <a:rPr lang="es-MX" sz="1800" dirty="0">
                <a:latin typeface="Be Vietnam Pro ExtraLight" pitchFamily="2" charset="0"/>
              </a:rPr>
              <a:t>Tener tu negocio formalizado, declarar ingresos, pagar impuestos, usar facturación legal, llevar cuentas claras.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i="1" dirty="0">
                <a:latin typeface="Be Vietnam Pro ExtraLight" pitchFamily="2" charset="0"/>
              </a:rPr>
              <a:t>Tener tu RUT, cámara de comercio y emitir cuentas legales.</a:t>
            </a:r>
          </a:p>
        </p:txBody>
      </p:sp>
    </p:spTree>
    <p:extLst>
      <p:ext uri="{BB962C8B-B14F-4D97-AF65-F5344CB8AC3E}">
        <p14:creationId xmlns:p14="http://schemas.microsoft.com/office/powerpoint/2010/main" val="169870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Legalidad y Formalización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91571" y="1651108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912718"/>
            <a:ext cx="102221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Estar legalizado es cumplir con los requisitos exigidos por ley para operar, pero también es una forma de demostrar transparencia, organización y compromiso con la sociedad.</a:t>
            </a:r>
          </a:p>
          <a:p>
            <a:pPr algn="just"/>
            <a:endParaRPr lang="es-MX" sz="2400" dirty="0">
              <a:latin typeface="Be Vietnam Pro ExtraLight" pitchFamily="2" charset="0"/>
            </a:endParaRPr>
          </a:p>
          <a:p>
            <a:pPr algn="ctr"/>
            <a:r>
              <a:rPr lang="es-MX" sz="1800" b="1" dirty="0">
                <a:latin typeface="Be Vietnam Pro ExtraLight" pitchFamily="2" charset="0"/>
              </a:rPr>
              <a:t>🔎 ¿Qué implica la legalización?: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2400" dirty="0">
                <a:latin typeface="Be Vietnam Pro ExtraLight" pitchFamily="2" charset="0"/>
              </a:rPr>
              <a:t>📃 </a:t>
            </a:r>
            <a:r>
              <a:rPr lang="es-MX" sz="1800" dirty="0">
                <a:latin typeface="Be Vietnam Pro ExtraLight" pitchFamily="2" charset="0"/>
              </a:rPr>
              <a:t>Tener RUT (DIAN) y registro en Cámara de Comercio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2400" dirty="0">
                <a:latin typeface="Be Vietnam Pro ExtraLight" pitchFamily="2" charset="0"/>
              </a:rPr>
              <a:t>🧾</a:t>
            </a:r>
            <a:r>
              <a:rPr lang="es-MX" sz="1800" dirty="0">
                <a:latin typeface="Be Vietnam Pro ExtraLight" pitchFamily="2" charset="0"/>
              </a:rPr>
              <a:t> Emitir facturas legales (digitales o físicas)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2400" dirty="0">
                <a:latin typeface="Be Vietnam Pro ExtraLight" pitchFamily="2" charset="0"/>
              </a:rPr>
              <a:t>💼</a:t>
            </a:r>
            <a:r>
              <a:rPr lang="es-MX" sz="1800" dirty="0">
                <a:latin typeface="Be Vietnam Pro ExtraLight" pitchFamily="2" charset="0"/>
              </a:rPr>
              <a:t> Registrar contratos con empleados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2400" dirty="0">
                <a:latin typeface="Be Vietnam Pro ExtraLight" pitchFamily="2" charset="0"/>
              </a:rPr>
              <a:t>💰</a:t>
            </a:r>
            <a:r>
              <a:rPr lang="es-MX" sz="1800" dirty="0">
                <a:latin typeface="Be Vietnam Pro ExtraLight" pitchFamily="2" charset="0"/>
              </a:rPr>
              <a:t> Pagar impuestos y seguridad social</a:t>
            </a:r>
            <a:endParaRPr lang="es-MX" sz="1800" i="1" dirty="0">
              <a:latin typeface="Be Vietnam Pro ExtraLight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0A490B-1560-2EA9-76D8-F6F063F6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286" y="2979057"/>
            <a:ext cx="2630714" cy="26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6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820600" y="1674673"/>
            <a:ext cx="102221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✅ Ventajas de estar formalizado:</a:t>
            </a:r>
          </a:p>
          <a:p>
            <a:pPr algn="just"/>
            <a:endParaRPr lang="es-MX" sz="2400" dirty="0">
              <a:latin typeface="Be Vietnam Pro ExtraLight" pitchFamily="2" charset="0"/>
            </a:endParaRPr>
          </a:p>
          <a:p>
            <a:pPr algn="ctr"/>
            <a:r>
              <a:rPr lang="es-MX" sz="1800" b="1" dirty="0">
                <a:latin typeface="Be Vietnam Pro ExtraLight" pitchFamily="2" charset="0"/>
              </a:rPr>
              <a:t>🔎 ¿Qué implica la legalización?: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Puedes acceder a líneas de crédito o micro financiamiento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Participas en licitaciones públicas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Te protege frente a inspecciones y sanciones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Das mayor seguridad a tus clientes</a:t>
            </a:r>
            <a:endParaRPr lang="es-MX" sz="1800" i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53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19392</TotalTime>
  <Words>1114</Words>
  <Application>Microsoft Office PowerPoint</Application>
  <PresentationFormat>Panorámica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Be Vietnam Pro ExtraLight</vt:lpstr>
      <vt:lpstr>Arial</vt:lpstr>
      <vt:lpstr>Calibri</vt:lpstr>
      <vt:lpstr>Arial Narrow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SHARON GUAVIARE</cp:lastModifiedBy>
  <cp:revision>450</cp:revision>
  <dcterms:created xsi:type="dcterms:W3CDTF">2024-04-29T13:51:38Z</dcterms:created>
  <dcterms:modified xsi:type="dcterms:W3CDTF">2025-07-14T21:57:54Z</dcterms:modified>
</cp:coreProperties>
</file>