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8E_CE307714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398" r:id="rId4"/>
    <p:sldId id="399" r:id="rId5"/>
    <p:sldId id="401" r:id="rId6"/>
    <p:sldId id="400" r:id="rId7"/>
    <p:sldId id="402" r:id="rId8"/>
    <p:sldId id="403" r:id="rId9"/>
    <p:sldId id="404" r:id="rId10"/>
    <p:sldId id="405" r:id="rId11"/>
    <p:sldId id="406" r:id="rId12"/>
    <p:sldId id="317" r:id="rId13"/>
  </p:sldIdLst>
  <p:sldSz cx="12192000" cy="6858000"/>
  <p:notesSz cx="6858000" cy="9144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Be Vietnam Pro ExtraLight" pitchFamily="2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gPKkWTykBGZqQ4J+D5z0PPI37CH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B4D78B2-38E2-634F-3449-68E9CB6362BE}" name="SHARON GUAVIARE" initials="SG" userId="S::enlace.guaviare@mdc.org.co::76ec0062-c520-4130-a5bb-7fdd4b2aaae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yann Alexander Alvarez Perez" initials="BAAP" lastIdx="1" clrIdx="0">
    <p:extLst>
      <p:ext uri="{19B8F6BF-5375-455C-9EA6-DF929625EA0E}">
        <p15:presenceInfo xmlns:p15="http://schemas.microsoft.com/office/powerpoint/2012/main" userId="S::balvarezp@sena.edu.co::5e784ef3-0995-4f2c-b010-d34a89fbb1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E99C"/>
    <a:srgbClr val="53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948404-A65F-41B6-9E06-0CE5232F61F0}">
  <a:tblStyle styleId="{F7948404-A65F-41B6-9E06-0CE5232F6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2" autoAdjust="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57" Type="http://schemas.openxmlformats.org/officeDocument/2006/relationships/presProps" Target="presProps.xml"/><Relationship Id="rId61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56" Type="http://schemas.openxmlformats.org/officeDocument/2006/relationships/commentAuthors" Target="commentAuthors.xml"/></Relationships>
</file>

<file path=ppt/comments/modernComment_18E_CE3077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B41BCC-DA60-4F05-8A75-4213B9BBE26A}" authorId="{FB4D78B2-38E2-634F-3449-68E9CB6362BE}" created="2025-07-14T21:18:18.505">
    <pc:sldMkLst xmlns:pc="http://schemas.microsoft.com/office/powerpoint/2013/main/command">
      <pc:docMk/>
      <pc:sldMk cId="3459282708" sldId="398"/>
    </pc:sldMkLst>
    <p188:txBody>
      <a:bodyPr/>
      <a:lstStyle/>
      <a:p>
        <a:r>
          <a:rPr lang="es-CO"/>
          <a:t>Breve charla sobre qué hace sostenible a una unidad productiva.
Objetivo de la capacitación.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0620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82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741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8450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73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69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85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42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974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91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3254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978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0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E_CE3077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920359" y="1285967"/>
            <a:ext cx="10351282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400" i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cs typeface="Arial" panose="020B0604020202020204" pitchFamily="34" charset="0"/>
              </a:rPr>
              <a:t>“Fortalecimiento de la Estrategia del Laboratorio de Desarrollo Empresarial del Guaviare -LADEG- cómo Alternativa para el Desarrollo de Prácticas Administrativas, San José del Guaviare”.</a:t>
            </a:r>
          </a:p>
          <a:p>
            <a:pPr lvl="0" algn="ctr"/>
            <a:endParaRPr lang="es-MX" sz="2400" i="1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cs typeface="Arial" panose="020B0604020202020204" pitchFamily="34" charset="0"/>
            </a:endParaRPr>
          </a:p>
          <a:p>
            <a:pPr lvl="0" algn="ctr"/>
            <a:r>
              <a:rPr lang="es-ES" sz="4000" b="1" u="sng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cs typeface="Arial" panose="020B0604020202020204" pitchFamily="34" charset="0"/>
              </a:rPr>
              <a:t>Responsabilidad Empresarial y Legalidad</a:t>
            </a:r>
            <a:endParaRPr lang="es-ES" sz="3600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endParaRPr lang="es-ES" sz="4000" b="1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endParaRPr lang="es-ES" sz="4000" b="1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r>
              <a:rPr lang="es-ES" sz="4000" b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Duración Total:</a:t>
            </a:r>
            <a:r>
              <a:rPr lang="es-ES" sz="4000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 5 Horas</a:t>
            </a:r>
          </a:p>
          <a:p>
            <a:pPr algn="r"/>
            <a:r>
              <a:rPr lang="es-ES" sz="3600" b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Duración Esta Sesión: 1</a:t>
            </a:r>
            <a:r>
              <a:rPr lang="es-ES" sz="3600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 Hora</a:t>
            </a:r>
          </a:p>
          <a:p>
            <a:pPr lvl="0" algn="r"/>
            <a:endParaRPr lang="es-ES" sz="4000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endParaRPr lang="es-ES" sz="4000" i="0" u="none" strike="noStrike" cap="none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603100" y="1452426"/>
            <a:ext cx="6985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 Autodiagnóstico 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B5-578A-BA9D-88E7-0DC848837580}"/>
              </a:ext>
            </a:extLst>
          </p:cNvPr>
          <p:cNvSpPr txBox="1"/>
          <p:nvPr/>
        </p:nvSpPr>
        <p:spPr>
          <a:xfrm>
            <a:off x="3647152" y="2298480"/>
            <a:ext cx="73665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b="1" dirty="0">
                <a:latin typeface="Be Vietnam Pro ExtraLight" pitchFamily="2" charset="0"/>
              </a:rPr>
              <a:t>1. </a:t>
            </a:r>
            <a:r>
              <a:rPr lang="es-MX" sz="1800" dirty="0">
                <a:latin typeface="Be Vietnam Pro ExtraLight" pitchFamily="2" charset="0"/>
              </a:rPr>
              <a:t>¿Tu unidad productiva tiene RUT actualizado?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2. </a:t>
            </a:r>
            <a:r>
              <a:rPr lang="es-MX" sz="1800" dirty="0">
                <a:latin typeface="Be Vietnam Pro ExtraLight" pitchFamily="2" charset="0"/>
              </a:rPr>
              <a:t>¿Sabes si estás obligado a declarar renta o IVA?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3. </a:t>
            </a:r>
            <a:r>
              <a:rPr lang="es-MX" sz="1800" dirty="0">
                <a:latin typeface="Be Vietnam Pro ExtraLight" pitchFamily="2" charset="0"/>
              </a:rPr>
              <a:t>¿Tienes un registro de tus ventas mensuales?¿Has emitido alguna factura? 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4. </a:t>
            </a:r>
            <a:r>
              <a:rPr lang="es-MX" sz="1800" dirty="0">
                <a:latin typeface="Be Vietnam Pro ExtraLight" pitchFamily="2" charset="0"/>
              </a:rPr>
              <a:t>¿Sabes si estás obligado?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5. </a:t>
            </a:r>
            <a:r>
              <a:rPr lang="es-MX" sz="1800" dirty="0">
                <a:latin typeface="Be Vietnam Pro ExtraLight" pitchFamily="2" charset="0"/>
              </a:rPr>
              <a:t>¿Te gustaría que te ayudaran a inscribirte o actualizar tu información?</a:t>
            </a:r>
          </a:p>
        </p:txBody>
      </p:sp>
      <p:pic>
        <p:nvPicPr>
          <p:cNvPr id="6146" name="Picture 2" descr="Descarga iconos gratuitos de Diagnostico en PNG y SVG">
            <a:extLst>
              <a:ext uri="{FF2B5EF4-FFF2-40B4-BE49-F238E27FC236}">
                <a16:creationId xmlns:a16="http://schemas.microsoft.com/office/drawing/2014/main" id="{E5A99A38-CD69-85D3-29A9-B91482ABC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3699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26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603100" y="1452426"/>
            <a:ext cx="6985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 Legalidad es Sostenibilidad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B5-578A-BA9D-88E7-0DC848837580}"/>
              </a:ext>
            </a:extLst>
          </p:cNvPr>
          <p:cNvSpPr txBox="1"/>
          <p:nvPr/>
        </p:nvSpPr>
        <p:spPr>
          <a:xfrm>
            <a:off x="3647152" y="2298480"/>
            <a:ext cx="73665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Formalizarse y cumplir obligaciones tributarias </a:t>
            </a:r>
            <a:r>
              <a:rPr lang="es-MX" sz="1800" b="1" dirty="0">
                <a:latin typeface="Be Vietnam Pro ExtraLight" pitchFamily="2" charset="0"/>
              </a:rPr>
              <a:t>no es solo cumplir con la DIAN</a:t>
            </a:r>
            <a:r>
              <a:rPr lang="es-MX" sz="1800" dirty="0">
                <a:latin typeface="Be Vietnam Pro ExtraLight" pitchFamily="2" charset="0"/>
              </a:rPr>
              <a:t>, es abrir las puertas a contratos, alianzas, convocatorias y respeto como productor.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🗣️ </a:t>
            </a:r>
            <a:r>
              <a:rPr lang="es-MX" sz="1800" b="1" dirty="0">
                <a:latin typeface="Be Vietnam Pro ExtraLight" pitchFamily="2" charset="0"/>
              </a:rPr>
              <a:t>Frase final:“ </a:t>
            </a:r>
            <a:r>
              <a:rPr lang="es-MX" sz="1800" i="1" dirty="0">
                <a:latin typeface="Be Vietnam Pro ExtraLight" pitchFamily="2" charset="0"/>
              </a:rPr>
              <a:t>La legalidad es la base para que tu negocio crezca, se mantenga y llegue más lejos.”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</p:txBody>
      </p:sp>
      <p:pic>
        <p:nvPicPr>
          <p:cNvPr id="7170" name="Picture 2" descr="Icono de Legalidad Generic color lineal-color | Freepik">
            <a:extLst>
              <a:ext uri="{FF2B5EF4-FFF2-40B4-BE49-F238E27FC236}">
                <a16:creationId xmlns:a16="http://schemas.microsoft.com/office/drawing/2014/main" id="{E0E704C4-AD0D-A251-A011-CCEAB737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4" y="2298479"/>
            <a:ext cx="28384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97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9990498" y="1959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5" name="Imagen 84"/>
          <p:cNvPicPr/>
          <p:nvPr/>
        </p:nvPicPr>
        <p:blipFill rotWithShape="1">
          <a:blip r:embed="rId4"/>
          <a:srcRect l="28229" t="74176" r="59456" b="16737"/>
          <a:stretch/>
        </p:blipFill>
        <p:spPr bwMode="auto">
          <a:xfrm>
            <a:off x="282388" y="5497225"/>
            <a:ext cx="2353235" cy="972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331" y="1959499"/>
            <a:ext cx="7571888" cy="259712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14700" y="2534784"/>
            <a:ext cx="5705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800" b="1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40C6DC-81B2-4ADA-AC4E-D3226D163936}"/>
              </a:ext>
            </a:extLst>
          </p:cNvPr>
          <p:cNvSpPr txBox="1"/>
          <p:nvPr/>
        </p:nvSpPr>
        <p:spPr>
          <a:xfrm>
            <a:off x="282388" y="5386566"/>
            <a:ext cx="2169459" cy="1044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28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026534" y="2697268"/>
            <a:ext cx="9131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Tipos de Empresas  y Normatividad (60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Responsabilidad Social Empresarial </a:t>
            </a:r>
            <a:r>
              <a:rPr lang="es-MX" sz="2400" i="1" dirty="0">
                <a:latin typeface="Be Vietnam Pro ExtraLight" pitchFamily="2" charset="0"/>
              </a:rPr>
              <a:t>(60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Obligaciones Tributarias(60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Normatividad </a:t>
            </a:r>
            <a:r>
              <a:rPr lang="es-MX" sz="2400" i="1" dirty="0">
                <a:latin typeface="Be Vietnam Pro ExtraLight" pitchFamily="2" charset="0"/>
              </a:rPr>
              <a:t>(60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Implementación de Buenas Practicas de Manufactura o similares </a:t>
            </a:r>
            <a:r>
              <a:rPr lang="es-MX" sz="2400" i="1" dirty="0">
                <a:latin typeface="Be Vietnam Pro ExtraLight" pitchFamily="2" charset="0"/>
              </a:rPr>
              <a:t>(60 min)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019993" y="1179589"/>
            <a:ext cx="73899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ES" sz="4400" b="1" i="0" u="none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Contenido</a:t>
            </a:r>
            <a:r>
              <a:rPr lang="es-ES" sz="8000" b="1" i="0" u="none" strike="noStrike" cap="none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endParaRPr lang="es-ES" sz="5400" b="1" i="0" u="none" strike="noStrike" cap="none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45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749249" y="1129553"/>
            <a:ext cx="82522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¿Por qué es importante conocer las obligaciones tributarias?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984914" y="2342554"/>
            <a:ext cx="10222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Tener claridad sobre las obligaciones tributarias permite a las unidades productivas </a:t>
            </a:r>
            <a:r>
              <a:rPr lang="es-MX" sz="1800" b="1" dirty="0">
                <a:latin typeface="Be Vietnam Pro ExtraLight" pitchFamily="2" charset="0"/>
              </a:rPr>
              <a:t>funcionar legalmente, evitar sanciones y acceder a oportunidades</a:t>
            </a:r>
            <a:r>
              <a:rPr lang="es-MX" sz="1800" dirty="0">
                <a:latin typeface="Be Vietnam Pro ExtraLight" pitchFamily="2" charset="0"/>
              </a:rPr>
              <a:t> como créditos, compras públicas o certificaciones. Cumplir con </a:t>
            </a:r>
            <a:r>
              <a:rPr lang="es-MX" sz="1800" b="1" dirty="0">
                <a:latin typeface="Be Vietnam Pro ExtraLight" pitchFamily="2" charset="0"/>
              </a:rPr>
              <a:t>la DIAN </a:t>
            </a:r>
            <a:r>
              <a:rPr lang="es-MX" sz="1800" dirty="0">
                <a:latin typeface="Be Vietnam Pro ExtraLight" pitchFamily="2" charset="0"/>
              </a:rPr>
              <a:t>y otras entidades no es solo una carga: es parte de crecer como negocio formal.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📌 </a:t>
            </a:r>
            <a:r>
              <a:rPr lang="es-MX" sz="1800" b="1" dirty="0">
                <a:latin typeface="Be Vietnam Pro ExtraLight" pitchFamily="2" charset="0"/>
              </a:rPr>
              <a:t>Ejemplo: </a:t>
            </a:r>
            <a:r>
              <a:rPr lang="es-MX" sz="1800" i="1" dirty="0">
                <a:latin typeface="Be Vietnam Pro ExtraLight" pitchFamily="2" charset="0"/>
              </a:rPr>
              <a:t>Una unidad que se registra y declara correctamente puede venderle a alcaldías o supermercados que exigen factura legal.</a:t>
            </a:r>
          </a:p>
          <a:p>
            <a:pPr algn="just"/>
            <a:endParaRPr lang="es-CO" sz="1800" dirty="0">
              <a:latin typeface="Be Vietnam Pro ExtraLight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F635F-C4AA-62B3-C430-A8133C7D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68" y="4650878"/>
            <a:ext cx="5529263" cy="9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2827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1129553"/>
            <a:ext cx="698579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¿Quién debe cumplir obligaciones tributarias?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B5-578A-BA9D-88E7-0DC848837580}"/>
              </a:ext>
            </a:extLst>
          </p:cNvPr>
          <p:cNvSpPr txBox="1"/>
          <p:nvPr/>
        </p:nvSpPr>
        <p:spPr>
          <a:xfrm>
            <a:off x="1009650" y="2375349"/>
            <a:ext cx="6505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Cualquier persona natural o jurídica que realice una actividad económica permanente, tenga o no RUT, está sujeta a ciertas obligaciones. 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No importa si es pequeña o vende poco: lo importante es si genera ingresos y si está en actividad comercial.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📌 </a:t>
            </a:r>
            <a:r>
              <a:rPr lang="es-MX" sz="1800" b="1" dirty="0">
                <a:latin typeface="Be Vietnam Pro ExtraLight" pitchFamily="2" charset="0"/>
              </a:rPr>
              <a:t>Ejemplo: </a:t>
            </a:r>
            <a:r>
              <a:rPr lang="es-MX" sz="1800" i="1" dirty="0">
                <a:latin typeface="Be Vietnam Pro ExtraLight" pitchFamily="2" charset="0"/>
              </a:rPr>
              <a:t>Una mujer que vende pan de yuca cada semana en su vereda debe tener RUT si quiere facturar o entrar a ferias organizadas.</a:t>
            </a:r>
          </a:p>
        </p:txBody>
      </p:sp>
      <p:pic>
        <p:nvPicPr>
          <p:cNvPr id="2052" name="Picture 4" descr="Ventas - Iconos gratis de comercio y compras">
            <a:extLst>
              <a:ext uri="{FF2B5EF4-FFF2-40B4-BE49-F238E27FC236}">
                <a16:creationId xmlns:a16="http://schemas.microsoft.com/office/drawing/2014/main" id="{D35A567F-94B0-9315-37C7-67558367C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2083620"/>
            <a:ext cx="2933701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14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723522"/>
            <a:ext cx="6985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El RUT: Punto de Partida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791571" y="1651108"/>
            <a:ext cx="1022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B5-578A-BA9D-88E7-0DC848837580}"/>
              </a:ext>
            </a:extLst>
          </p:cNvPr>
          <p:cNvSpPr txBox="1"/>
          <p:nvPr/>
        </p:nvSpPr>
        <p:spPr>
          <a:xfrm>
            <a:off x="1178257" y="1904672"/>
            <a:ext cx="71094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El </a:t>
            </a:r>
            <a:r>
              <a:rPr lang="es-MX" sz="1800" b="1" dirty="0">
                <a:latin typeface="Be Vietnam Pro ExtraLight" pitchFamily="2" charset="0"/>
              </a:rPr>
              <a:t>Registro Único Tributario </a:t>
            </a:r>
            <a:r>
              <a:rPr lang="es-MX" sz="1800" dirty="0">
                <a:latin typeface="Be Vietnam Pro ExtraLight" pitchFamily="2" charset="0"/>
              </a:rPr>
              <a:t>(RUT) es el primer paso. Es un documento gratuito, emitido por la DIAN, que identifica a tu unidad productiva como contribuyente.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Con el RUT puedes abrir cuentas, emitir facturas, contratar con el Estado o participar en convocatorias.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📌 </a:t>
            </a:r>
            <a:r>
              <a:rPr lang="es-MX" sz="1800" i="1" dirty="0">
                <a:latin typeface="Be Vietnam Pro ExtraLight" pitchFamily="2" charset="0"/>
              </a:rPr>
              <a:t>Se obtiene en línea o presencial en la DIAN.</a:t>
            </a:r>
          </a:p>
          <a:p>
            <a:pPr algn="just"/>
            <a:endParaRPr lang="es-MX" sz="1800" i="1" dirty="0">
              <a:latin typeface="Be Vietnam Pro ExtraLight" pitchFamily="2" charset="0"/>
            </a:endParaRPr>
          </a:p>
          <a:p>
            <a:pPr algn="just"/>
            <a:r>
              <a:rPr lang="es-MX" sz="1800" i="1" dirty="0">
                <a:latin typeface="Be Vietnam Pro ExtraLight" pitchFamily="2" charset="0"/>
              </a:rPr>
              <a:t>🧾 </a:t>
            </a:r>
            <a:r>
              <a:rPr lang="es-MX" sz="1800" b="1" i="1" dirty="0">
                <a:latin typeface="Be Vietnam Pro ExtraLight" pitchFamily="2" charset="0"/>
              </a:rPr>
              <a:t>Dato: </a:t>
            </a:r>
            <a:r>
              <a:rPr lang="es-MX" sz="1800" i="1" dirty="0">
                <a:latin typeface="Be Vietnam Pro ExtraLight" pitchFamily="2" charset="0"/>
              </a:rPr>
              <a:t>Si eres persona natural con actividades comerciales, ya debes tenerlo actualizado.</a:t>
            </a:r>
          </a:p>
        </p:txBody>
      </p:sp>
      <p:pic>
        <p:nvPicPr>
          <p:cNvPr id="3074" name="Picture 2" descr="Dirección de Impuestos y Aduanas Nacionales - DIAN">
            <a:extLst>
              <a:ext uri="{FF2B5EF4-FFF2-40B4-BE49-F238E27FC236}">
                <a16:creationId xmlns:a16="http://schemas.microsoft.com/office/drawing/2014/main" id="{1DAB5F60-FE15-A771-326E-72C894C81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386" y="1991373"/>
            <a:ext cx="2211733" cy="287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36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723522"/>
            <a:ext cx="6985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 ¿Qué es declarar y qué es pagar?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791571" y="1651108"/>
            <a:ext cx="1022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B5-578A-BA9D-88E7-0DC848837580}"/>
              </a:ext>
            </a:extLst>
          </p:cNvPr>
          <p:cNvSpPr txBox="1"/>
          <p:nvPr/>
        </p:nvSpPr>
        <p:spPr>
          <a:xfrm>
            <a:off x="791572" y="1912718"/>
            <a:ext cx="102221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Declarar es informar </a:t>
            </a:r>
            <a:r>
              <a:rPr lang="es-MX" sz="1800" dirty="0">
                <a:latin typeface="Be Vietnam Pro ExtraLight" pitchFamily="2" charset="0"/>
              </a:rPr>
              <a:t>a la DIAN cuánto ganaste, cuánto gastaste y si debes impuestos.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Pagar es entregar el dinero </a:t>
            </a:r>
            <a:r>
              <a:rPr lang="es-MX" sz="1800" dirty="0">
                <a:latin typeface="Be Vietnam Pro ExtraLight" pitchFamily="2" charset="0"/>
              </a:rPr>
              <a:t>que te corresponde según tu actividad e ingresos.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solidFill>
                  <a:srgbClr val="FF0000"/>
                </a:solidFill>
                <a:latin typeface="Be Vietnam Pro ExtraLight" pitchFamily="2" charset="0"/>
              </a:rPr>
              <a:t>No siempre declarar significa pagar. </a:t>
            </a:r>
            <a:r>
              <a:rPr lang="es-MX" sz="1800" dirty="0">
                <a:latin typeface="Be Vietnam Pro ExtraLight" pitchFamily="2" charset="0"/>
              </a:rPr>
              <a:t>Algunas unidades declaran pero no pagan porque no alcanzan ciertos topes.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📌 </a:t>
            </a:r>
            <a:r>
              <a:rPr lang="es-MX" sz="1800" b="1" dirty="0">
                <a:latin typeface="Be Vietnam Pro ExtraLight" pitchFamily="2" charset="0"/>
              </a:rPr>
              <a:t>Ejemplo: </a:t>
            </a:r>
            <a:r>
              <a:rPr lang="es-MX" sz="1800" i="1" dirty="0">
                <a:latin typeface="Be Vietnam Pro ExtraLight" pitchFamily="2" charset="0"/>
              </a:rPr>
              <a:t>Si tus ingresos anuales son menores al tope, puedes declarar en ceros o como no responsable del IVA.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8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3128963" y="617533"/>
            <a:ext cx="645993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Principales Obligaciones </a:t>
            </a:r>
            <a:r>
              <a:rPr lang="es-MX" sz="2800" b="1" u="sng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T</a:t>
            </a:r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ributarias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FC79DFD-89A6-BC44-38B3-A92D32E38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531609"/>
              </p:ext>
            </p:extLst>
          </p:nvPr>
        </p:nvGraphicFramePr>
        <p:xfrm>
          <a:off x="838200" y="1432167"/>
          <a:ext cx="10515600" cy="3230880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3119438">
                  <a:extLst>
                    <a:ext uri="{9D8B030D-6E8A-4147-A177-3AD203B41FA5}">
                      <a16:colId xmlns:a16="http://schemas.microsoft.com/office/drawing/2014/main" val="2448361771"/>
                    </a:ext>
                  </a:extLst>
                </a:gridCol>
                <a:gridCol w="3890962">
                  <a:extLst>
                    <a:ext uri="{9D8B030D-6E8A-4147-A177-3AD203B41FA5}">
                      <a16:colId xmlns:a16="http://schemas.microsoft.com/office/drawing/2014/main" val="42678599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21731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latin typeface="Be Vietnam Pro ExtraLight" pitchFamily="2" charset="0"/>
                        </a:rPr>
                        <a:t>Obligación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latin typeface="Be Vietnam Pro ExtraLight" pitchFamily="2" charset="0"/>
                        </a:rPr>
                        <a:t>¿Qué es?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latin typeface="Be Vietnam Pro ExtraLight" pitchFamily="2" charset="0"/>
                        </a:rPr>
                        <a:t>¿Quién debe cumplirla?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296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600" b="1">
                          <a:latin typeface="Be Vietnam Pro ExtraLight" pitchFamily="2" charset="0"/>
                        </a:rPr>
                        <a:t>Inscribirse en el RUT</a:t>
                      </a:r>
                      <a:endParaRPr lang="es-CO" sz="16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Registrarse como contribuyente ante la 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600">
                          <a:latin typeface="Be Vietnam Pro ExtraLight" pitchFamily="2" charset="0"/>
                        </a:rPr>
                        <a:t>Toda persona que venda productos o servicios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306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600" b="1">
                          <a:latin typeface="Be Vietnam Pro ExtraLight" pitchFamily="2" charset="0"/>
                        </a:rPr>
                        <a:t>Declarar renta</a:t>
                      </a:r>
                      <a:endParaRPr lang="es-CO" sz="16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600" dirty="0">
                          <a:latin typeface="Be Vietnam Pro ExtraLight" pitchFamily="2" charset="0"/>
                        </a:rPr>
                        <a:t>Informar ingresos y patrimonio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>
                          <a:latin typeface="Be Vietnam Pro ExtraLight" pitchFamily="2" charset="0"/>
                        </a:rPr>
                        <a:t>Si superas ciertos ingresos anuales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16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600" b="1">
                          <a:latin typeface="Be Vietnam Pro ExtraLight" pitchFamily="2" charset="0"/>
                        </a:rPr>
                        <a:t>Facturar electrónicamente</a:t>
                      </a:r>
                      <a:endParaRPr lang="es-CO" sz="16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Emitir factura legal con validación 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600" dirty="0">
                          <a:latin typeface="Be Vietnam Pro ExtraLight" pitchFamily="2" charset="0"/>
                        </a:rPr>
                        <a:t>Si estás obligado a facturar o facturas por contratos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73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600" b="1">
                          <a:latin typeface="Be Vietnam Pro ExtraLight" pitchFamily="2" charset="0"/>
                        </a:rPr>
                        <a:t>Declarar y pagar IVA</a:t>
                      </a:r>
                      <a:endParaRPr lang="es-CO" sz="16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>
                          <a:latin typeface="Be Vietnam Pro ExtraLight" pitchFamily="2" charset="0"/>
                        </a:rPr>
                        <a:t>Si eres responsable del IVA (por ingresos o actividad)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Desde cierto nivel de ingresos (hoy: &gt;$143.4 millones/año)*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19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600" b="1" dirty="0" err="1">
                          <a:latin typeface="Be Vietnam Pro ExtraLight" pitchFamily="2" charset="0"/>
                        </a:rPr>
                        <a:t>Retefuente</a:t>
                      </a:r>
                      <a:r>
                        <a:rPr lang="es-CO" sz="1600" b="1" dirty="0">
                          <a:latin typeface="Be Vietnam Pro ExtraLight" pitchFamily="2" charset="0"/>
                        </a:rPr>
                        <a:t> e ICA</a:t>
                      </a:r>
                      <a:endParaRPr lang="es-CO" sz="1600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>
                          <a:latin typeface="Be Vietnam Pro ExtraLight" pitchFamily="2" charset="0"/>
                        </a:rPr>
                        <a:t>Aplica a unidades más grandes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Según municipio y tamaño de operación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8887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E7F9B576-987B-E347-C0C0-93EC623087FE}"/>
              </a:ext>
            </a:extLst>
          </p:cNvPr>
          <p:cNvSpPr txBox="1"/>
          <p:nvPr/>
        </p:nvSpPr>
        <p:spPr>
          <a:xfrm>
            <a:off x="700088" y="4965661"/>
            <a:ext cx="10653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800" b="1" dirty="0">
                <a:latin typeface="Be Vietnam Pro ExtraLight" pitchFamily="2" charset="0"/>
              </a:rPr>
              <a:t>Notas útiles: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i="1" dirty="0">
                <a:latin typeface="Be Vietnam Pro ExtraLight" pitchFamily="2" charset="0"/>
              </a:rPr>
              <a:t>Para muchas unidades pequeñas aplica el Régimen Simple o el No responsable de IVA (antes régimen simplificado).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i="1" dirty="0">
                <a:latin typeface="Be Vietnam Pro ExtraLight" pitchFamily="2" charset="0"/>
              </a:rPr>
              <a:t>Valores actualizados a 2025 deben consultarse en DIAN o alcaldías.</a:t>
            </a:r>
            <a:endParaRPr lang="es-CO" sz="1800" i="1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0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723522"/>
            <a:ext cx="6985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¿Qué pasa si no cumplo?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791571" y="1651108"/>
            <a:ext cx="1022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B5-578A-BA9D-88E7-0DC848837580}"/>
              </a:ext>
            </a:extLst>
          </p:cNvPr>
          <p:cNvSpPr txBox="1"/>
          <p:nvPr/>
        </p:nvSpPr>
        <p:spPr>
          <a:xfrm>
            <a:off x="791572" y="1912718"/>
            <a:ext cx="1022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📌 Multas por no declarar o declarar tarde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📌 Sanciones por no tener RUT o no actualizarlo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📌 Imposibilidad de vender legalmente a empresas o al Estado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📌 Riesgo de ser bloqueado por bancos o convocatorias públicas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r>
              <a:rPr lang="es-MX" sz="1800" i="1" dirty="0">
                <a:latin typeface="Be Vietnam Pro ExtraLight" pitchFamily="2" charset="0"/>
              </a:rPr>
              <a:t>Cumplir las obligaciones tributarias da </a:t>
            </a:r>
            <a:r>
              <a:rPr lang="es-MX" sz="1800" b="1" i="1" dirty="0">
                <a:latin typeface="Be Vietnam Pro ExtraLight" pitchFamily="2" charset="0"/>
              </a:rPr>
              <a:t>credibilidad, confianza y acceso a oportunidades</a:t>
            </a:r>
            <a:r>
              <a:rPr lang="es-MX" sz="1800" i="1" dirty="0">
                <a:latin typeface="Be Vietnam Pro ExtraLight" pitchFamily="2" charset="0"/>
              </a:rPr>
              <a:t>. No es un castigo, es una herramienta.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6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723522"/>
            <a:ext cx="6985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 Apoyos y herramientas para cumplir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B5-578A-BA9D-88E7-0DC848837580}"/>
              </a:ext>
            </a:extLst>
          </p:cNvPr>
          <p:cNvSpPr txBox="1"/>
          <p:nvPr/>
        </p:nvSpPr>
        <p:spPr>
          <a:xfrm>
            <a:off x="3647152" y="2298480"/>
            <a:ext cx="73665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✅ En municipios hay puntos de atención de la DIAN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✅ Puedes pedir asesoría gratuita en el SENA o las Cámaras de Comercio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✅ Hay herramientas como facturación gratuita de la DIAN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✅ También puedes usar formatos simples en Excel para controlar ingresos y gastos (te puedo armar uno si deseas)</a:t>
            </a:r>
          </a:p>
        </p:txBody>
      </p:sp>
      <p:pic>
        <p:nvPicPr>
          <p:cNvPr id="5122" name="Picture 2" descr="Notas - Iconos gratis de educación">
            <a:extLst>
              <a:ext uri="{FF2B5EF4-FFF2-40B4-BE49-F238E27FC236}">
                <a16:creationId xmlns:a16="http://schemas.microsoft.com/office/drawing/2014/main" id="{935455B6-3DD9-B3BA-316E-C27D9FE22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74" y="2298480"/>
            <a:ext cx="2585324" cy="258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62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19418</TotalTime>
  <Words>785</Words>
  <Application>Microsoft Office PowerPoint</Application>
  <PresentationFormat>Panorámica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Be Vietnam Pro ExtraLight</vt:lpstr>
      <vt:lpstr>Arial</vt:lpstr>
      <vt:lpstr>Calibri</vt:lpstr>
      <vt:lpstr>Arial Narrow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Zara</dc:creator>
  <cp:lastModifiedBy>SHARON GUAVIARE</cp:lastModifiedBy>
  <cp:revision>451</cp:revision>
  <dcterms:created xsi:type="dcterms:W3CDTF">2024-04-29T13:51:38Z</dcterms:created>
  <dcterms:modified xsi:type="dcterms:W3CDTF">2025-08-06T19:29:54Z</dcterms:modified>
</cp:coreProperties>
</file>