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398" r:id="rId4"/>
    <p:sldId id="403" r:id="rId5"/>
    <p:sldId id="405" r:id="rId6"/>
    <p:sldId id="406" r:id="rId7"/>
    <p:sldId id="407" r:id="rId8"/>
    <p:sldId id="408" r:id="rId9"/>
    <p:sldId id="317" r:id="rId10"/>
  </p:sldIdLst>
  <p:sldSz cx="12192000" cy="6858000"/>
  <p:notesSz cx="6858000" cy="9144000"/>
  <p:embeddedFontLst>
    <p:embeddedFont>
      <p:font typeface="Arial Narrow" panose="020B0606020202030204" pitchFamily="34" charset="0"/>
      <p:regular r:id="rId12"/>
      <p:bold r:id="rId13"/>
      <p:italic r:id="rId14"/>
      <p:boldItalic r:id="rId15"/>
    </p:embeddedFont>
    <p:embeddedFont>
      <p:font typeface="Be Vietnam Pro ExtraLight" pitchFamily="2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PKkWTykBGZqQ4J+D5z0PPI37CH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B4D78B2-38E2-634F-3449-68E9CB6362BE}" name="SHARON GUAVIARE" initials="SG" userId="S::enlace.guaviare@mdc.org.co::76ec0062-c520-4130-a5bb-7fdd4b2aaae2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yann Alexander Alvarez Perez" initials="BAAP" lastIdx="1" clrIdx="0">
    <p:extLst>
      <p:ext uri="{19B8F6BF-5375-455C-9EA6-DF929625EA0E}">
        <p15:presenceInfo xmlns:p15="http://schemas.microsoft.com/office/powerpoint/2012/main" userId="S::balvarezp@sena.edu.co::5e784ef3-0995-4f2c-b010-d34a89fbb1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E99C"/>
    <a:srgbClr val="53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7948404-A65F-41B6-9E06-0CE5232F61F0}">
  <a:tblStyle styleId="{F7948404-A65F-41B6-9E06-0CE5232F61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62" autoAdjust="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57" Type="http://schemas.openxmlformats.org/officeDocument/2006/relationships/presProps" Target="presProps.xml"/><Relationship Id="rId61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56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10620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69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85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978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474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94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73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2793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773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920359" y="1285967"/>
            <a:ext cx="10351282" cy="581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400" i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“Fortalecimiento de la Estrategia del Laboratorio de Desarrollo Empresarial del Guaviare -LADEG- cómo Alternativa para el Desarrollo de Prácticas Administrativas, San José del Guaviare”.</a:t>
            </a:r>
          </a:p>
          <a:p>
            <a:pPr lvl="0" algn="ctr"/>
            <a:endParaRPr lang="es-MX" sz="2400" i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cs typeface="Arial" panose="020B0604020202020204" pitchFamily="34" charset="0"/>
            </a:endParaRPr>
          </a:p>
          <a:p>
            <a:pPr lvl="0" algn="ctr"/>
            <a:r>
              <a:rPr lang="es-ES" sz="4000" b="1" u="sng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cs typeface="Arial" panose="020B0604020202020204" pitchFamily="34" charset="0"/>
              </a:rPr>
              <a:t>Responsabilidad Empresarial y Legalidad</a:t>
            </a:r>
            <a:endParaRPr lang="es-ES" sz="36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b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b="1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r>
              <a:rPr lang="es-ES" sz="40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Total:</a:t>
            </a:r>
            <a:r>
              <a:rPr lang="es-ES" sz="40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5 Horas</a:t>
            </a:r>
          </a:p>
          <a:p>
            <a:pPr algn="r"/>
            <a:r>
              <a:rPr lang="es-ES" sz="3600" b="1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Duración Esta Sesión: 1</a:t>
            </a:r>
            <a:r>
              <a:rPr lang="es-ES" sz="3600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Be Vietnam Pro ExtraLight" pitchFamily="2" charset="0"/>
                <a:ea typeface="Calibri"/>
                <a:cs typeface="Calibri"/>
                <a:sym typeface="Calibri"/>
              </a:rPr>
              <a:t> Hora</a:t>
            </a:r>
          </a:p>
          <a:p>
            <a:pPr lvl="0" algn="r"/>
            <a:endParaRPr lang="es-ES" sz="4000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Calibri"/>
              <a:sym typeface="Calibri"/>
            </a:endParaRPr>
          </a:p>
          <a:p>
            <a:pPr lvl="0" algn="r"/>
            <a:endParaRPr lang="es-ES" sz="4000" i="0" u="none" strike="noStrike" cap="none" dirty="0">
              <a:ln w="0">
                <a:solidFill>
                  <a:srgbClr val="0070C0"/>
                </a:solidFill>
              </a:ln>
              <a:solidFill>
                <a:schemeClr val="accent1">
                  <a:lumMod val="75000"/>
                </a:schemeClr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1026534" y="2697268"/>
            <a:ext cx="91318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Tipos de Empresas  y Normatividad 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Responsabilidad Social Empresarial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i="1" dirty="0">
                <a:latin typeface="Be Vietnam Pro ExtraLight" pitchFamily="2" charset="0"/>
              </a:rPr>
              <a:t>Obligaciones Tributarias(60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Normatividad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Be Vietnam Pro ExtraLight" pitchFamily="2" charset="0"/>
              </a:rPr>
              <a:t>Implementación de Buenas Practicas de Manufactura o similares </a:t>
            </a:r>
            <a:r>
              <a:rPr lang="es-MX" sz="2400" i="1" dirty="0">
                <a:latin typeface="Be Vietnam Pro ExtraLight" pitchFamily="2" charset="0"/>
              </a:rPr>
              <a:t>(60 min)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19993" y="1179589"/>
            <a:ext cx="738997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 sz="44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Contenido</a:t>
            </a:r>
            <a:r>
              <a:rPr lang="es-ES" sz="8000" b="1" i="0" u="none" strike="noStrike" cap="none" dirty="0">
                <a:ln w="0">
                  <a:solidFill>
                    <a:srgbClr val="0070C0"/>
                  </a:solidFill>
                </a:ln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s-ES" sz="5400" b="1" i="0" u="none" strike="noStrike" cap="none" dirty="0">
              <a:solidFill>
                <a:schemeClr val="accent1">
                  <a:lumMod val="75000"/>
                </a:schemeClr>
              </a:solidFill>
              <a:latin typeface="Arial Narrow" panose="020B0606020202030204" pitchFamily="3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5452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1749249" y="1129553"/>
            <a:ext cx="825222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Buenas Practicas de Manufactura (BPM)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DF085E-2FAF-D8EF-ABDE-2A0BEE763DC2}"/>
              </a:ext>
            </a:extLst>
          </p:cNvPr>
          <p:cNvSpPr txBox="1"/>
          <p:nvPr/>
        </p:nvSpPr>
        <p:spPr>
          <a:xfrm>
            <a:off x="984914" y="2029665"/>
            <a:ext cx="102221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Son un conjunto de normas y procedimientos que buscan asegurar que los productos sean seguros, limpios y de buena calidad para el consumo humano.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📌 Son exigidas por</a:t>
            </a:r>
            <a:r>
              <a:rPr lang="es-MX" sz="1800" b="1" dirty="0">
                <a:latin typeface="Be Vietnam Pro ExtraLight" pitchFamily="2" charset="0"/>
              </a:rPr>
              <a:t> INVIMA </a:t>
            </a:r>
            <a:r>
              <a:rPr lang="es-MX" sz="1800" dirty="0">
                <a:latin typeface="Be Vietnam Pro ExtraLight" pitchFamily="2" charset="0"/>
              </a:rPr>
              <a:t>y otras autoridades para obtener registros sanitarios.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🎯Aplicarlas permite: 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Cumplir con requisitos legales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Prevenir enfermedades o contaminación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1800" dirty="0">
                <a:latin typeface="Be Vietnam Pro ExtraLight" pitchFamily="2" charset="0"/>
              </a:rPr>
              <a:t>Ganar confianza de clientes y abrir mercados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</p:txBody>
      </p:sp>
      <p:pic>
        <p:nvPicPr>
          <p:cNvPr id="1026" name="Picture 2" descr="Icono de Proceso de manufactura Generic color outline | Freepik">
            <a:extLst>
              <a:ext uri="{FF2B5EF4-FFF2-40B4-BE49-F238E27FC236}">
                <a16:creationId xmlns:a16="http://schemas.microsoft.com/office/drawing/2014/main" id="{E467A293-135B-3F4A-7627-8E737B0E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329004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28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301636" y="723522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¿A quiénes aplican las BPM?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ADA73B5-578A-BA9D-88E7-0DC848837580}"/>
              </a:ext>
            </a:extLst>
          </p:cNvPr>
          <p:cNvSpPr txBox="1"/>
          <p:nvPr/>
        </p:nvSpPr>
        <p:spPr>
          <a:xfrm>
            <a:off x="791572" y="1652733"/>
            <a:ext cx="102221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🔸 Unidades que elaboran productos alimenticios</a:t>
            </a:r>
          </a:p>
          <a:p>
            <a:pPr algn="just"/>
            <a:r>
              <a:rPr lang="es-MX" sz="1800" dirty="0">
                <a:latin typeface="Be Vietnam Pro ExtraLight" pitchFamily="2" charset="0"/>
              </a:rPr>
              <a:t>🔸 Cosméticos naturales (jabones, aceites, cremas)</a:t>
            </a:r>
          </a:p>
          <a:p>
            <a:pPr algn="just"/>
            <a:r>
              <a:rPr lang="es-MX" sz="1800" dirty="0">
                <a:latin typeface="Be Vietnam Pro ExtraLight" pitchFamily="2" charset="0"/>
              </a:rPr>
              <a:t>🔸 Plantas aromáticas, infusiones y bebidas</a:t>
            </a:r>
          </a:p>
          <a:p>
            <a:pPr algn="just"/>
            <a:r>
              <a:rPr lang="es-MX" sz="1800" dirty="0">
                <a:latin typeface="Be Vietnam Pro ExtraLight" pitchFamily="2" charset="0"/>
              </a:rPr>
              <a:t>🔸 Productos procesados (mermeladas, harinas, snacks)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📌 </a:t>
            </a:r>
            <a:r>
              <a:rPr lang="es-MX" sz="1800" i="1" dirty="0">
                <a:latin typeface="Be Vietnam Pro ExtraLight" pitchFamily="2" charset="0"/>
              </a:rPr>
              <a:t>Si el producto entra en contacto con la boca o la piel, deben aplicarse prácticas básicas de BPM.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1800" b="1" dirty="0">
                <a:latin typeface="Be Vietnam Pro ExtraLight" pitchFamily="2" charset="0"/>
              </a:rPr>
              <a:t>💡 Ejemplo: </a:t>
            </a:r>
            <a:r>
              <a:rPr lang="es-MX" sz="1800" i="1" dirty="0">
                <a:latin typeface="Be Vietnam Pro ExtraLight" pitchFamily="2" charset="0"/>
              </a:rPr>
              <a:t>Una unidad que produce galletas de frutas amazónicas debe tener higiene, control de insumos, utensilios limpios y empaque adecuado.</a:t>
            </a:r>
          </a:p>
        </p:txBody>
      </p:sp>
      <p:pic>
        <p:nvPicPr>
          <p:cNvPr id="2050" name="Picture 2" descr="Higiene - Iconos gratis de comida">
            <a:extLst>
              <a:ext uri="{FF2B5EF4-FFF2-40B4-BE49-F238E27FC236}">
                <a16:creationId xmlns:a16="http://schemas.microsoft.com/office/drawing/2014/main" id="{B20A854B-B593-8E35-0717-557A246E4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831" y="4275517"/>
            <a:ext cx="1859499" cy="185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36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603099" y="1116016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Principios básicos de las BPM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EEEDA5B-D9C6-33D4-9AC8-03EA8CE81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1671"/>
              </p:ext>
            </p:extLst>
          </p:nvPr>
        </p:nvGraphicFramePr>
        <p:xfrm>
          <a:off x="838199" y="2148840"/>
          <a:ext cx="10515600" cy="256032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3905251">
                  <a:extLst>
                    <a:ext uri="{9D8B030D-6E8A-4147-A177-3AD203B41FA5}">
                      <a16:colId xmlns:a16="http://schemas.microsoft.com/office/drawing/2014/main" val="1899611743"/>
                    </a:ext>
                  </a:extLst>
                </a:gridCol>
                <a:gridCol w="6610349">
                  <a:extLst>
                    <a:ext uri="{9D8B030D-6E8A-4147-A177-3AD203B41FA5}">
                      <a16:colId xmlns:a16="http://schemas.microsoft.com/office/drawing/2014/main" val="3291533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Principio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¿Qué implica?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052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🧼 </a:t>
                      </a:r>
                      <a:r>
                        <a:rPr lang="es-CO" sz="1800" b="1" dirty="0">
                          <a:latin typeface="Be Vietnam Pro ExtraLight" pitchFamily="2" charset="0"/>
                        </a:rPr>
                        <a:t>Higiene personal</a:t>
                      </a:r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Lavado de manos, ropa limpia, uñas cortas, sin joyas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34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 dirty="0">
                          <a:latin typeface="Be Vietnam Pro ExtraLight" pitchFamily="2" charset="0"/>
                        </a:rPr>
                        <a:t>🏠 </a:t>
                      </a:r>
                      <a:r>
                        <a:rPr lang="es-CO" sz="1800" b="1" dirty="0">
                          <a:latin typeface="Be Vietnam Pro ExtraLight" pitchFamily="2" charset="0"/>
                        </a:rPr>
                        <a:t>Higiene del local</a:t>
                      </a:r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Áreas limpias, libres de animales y contaminantes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1127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🛠️ </a:t>
                      </a:r>
                      <a:r>
                        <a:rPr lang="es-CO" sz="1800" b="1">
                          <a:latin typeface="Be Vietnam Pro ExtraLight" pitchFamily="2" charset="0"/>
                        </a:rPr>
                        <a:t>Equipos limpios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Utensilios en buen estado, desinfección constante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66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🚱 </a:t>
                      </a:r>
                      <a:r>
                        <a:rPr lang="es-CO" sz="1800" b="1">
                          <a:latin typeface="Be Vietnam Pro ExtraLight" pitchFamily="2" charset="0"/>
                        </a:rPr>
                        <a:t>Agua potable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Para lavar, preparar y limpiar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3857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🧊 </a:t>
                      </a:r>
                      <a:r>
                        <a:rPr lang="es-CO" sz="1800" b="1">
                          <a:latin typeface="Be Vietnam Pro ExtraLight" pitchFamily="2" charset="0"/>
                        </a:rPr>
                        <a:t>Control de temperaturas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Almacenamiento adecuado según producto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998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📦 </a:t>
                      </a:r>
                      <a:r>
                        <a:rPr lang="es-CO" sz="1800" b="1">
                          <a:latin typeface="Be Vietnam Pro ExtraLight" pitchFamily="2" charset="0"/>
                        </a:rPr>
                        <a:t>Envases y rotulado</a:t>
                      </a:r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800" dirty="0">
                          <a:latin typeface="Be Vietnam Pro ExtraLight" pitchFamily="2" charset="0"/>
                        </a:rPr>
                        <a:t>Material limpio, información clara y legible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4421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26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603099" y="1116016"/>
            <a:ext cx="69857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Requisitos del área de producción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7EAF14-FA2B-38C4-34F5-4A05E43100F1}"/>
              </a:ext>
            </a:extLst>
          </p:cNvPr>
          <p:cNvSpPr txBox="1"/>
          <p:nvPr/>
        </p:nvSpPr>
        <p:spPr>
          <a:xfrm>
            <a:off x="938210" y="1979175"/>
            <a:ext cx="103155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✔️ Piso lavable y sin grietas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Paredes limpias, sin polvo ni humedad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Separación entre zona sucia y limpia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Lavamanos y puntos de limpieza disponibles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Ventilación adecuada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Basureros con tapa y uso de bolsas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endParaRPr lang="es-MX" sz="1800" i="1" dirty="0">
              <a:latin typeface="Be Vietnam Pro ExtraLight" pitchFamily="2" charset="0"/>
            </a:endParaRPr>
          </a:p>
          <a:p>
            <a:pPr algn="just"/>
            <a:r>
              <a:rPr lang="es-MX" sz="1800" i="1" dirty="0">
                <a:latin typeface="Be Vietnam Pro ExtraLight" pitchFamily="2" charset="0"/>
              </a:rPr>
              <a:t>📌 Aunque sea en casa o bodega alquilada, se deben cumplir mínimos de limpieza y orden.</a:t>
            </a:r>
            <a:endParaRPr lang="es-CO" sz="1800" i="1" dirty="0">
              <a:latin typeface="Be Vietnam Pro Extra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8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517374" y="1109765"/>
            <a:ext cx="762675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Manejo adecuado de insumos y productos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7EAF14-FA2B-38C4-34F5-4A05E43100F1}"/>
              </a:ext>
            </a:extLst>
          </p:cNvPr>
          <p:cNvSpPr txBox="1"/>
          <p:nvPr/>
        </p:nvSpPr>
        <p:spPr>
          <a:xfrm>
            <a:off x="938210" y="2136338"/>
            <a:ext cx="103155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800" dirty="0">
                <a:latin typeface="Be Vietnam Pro ExtraLight" pitchFamily="2" charset="0"/>
              </a:rPr>
              <a:t>✔️ Recibir y almacenar la materia prima en lugares limpios y ventilados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Etiquetar con fechas de ingreso y uso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No usar productos vencidos o deteriorados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Separar productos terminados de los crudos</a:t>
            </a:r>
          </a:p>
          <a:p>
            <a:pPr algn="just"/>
            <a:endParaRPr lang="es-MX" sz="1800" dirty="0">
              <a:latin typeface="Be Vietnam Pro ExtraLight" pitchFamily="2" charset="0"/>
            </a:endParaRPr>
          </a:p>
          <a:p>
            <a:pPr algn="just"/>
            <a:r>
              <a:rPr lang="es-MX" sz="1800" dirty="0">
                <a:latin typeface="Be Vietnam Pro ExtraLight" pitchFamily="2" charset="0"/>
              </a:rPr>
              <a:t>✔️ Hacer rotación de inventarios (“primero en entrar, primero en salir” – PEPS)</a:t>
            </a:r>
          </a:p>
          <a:p>
            <a:pPr algn="just"/>
            <a:endParaRPr lang="es-MX" sz="1800" i="1" dirty="0">
              <a:latin typeface="Be Vietnam Pro ExtraLight" pitchFamily="2" charset="0"/>
            </a:endParaRPr>
          </a:p>
        </p:txBody>
      </p:sp>
      <p:pic>
        <p:nvPicPr>
          <p:cNvPr id="4098" name="Picture 2" descr="Planta de producción - Iconos gratis de ecología y medio ambiente">
            <a:extLst>
              <a:ext uri="{FF2B5EF4-FFF2-40B4-BE49-F238E27FC236}">
                <a16:creationId xmlns:a16="http://schemas.microsoft.com/office/drawing/2014/main" id="{F211BA64-500E-3CF9-4908-AD9D69F1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425" y="1909763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8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85;p1">
            <a:extLst>
              <a:ext uri="{FF2B5EF4-FFF2-40B4-BE49-F238E27FC236}">
                <a16:creationId xmlns:a16="http://schemas.microsoft.com/office/drawing/2014/main" id="{BDCADE30-43DA-4526-801A-53CA2B258513}"/>
              </a:ext>
            </a:extLst>
          </p:cNvPr>
          <p:cNvSpPr txBox="1"/>
          <p:nvPr/>
        </p:nvSpPr>
        <p:spPr>
          <a:xfrm>
            <a:off x="2000250" y="1109765"/>
            <a:ext cx="81438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MX" sz="2800" b="1" i="0" u="sng" strike="noStrike" cap="none" dirty="0">
                <a:ln w="0">
                  <a:solidFill>
                    <a:srgbClr val="0070C0"/>
                  </a:solidFill>
                </a:ln>
                <a:solidFill>
                  <a:srgbClr val="0070C0"/>
                </a:solidFill>
                <a:latin typeface="Be Vietnam Pro ExtraLight" pitchFamily="2" charset="0"/>
                <a:ea typeface="Calibri"/>
                <a:cs typeface="Arial" panose="020B0604020202020204" pitchFamily="34" charset="0"/>
                <a:sym typeface="Calibri"/>
              </a:rPr>
              <a:t>Actividad práctica: Diagnóstico básico de BPM</a:t>
            </a:r>
            <a:endParaRPr lang="es-ES" sz="2800" b="1" i="0" u="sng" strike="noStrike" cap="none" dirty="0">
              <a:ln w="0">
                <a:solidFill>
                  <a:srgbClr val="0070C0"/>
                </a:solidFill>
              </a:ln>
              <a:solidFill>
                <a:srgbClr val="0070C0"/>
              </a:solidFill>
              <a:latin typeface="Be Vietnam Pro ExtraLight" pitchFamily="2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BFA47A6-D076-734C-3491-ED3D2FE48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561929"/>
              </p:ext>
            </p:extLst>
          </p:nvPr>
        </p:nvGraphicFramePr>
        <p:xfrm>
          <a:off x="838200" y="2051025"/>
          <a:ext cx="10515600" cy="3017520"/>
        </p:xfrm>
        <a:graphic>
          <a:graphicData uri="http://schemas.openxmlformats.org/drawingml/2006/table">
            <a:tbl>
              <a:tblPr>
                <a:tableStyleId>{F7948404-A65F-41B6-9E06-0CE5232F61F0}</a:tableStyleId>
              </a:tblPr>
              <a:tblGrid>
                <a:gridCol w="4486276">
                  <a:extLst>
                    <a:ext uri="{9D8B030D-6E8A-4147-A177-3AD203B41FA5}">
                      <a16:colId xmlns:a16="http://schemas.microsoft.com/office/drawing/2014/main" val="3798634374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9498905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2068534154"/>
                    </a:ext>
                  </a:extLst>
                </a:gridCol>
                <a:gridCol w="2043112">
                  <a:extLst>
                    <a:ext uri="{9D8B030D-6E8A-4147-A177-3AD203B41FA5}">
                      <a16:colId xmlns:a16="http://schemas.microsoft.com/office/drawing/2014/main" val="357935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Área evaluada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✔️ Cumple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⚠️ Parcial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latin typeface="Be Vietnam Pro ExtraLight" pitchFamily="2" charset="0"/>
                        </a:rPr>
                        <a:t>❌ No cumple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93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Manipuladores usan tapabocas, delantal, red de pelo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98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Área de producción limpia y ordenada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7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sz="1800">
                          <a:latin typeface="Be Vietnam Pro ExtraLight" pitchFamily="2" charset="0"/>
                        </a:rPr>
                        <a:t>Utensilios y recipientes desinfectados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32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Materia prima etiquetada y en buen estado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056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800">
                          <a:latin typeface="Be Vietnam Pro ExtraLight" pitchFamily="2" charset="0"/>
                        </a:rPr>
                        <a:t>Se lleva control de fechas de producción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CO" sz="1800" dirty="0">
                        <a:latin typeface="Be Vietnam Pro ExtraLight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146450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4F1E00B9-4A99-D641-4AB8-1A60478D3860}"/>
              </a:ext>
            </a:extLst>
          </p:cNvPr>
          <p:cNvSpPr txBox="1"/>
          <p:nvPr/>
        </p:nvSpPr>
        <p:spPr>
          <a:xfrm>
            <a:off x="838200" y="5486625"/>
            <a:ext cx="10691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sz="1800" b="1" dirty="0">
                <a:latin typeface="Be Vietnam Pro ExtraLight" pitchFamily="2" charset="0"/>
              </a:rPr>
              <a:t>🎯 Este diagnóstico ayuda a priorizar mejoras antes de aplicar a INVIMA o vender a mercados más exigentes.</a:t>
            </a:r>
          </a:p>
        </p:txBody>
      </p:sp>
    </p:spTree>
    <p:extLst>
      <p:ext uri="{BB962C8B-B14F-4D97-AF65-F5344CB8AC3E}">
        <p14:creationId xmlns:p14="http://schemas.microsoft.com/office/powerpoint/2010/main" val="254932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9990498" y="19594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85" name="Imagen 84"/>
          <p:cNvPicPr/>
          <p:nvPr/>
        </p:nvPicPr>
        <p:blipFill rotWithShape="1">
          <a:blip r:embed="rId4"/>
          <a:srcRect l="28229" t="74176" r="59456" b="16737"/>
          <a:stretch/>
        </p:blipFill>
        <p:spPr bwMode="auto">
          <a:xfrm>
            <a:off x="282388" y="5497225"/>
            <a:ext cx="2353235" cy="972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ángulo 6"/>
          <p:cNvSpPr/>
          <p:nvPr/>
        </p:nvSpPr>
        <p:spPr>
          <a:xfrm>
            <a:off x="2904565" y="443753"/>
            <a:ext cx="110265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331" y="1959499"/>
            <a:ext cx="7571888" cy="2597121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314700" y="2534784"/>
            <a:ext cx="57054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800" b="1" dirty="0">
                <a:solidFill>
                  <a:schemeClr val="bg1"/>
                </a:solidFill>
              </a:rPr>
              <a:t>GRACIAS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740C6DC-81B2-4ADA-AC4E-D3226D163936}"/>
              </a:ext>
            </a:extLst>
          </p:cNvPr>
          <p:cNvSpPr txBox="1"/>
          <p:nvPr/>
        </p:nvSpPr>
        <p:spPr>
          <a:xfrm>
            <a:off x="282388" y="5386566"/>
            <a:ext cx="2169459" cy="1044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928986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19450</TotalTime>
  <Words>497</Words>
  <Application>Microsoft Office PowerPoint</Application>
  <PresentationFormat>Panorámica</PresentationFormat>
  <Paragraphs>84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Be Vietnam Pro ExtraLight</vt:lpstr>
      <vt:lpstr>Arial</vt:lpstr>
      <vt:lpstr>Calibri</vt:lpstr>
      <vt:lpstr>Arial Narrow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Zara</dc:creator>
  <cp:lastModifiedBy>SHARON GUAVIARE</cp:lastModifiedBy>
  <cp:revision>454</cp:revision>
  <dcterms:created xsi:type="dcterms:W3CDTF">2024-04-29T13:51:38Z</dcterms:created>
  <dcterms:modified xsi:type="dcterms:W3CDTF">2025-08-07T00:02:37Z</dcterms:modified>
</cp:coreProperties>
</file>