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33D559-4BE6-4C90-847D-DFEEE2D6D962}">
  <a:tblStyle styleId="{0A33D559-4BE6-4C90-847D-DFEEE2D6D96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b77e46ae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b77e46ae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b77e46ae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b77e46ae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b77e46ae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b77e46ae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b77e46ae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b77e46ae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b77e46ae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b77e46ae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b77e46ae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b77e46ae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b77e46ae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b77e46ae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b77e46ae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b77e46ae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b77e46ae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b77e46ae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b77e46ae1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b77e46ae1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77e46ae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77e46ae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b77e46ae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b77e46ae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b77e46ae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77e46ae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b77e46ae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b77e46ae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b77e46ae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b77e46ae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b77e46ae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b77e46ae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b77e46ae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b77e46ae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b77e46a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b77e46ae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77e46ae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b77e46ae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cep.la/CEP-dados-2018-UTF8.zip"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São Paulo Neighbourhoods Venues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Paulo Cardoso - 2019/06/15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Aquire Postal Code data from Brazilian cities, clean the data, perform data explorationg, plot basic statistics to describe the data and present metrics, plot maps to present the data gathered, perform feature engineering, clusterization using K-Means, demonstrate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Part 1</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first step of the data exploration was performed the enrichment of the postal code data with geolocation information, on another words latitude and longitude was added to the original cleaned data in order o enrich it. Below is presented the process of data enrichment by the creation of a function, the execution of the function and result dataset.</a:t>
            </a:r>
            <a:endParaRPr sz="1100"/>
          </a:p>
        </p:txBody>
      </p:sp>
      <p:pic>
        <p:nvPicPr>
          <p:cNvPr id="150" name="Google Shape;150;p23"/>
          <p:cNvPicPr preferRelativeResize="0"/>
          <p:nvPr/>
        </p:nvPicPr>
        <p:blipFill>
          <a:blip r:embed="rId3">
            <a:alphaModFix/>
          </a:blip>
          <a:stretch>
            <a:fillRect/>
          </a:stretch>
        </p:blipFill>
        <p:spPr>
          <a:xfrm>
            <a:off x="239618" y="3173168"/>
            <a:ext cx="3976646" cy="1166800"/>
          </a:xfrm>
          <a:prstGeom prst="rect">
            <a:avLst/>
          </a:prstGeom>
          <a:noFill/>
          <a:ln>
            <a:noFill/>
          </a:ln>
        </p:spPr>
      </p:pic>
      <p:pic>
        <p:nvPicPr>
          <p:cNvPr id="151" name="Google Shape;151;p23"/>
          <p:cNvPicPr preferRelativeResize="0"/>
          <p:nvPr/>
        </p:nvPicPr>
        <p:blipFill>
          <a:blip r:embed="rId4">
            <a:alphaModFix/>
          </a:blip>
          <a:stretch>
            <a:fillRect/>
          </a:stretch>
        </p:blipFill>
        <p:spPr>
          <a:xfrm>
            <a:off x="4162450" y="3173175"/>
            <a:ext cx="4799791" cy="116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Part 1</a:t>
            </a:r>
            <a:endParaRPr/>
          </a:p>
          <a:p>
            <a:pPr indent="0" lvl="0" marL="0" rtl="0" algn="l">
              <a:spcBef>
                <a:spcPts val="0"/>
              </a:spcBef>
              <a:spcAft>
                <a:spcPts val="0"/>
              </a:spcAft>
              <a:buNone/>
            </a:pPr>
            <a:r>
              <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4"/>
          <p:cNvPicPr preferRelativeResize="0"/>
          <p:nvPr/>
        </p:nvPicPr>
        <p:blipFill>
          <a:blip r:embed="rId3">
            <a:alphaModFix/>
          </a:blip>
          <a:stretch>
            <a:fillRect/>
          </a:stretch>
        </p:blipFill>
        <p:spPr>
          <a:xfrm>
            <a:off x="3161824" y="1896850"/>
            <a:ext cx="2823951" cy="3170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Part 2</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second step of the data exploration is very similar to the first one, it also </a:t>
            </a:r>
            <a:r>
              <a:rPr lang="en" sz="1100"/>
              <a:t>aimed</a:t>
            </a:r>
            <a:r>
              <a:rPr lang="en" sz="1100"/>
              <a:t> into enrich the original data. But this turn the data source utilized was the Foursquare API, to do that, it was created a function responsible for based on a input of the neighbourhood name, latitude and </a:t>
            </a:r>
            <a:r>
              <a:rPr lang="en" sz="1100"/>
              <a:t>longitude</a:t>
            </a:r>
            <a:r>
              <a:rPr lang="en" sz="1100"/>
              <a:t> performed a API call to retrieve the foursquare data. The result of put all this API response data into a dataframe can be observed below.</a:t>
            </a:r>
            <a:endParaRPr sz="1100"/>
          </a:p>
        </p:txBody>
      </p:sp>
      <p:pic>
        <p:nvPicPr>
          <p:cNvPr id="165" name="Google Shape;165;p25"/>
          <p:cNvPicPr preferRelativeResize="0"/>
          <p:nvPr/>
        </p:nvPicPr>
        <p:blipFill>
          <a:blip r:embed="rId3">
            <a:alphaModFix/>
          </a:blip>
          <a:stretch>
            <a:fillRect/>
          </a:stretch>
        </p:blipFill>
        <p:spPr>
          <a:xfrm>
            <a:off x="1258312" y="2971525"/>
            <a:ext cx="6627374" cy="201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Presentation</a:t>
            </a:r>
            <a:endParaRPr/>
          </a:p>
        </p:txBody>
      </p:sp>
      <p:sp>
        <p:nvSpPr>
          <p:cNvPr id="171" name="Google Shape;171;p26"/>
          <p:cNvSpPr txBox="1"/>
          <p:nvPr>
            <p:ph idx="1" type="body"/>
          </p:nvPr>
        </p:nvSpPr>
        <p:spPr>
          <a:xfrm>
            <a:off x="389125" y="2078875"/>
            <a:ext cx="4114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Top 10 Venues Categories</a:t>
            </a:r>
            <a:endParaRPr/>
          </a:p>
          <a:p>
            <a:pPr indent="0" lvl="0" marL="0" rtl="0" algn="l">
              <a:spcBef>
                <a:spcPts val="1600"/>
              </a:spcBef>
              <a:spcAft>
                <a:spcPts val="1600"/>
              </a:spcAft>
              <a:buNone/>
            </a:pPr>
            <a:r>
              <a:t/>
            </a:r>
            <a:endParaRPr/>
          </a:p>
        </p:txBody>
      </p:sp>
      <p:sp>
        <p:nvSpPr>
          <p:cNvPr id="172" name="Google Shape;172;p26"/>
          <p:cNvSpPr txBox="1"/>
          <p:nvPr>
            <p:ph idx="2" type="body"/>
          </p:nvPr>
        </p:nvSpPr>
        <p:spPr>
          <a:xfrm>
            <a:off x="4643600" y="2078875"/>
            <a:ext cx="4114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Top 10 Venues Categories in the neighborhoods</a:t>
            </a:r>
            <a:endParaRPr/>
          </a:p>
        </p:txBody>
      </p:sp>
      <p:pic>
        <p:nvPicPr>
          <p:cNvPr id="173" name="Google Shape;173;p26"/>
          <p:cNvPicPr preferRelativeResize="0"/>
          <p:nvPr/>
        </p:nvPicPr>
        <p:blipFill>
          <a:blip r:embed="rId3">
            <a:alphaModFix/>
          </a:blip>
          <a:stretch>
            <a:fillRect/>
          </a:stretch>
        </p:blipFill>
        <p:spPr>
          <a:xfrm>
            <a:off x="1505650" y="2451574"/>
            <a:ext cx="1881450" cy="2582550"/>
          </a:xfrm>
          <a:prstGeom prst="rect">
            <a:avLst/>
          </a:prstGeom>
          <a:noFill/>
          <a:ln>
            <a:noFill/>
          </a:ln>
        </p:spPr>
      </p:pic>
      <p:pic>
        <p:nvPicPr>
          <p:cNvPr id="174" name="Google Shape;174;p26"/>
          <p:cNvPicPr preferRelativeResize="0"/>
          <p:nvPr/>
        </p:nvPicPr>
        <p:blipFill>
          <a:blip r:embed="rId4">
            <a:alphaModFix/>
          </a:blip>
          <a:stretch>
            <a:fillRect/>
          </a:stretch>
        </p:blipFill>
        <p:spPr>
          <a:xfrm>
            <a:off x="5160225" y="2451575"/>
            <a:ext cx="3081249" cy="258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p27"/>
          <p:cNvSpPr txBox="1"/>
          <p:nvPr>
            <p:ph idx="1" type="body"/>
          </p:nvPr>
        </p:nvSpPr>
        <p:spPr>
          <a:xfrm>
            <a:off x="292825" y="2078875"/>
            <a:ext cx="42108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t>
            </a:r>
            <a:r>
              <a:rPr lang="en"/>
              <a:t>op 3 Venues Categories by neighborhoods </a:t>
            </a:r>
            <a:endParaRPr/>
          </a:p>
        </p:txBody>
      </p:sp>
      <p:sp>
        <p:nvSpPr>
          <p:cNvPr id="181" name="Google Shape;181;p27"/>
          <p:cNvSpPr txBox="1"/>
          <p:nvPr>
            <p:ph idx="2" type="body"/>
          </p:nvPr>
        </p:nvSpPr>
        <p:spPr>
          <a:xfrm>
            <a:off x="4643600" y="2078875"/>
            <a:ext cx="42108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Top 10  neighborhoods with more venues</a:t>
            </a:r>
            <a:endParaRPr/>
          </a:p>
        </p:txBody>
      </p:sp>
      <p:pic>
        <p:nvPicPr>
          <p:cNvPr id="182" name="Google Shape;182;p27"/>
          <p:cNvPicPr preferRelativeResize="0"/>
          <p:nvPr/>
        </p:nvPicPr>
        <p:blipFill>
          <a:blip r:embed="rId3">
            <a:alphaModFix/>
          </a:blip>
          <a:stretch>
            <a:fillRect/>
          </a:stretch>
        </p:blipFill>
        <p:spPr>
          <a:xfrm flipH="1">
            <a:off x="1509576" y="2435725"/>
            <a:ext cx="1671525" cy="2474775"/>
          </a:xfrm>
          <a:prstGeom prst="rect">
            <a:avLst/>
          </a:prstGeom>
          <a:noFill/>
          <a:ln>
            <a:noFill/>
          </a:ln>
        </p:spPr>
      </p:pic>
      <p:pic>
        <p:nvPicPr>
          <p:cNvPr id="183" name="Google Shape;183;p27"/>
          <p:cNvPicPr preferRelativeResize="0"/>
          <p:nvPr/>
        </p:nvPicPr>
        <p:blipFill>
          <a:blip r:embed="rId4">
            <a:alphaModFix/>
          </a:blip>
          <a:stretch>
            <a:fillRect/>
          </a:stretch>
        </p:blipFill>
        <p:spPr>
          <a:xfrm>
            <a:off x="5641799" y="2435725"/>
            <a:ext cx="2082639" cy="2474775"/>
          </a:xfrm>
          <a:prstGeom prst="rect">
            <a:avLst/>
          </a:prstGeom>
          <a:noFill/>
          <a:ln>
            <a:noFill/>
          </a:ln>
        </p:spPr>
      </p:pic>
      <p:sp>
        <p:nvSpPr>
          <p:cNvPr id="184" name="Google Shape;184;p27"/>
          <p:cNvSpPr txBox="1"/>
          <p:nvPr/>
        </p:nvSpPr>
        <p:spPr>
          <a:xfrm>
            <a:off x="2403000" y="4879675"/>
            <a:ext cx="43413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Obs.: Due Foursquare API </a:t>
            </a:r>
            <a:r>
              <a:rPr lang="en" sz="800">
                <a:latin typeface="Lato"/>
                <a:ea typeface="Lato"/>
                <a:cs typeface="Lato"/>
                <a:sym typeface="Lato"/>
              </a:rPr>
              <a:t>restriction</a:t>
            </a:r>
            <a:r>
              <a:rPr lang="en" sz="800">
                <a:latin typeface="Lato"/>
                <a:ea typeface="Lato"/>
                <a:cs typeface="Lato"/>
                <a:sym typeface="Lato"/>
              </a:rPr>
              <a:t>, the maximum number of venues by neighborhood is 100</a:t>
            </a:r>
            <a:endParaRPr sz="8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0" name="Google Shape;190;p28"/>
          <p:cNvSpPr txBox="1"/>
          <p:nvPr>
            <p:ph idx="1" type="body"/>
          </p:nvPr>
        </p:nvSpPr>
        <p:spPr>
          <a:xfrm>
            <a:off x="729450" y="2078875"/>
            <a:ext cx="3689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of this project can be understood as the clustering of the neighborhoods based on the similarity of the top 10 venues. To define the ideal amount of clusters several tests were performed with several different number </a:t>
            </a:r>
            <a:r>
              <a:rPr lang="en"/>
              <a:t>of</a:t>
            </a:r>
            <a:r>
              <a:rPr lang="en"/>
              <a:t> clusters as for example 3, 4, 5, 6, 7, 8, 9 and 10 clusters. Below is the plot that represents the distribution of the ten clusters:</a:t>
            </a:r>
            <a:endParaRPr/>
          </a:p>
          <a:p>
            <a:pPr indent="0" lvl="0" marL="0" rtl="0" algn="l">
              <a:spcBef>
                <a:spcPts val="1600"/>
              </a:spcBef>
              <a:spcAft>
                <a:spcPts val="1600"/>
              </a:spcAft>
              <a:buNone/>
            </a:pPr>
            <a:r>
              <a:t/>
            </a:r>
            <a:endParaRPr/>
          </a:p>
        </p:txBody>
      </p:sp>
      <p:pic>
        <p:nvPicPr>
          <p:cNvPr id="191" name="Google Shape;191;p28"/>
          <p:cNvPicPr preferRelativeResize="0"/>
          <p:nvPr/>
        </p:nvPicPr>
        <p:blipFill>
          <a:blip r:embed="rId3">
            <a:alphaModFix/>
          </a:blip>
          <a:stretch>
            <a:fillRect/>
          </a:stretch>
        </p:blipFill>
        <p:spPr>
          <a:xfrm>
            <a:off x="5110600" y="1777650"/>
            <a:ext cx="3107900" cy="320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7" name="Google Shape;197;p29"/>
          <p:cNvSpPr txBox="1"/>
          <p:nvPr>
            <p:ph idx="1" type="body"/>
          </p:nvPr>
        </p:nvSpPr>
        <p:spPr>
          <a:xfrm>
            <a:off x="729450" y="2078875"/>
            <a:ext cx="3489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Regarding the Cluster size, below is presented the amount of clusters created in this analysis and also the amount of neighborhoods on each of this clusters.</a:t>
            </a:r>
            <a:endParaRPr/>
          </a:p>
          <a:p>
            <a:pPr indent="0" lvl="0" marL="0" rtl="0" algn="l">
              <a:spcBef>
                <a:spcPts val="1600"/>
              </a:spcBef>
              <a:spcAft>
                <a:spcPts val="1600"/>
              </a:spcAft>
              <a:buNone/>
            </a:pPr>
            <a:r>
              <a:t/>
            </a:r>
            <a:endParaRPr/>
          </a:p>
        </p:txBody>
      </p:sp>
      <p:graphicFrame>
        <p:nvGraphicFramePr>
          <p:cNvPr id="198" name="Google Shape;198;p29"/>
          <p:cNvGraphicFramePr/>
          <p:nvPr/>
        </p:nvGraphicFramePr>
        <p:xfrm>
          <a:off x="5482425" y="817900"/>
          <a:ext cx="3000000" cy="3000000"/>
        </p:xfrm>
        <a:graphic>
          <a:graphicData uri="http://schemas.openxmlformats.org/drawingml/2006/table">
            <a:tbl>
              <a:tblPr>
                <a:noFill/>
                <a:tableStyleId>{0A33D559-4BE6-4C90-847D-DFEEE2D6D962}</a:tableStyleId>
              </a:tblPr>
              <a:tblGrid>
                <a:gridCol w="809625"/>
                <a:gridCol w="1971675"/>
              </a:tblGrid>
              <a:tr h="209550">
                <a:tc>
                  <a:txBody>
                    <a:bodyPr>
                      <a:noAutofit/>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Cluster #</a:t>
                      </a:r>
                      <a:endParaRPr b="1"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100">
                          <a:latin typeface="Times New Roman"/>
                          <a:ea typeface="Times New Roman"/>
                          <a:cs typeface="Times New Roman"/>
                          <a:sym typeface="Times New Roman"/>
                        </a:rPr>
                        <a:t>Amount of Neighborhoods</a:t>
                      </a:r>
                      <a:endParaRPr b="1"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0</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238</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1</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2</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83</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3</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327</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4</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95</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5</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681</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6</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65</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7</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278</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8</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96</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Cluster 9</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9" name="Google Shape;199;p29"/>
          <p:cNvSpPr txBox="1"/>
          <p:nvPr/>
        </p:nvSpPr>
        <p:spPr>
          <a:xfrm>
            <a:off x="5482425" y="1268275"/>
            <a:ext cx="3000000" cy="388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05" name="Google Shape;205;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presented on de previous section, the map plot and the frequency of neighborhoods by cluster. Adding to that, when looing at this data and the data of the data exploration it’s possible to extrapolate some recommendations having on mind the target audience mentioned at the begining of the 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211" name="Google Shape;211;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Payment industry: could use this data to improve market research amd target specific segments to getter a better penetration and capilarity in terms os sales. Also, another point it would be knowing the neighborhood distribution on the clusters would be easyer to target campaings to stimulate sales.</a:t>
            </a:r>
            <a:endParaRPr/>
          </a:p>
          <a:p>
            <a:pPr indent="-311150" lvl="0" marL="457200" rtl="0" algn="l">
              <a:spcBef>
                <a:spcPts val="0"/>
              </a:spcBef>
              <a:spcAft>
                <a:spcPts val="0"/>
              </a:spcAft>
              <a:buSzPts val="1300"/>
              <a:buChar char="●"/>
            </a:pPr>
            <a:r>
              <a:rPr lang="en"/>
              <a:t>Investors: São Paulo is one of best gastronomical city in the world, several excelent restaurants. I would recommend open a nich restaurant on neighborhoods of cluster 4 because its already a place where the best restaurants are located.</a:t>
            </a:r>
            <a:endParaRPr/>
          </a:p>
          <a:p>
            <a:pPr indent="-311150" lvl="0" marL="457200" rtl="0" algn="l">
              <a:spcBef>
                <a:spcPts val="0"/>
              </a:spcBef>
              <a:spcAft>
                <a:spcPts val="0"/>
              </a:spcAft>
              <a:buSzPts val="1300"/>
              <a:buChar char="●"/>
            </a:pPr>
            <a:r>
              <a:rPr lang="en"/>
              <a:t>Social Science researchers: the cluster distribution in the map denote a clear income differance, as rings the clusters are opening letting clear the differences on social class.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work is a capstone project for the Coursera course IBM Data Science Professional Certificate Specialization. The objective of this first part is to present a description of the problem and also point out with data will be used on the development of de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7" name="Google Shape;21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conclude is important to point out that all problem statements and descrtiption were achived and provided insightful response and recommendations about which would be the best actions depending on certain scenarios. So in a whole this analysis was succesful and achived its 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It's possible replicate parts of the analysis </a:t>
            </a:r>
            <a:r>
              <a:rPr lang="en"/>
              <a:t>performed</a:t>
            </a:r>
            <a:r>
              <a:rPr lang="en"/>
              <a:t> during the course with São Paulo Data?</a:t>
            </a:r>
            <a:endParaRPr/>
          </a:p>
          <a:p>
            <a:pPr indent="-311150" lvl="0" marL="457200" rtl="0" algn="l">
              <a:spcBef>
                <a:spcPts val="0"/>
              </a:spcBef>
              <a:spcAft>
                <a:spcPts val="0"/>
              </a:spcAft>
              <a:buSzPts val="1300"/>
              <a:buChar char="●"/>
            </a:pPr>
            <a:r>
              <a:rPr lang="en"/>
              <a:t>How can performed a grouping the neighborhoods and find out top 10 venues corresponding to that neighborhood in Sao Paulo, SP - Brazil?</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Grouped by neighborhood </a:t>
            </a:r>
            <a:r>
              <a:rPr lang="en"/>
              <a:t>exploring</a:t>
            </a:r>
            <a:r>
              <a:rPr lang="en"/>
              <a:t> the venues around creating a top 10 venues by neighborhood in São Paulo. This kind of analysis can lead to possibility of identification of new opportunities for businesses, identification of the saturation of business segments in the neighborhood and also possibility to better understand the citie with its </a:t>
            </a:r>
            <a:r>
              <a:rPr lang="en"/>
              <a:t>characteristics</a:t>
            </a:r>
            <a:r>
              <a:rPr lang="en"/>
              <a:t> based on distribution of the venues.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Payment industry, this segment could take advantage of an analysis like to that to better position their self on the market, knowing where their product could have a better acceptance.</a:t>
            </a:r>
            <a:endParaRPr/>
          </a:p>
          <a:p>
            <a:pPr indent="-311150" lvl="0" marL="457200" rtl="0" algn="l">
              <a:spcBef>
                <a:spcPts val="0"/>
              </a:spcBef>
              <a:spcAft>
                <a:spcPts val="0"/>
              </a:spcAft>
              <a:buSzPts val="1300"/>
              <a:buChar char="●"/>
            </a:pPr>
            <a:r>
              <a:rPr lang="en"/>
              <a:t>Investors thinking on open a new business in town, this kind of person could benefit from this analysis to rule out segment of business in tow due saturation of the kind of business on the neighborhood.</a:t>
            </a:r>
            <a:endParaRPr/>
          </a:p>
          <a:p>
            <a:pPr indent="-311150" lvl="0" marL="457200" rtl="0" algn="l">
              <a:spcBef>
                <a:spcPts val="0"/>
              </a:spcBef>
              <a:spcAft>
                <a:spcPts val="0"/>
              </a:spcAft>
              <a:buSzPts val="1300"/>
              <a:buChar char="●"/>
            </a:pPr>
            <a:r>
              <a:rPr lang="en"/>
              <a:t>Social Science researchers curious with the behaviour and distribution of venues in the city.</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Sucess Critteria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success criteria of the project will be a good presentation of which are the top 10 kind of venue by neighborhood and some recommendation regarding which are the worst business segments to be opened on some neighborhoods.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project was used data originated from three different sources, the first dataset gathered was the brazilian postal code dataset, the next one was data retrieved from the geocoder ArcGIS APIs/Python Library and the third and last source Foursquare API data. It’s important to say that the data gathered from the APIs was used to enrich the original postal code dataset.</a:t>
            </a:r>
            <a:endParaRPr/>
          </a:p>
          <a:p>
            <a:pPr indent="-311150" lvl="0" marL="457200" rtl="0" algn="l">
              <a:spcBef>
                <a:spcPts val="1600"/>
              </a:spcBef>
              <a:spcAft>
                <a:spcPts val="0"/>
              </a:spcAft>
              <a:buSzPts val="1300"/>
              <a:buChar char="●"/>
            </a:pPr>
            <a:r>
              <a:rPr lang="en"/>
              <a:t>Postal code: http://cep.la/CEP-dados-2018-UTF8.zip</a:t>
            </a:r>
            <a:endParaRPr/>
          </a:p>
          <a:p>
            <a:pPr indent="-311150" lvl="0" marL="457200" rtl="0" algn="l">
              <a:spcBef>
                <a:spcPts val="0"/>
              </a:spcBef>
              <a:spcAft>
                <a:spcPts val="0"/>
              </a:spcAft>
              <a:buSzPts val="1300"/>
              <a:buChar char="●"/>
            </a:pPr>
            <a:r>
              <a:rPr lang="en"/>
              <a:t>Geocoder ArcGIS: https://developers.arcgis.com/python/guide/</a:t>
            </a:r>
            <a:endParaRPr/>
          </a:p>
          <a:p>
            <a:pPr indent="-311150" lvl="0" marL="457200" rtl="0" algn="l">
              <a:spcBef>
                <a:spcPts val="0"/>
              </a:spcBef>
              <a:spcAft>
                <a:spcPts val="0"/>
              </a:spcAft>
              <a:buSzPts val="1300"/>
              <a:buChar char="●"/>
            </a:pPr>
            <a:r>
              <a:rPr lang="en"/>
              <a:t>Foursquare:  https://developer.foursquare.com/docs/api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Cleansing</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original postal code data gathered on </a:t>
            </a:r>
            <a:r>
              <a:rPr lang="en" u="sng">
                <a:solidFill>
                  <a:schemeClr val="hlink"/>
                </a:solidFill>
                <a:hlinkClick r:id="rId3"/>
              </a:rPr>
              <a:t>http://cep.la/CEP-dados-2018-UTF8.zip</a:t>
            </a:r>
            <a:r>
              <a:rPr lang="en"/>
              <a:t> as several problems as for example:</a:t>
            </a:r>
            <a:endParaRPr/>
          </a:p>
          <a:p>
            <a:pPr indent="-311150" lvl="0" marL="457200" rtl="0" algn="l">
              <a:spcBef>
                <a:spcPts val="1600"/>
              </a:spcBef>
              <a:spcAft>
                <a:spcPts val="0"/>
              </a:spcAft>
              <a:buSzPts val="1300"/>
              <a:buChar char="●"/>
            </a:pPr>
            <a:r>
              <a:rPr lang="en"/>
              <a:t>Name of the city </a:t>
            </a:r>
            <a:r>
              <a:rPr lang="en"/>
              <a:t>separated</a:t>
            </a:r>
            <a:r>
              <a:rPr lang="en"/>
              <a:t> on more than one column</a:t>
            </a:r>
            <a:endParaRPr/>
          </a:p>
          <a:p>
            <a:pPr indent="-311150" lvl="0" marL="457200" rtl="0" algn="l">
              <a:spcBef>
                <a:spcPts val="0"/>
              </a:spcBef>
              <a:spcAft>
                <a:spcPts val="0"/>
              </a:spcAft>
              <a:buSzPts val="1300"/>
              <a:buChar char="●"/>
            </a:pPr>
            <a:r>
              <a:rPr lang="en"/>
              <a:t>State abbreviation combined with second column of the city name</a:t>
            </a:r>
            <a:endParaRPr/>
          </a:p>
          <a:p>
            <a:pPr indent="-311150" lvl="0" marL="457200" rtl="0" algn="l">
              <a:spcBef>
                <a:spcPts val="0"/>
              </a:spcBef>
              <a:spcAft>
                <a:spcPts val="0"/>
              </a:spcAft>
              <a:buSzPts val="1300"/>
              <a:buChar char="●"/>
            </a:pPr>
            <a:r>
              <a:rPr lang="en"/>
              <a:t>Neighborhood</a:t>
            </a:r>
            <a:r>
              <a:rPr lang="en"/>
              <a:t> name and Street name </a:t>
            </a:r>
            <a:r>
              <a:rPr lang="en"/>
              <a:t>concatenated</a:t>
            </a:r>
            <a:endParaRPr/>
          </a:p>
          <a:p>
            <a:pPr indent="-311150" lvl="0" marL="457200" rtl="0" algn="l">
              <a:spcBef>
                <a:spcPts val="0"/>
              </a:spcBef>
              <a:spcAft>
                <a:spcPts val="0"/>
              </a:spcAft>
              <a:buSzPts val="1300"/>
              <a:buChar char="●"/>
            </a:pPr>
            <a:r>
              <a:rPr lang="en"/>
              <a:t>Three empty columns</a:t>
            </a:r>
            <a:endParaRPr/>
          </a:p>
          <a:p>
            <a:pPr indent="0" lvl="0" marL="0" rtl="0" algn="l">
              <a:spcBef>
                <a:spcPts val="1600"/>
              </a:spcBef>
              <a:spcAft>
                <a:spcPts val="1600"/>
              </a:spcAft>
              <a:buNone/>
            </a:pPr>
            <a:r>
              <a:t/>
            </a:r>
            <a:endParaRPr/>
          </a:p>
        </p:txBody>
      </p:sp>
      <p:pic>
        <p:nvPicPr>
          <p:cNvPr id="130" name="Google Shape;130;p20"/>
          <p:cNvPicPr preferRelativeResize="0"/>
          <p:nvPr/>
        </p:nvPicPr>
        <p:blipFill rotWithShape="1">
          <a:blip r:embed="rId4">
            <a:alphaModFix/>
          </a:blip>
          <a:srcRect b="0" l="8228" r="7376" t="61871"/>
          <a:stretch/>
        </p:blipFill>
        <p:spPr>
          <a:xfrm>
            <a:off x="2485650" y="3745450"/>
            <a:ext cx="4172700" cy="123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mitigate this issue and enable analyses continuation a data cleansing must be </a:t>
            </a:r>
            <a:r>
              <a:rPr lang="en"/>
              <a:t>applied</a:t>
            </a:r>
            <a:r>
              <a:rPr lang="en"/>
              <a:t>, techniques of string </a:t>
            </a:r>
            <a:r>
              <a:rPr lang="en"/>
              <a:t>handling</a:t>
            </a:r>
            <a:r>
              <a:rPr lang="en"/>
              <a:t>, and dataframe entanglements were utilized on this cleansing. In order to demonstrate the result of cleansing process below is presented the cleaned dataset.</a:t>
            </a:r>
            <a:endParaRPr/>
          </a:p>
        </p:txBody>
      </p:sp>
      <p:pic>
        <p:nvPicPr>
          <p:cNvPr id="137" name="Google Shape;137;p21"/>
          <p:cNvPicPr preferRelativeResize="0"/>
          <p:nvPr/>
        </p:nvPicPr>
        <p:blipFill>
          <a:blip r:embed="rId3">
            <a:alphaModFix/>
          </a:blip>
          <a:stretch>
            <a:fillRect/>
          </a:stretch>
        </p:blipFill>
        <p:spPr>
          <a:xfrm>
            <a:off x="2440288" y="2901575"/>
            <a:ext cx="4263425" cy="210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