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Ke9K273Qqw1NqG6HMH+qOgQ8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multas previstas para o descumprimento variam de 2% do faturamento bruto até R$ 50 milhões (por infração).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6333995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acesso, correção, eliminação, portabilidade e revogação do consentimento</a:t>
            </a:r>
            <a:endParaRPr/>
          </a:p>
        </p:txBody>
      </p:sp>
      <p:sp>
        <p:nvSpPr>
          <p:cNvPr id="58" name="Google Shape;58;g5b63339950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63339950_6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5b63339950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b63339950_6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63339950_6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5b63339950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b63339950_6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63f068bc_3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b63f068b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b63f068bc_3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63f068bc_3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b63f068bc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b63f068bc_3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63f068b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acesso, correção, eliminação, portabilidade e revogação do consentimento</a:t>
            </a:r>
            <a:endParaRPr/>
          </a:p>
        </p:txBody>
      </p:sp>
      <p:sp>
        <p:nvSpPr>
          <p:cNvPr id="109" name="Google Shape;109;g5b63f068bc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63f068bc_3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b63f068b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b63f068bc_3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>
            <p:ph idx="2" type="pic"/>
          </p:nvPr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Slide">
  <p:cSld name="Defaul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ig Background with image">
  <p:cSld name="3_Big Background with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>
            <p:ph idx="2" type="pic"/>
          </p:nvPr>
        </p:nvSpPr>
        <p:spPr>
          <a:xfrm>
            <a:off x="2" y="0"/>
            <a:ext cx="13297422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IG PICTURE 1">
  <p:cSld name="1_BIG PICTUR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>
            <p:ph idx="2" type="pic"/>
          </p:nvPr>
        </p:nvSpPr>
        <p:spPr>
          <a:xfrm>
            <a:off x="9907290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/>
          <p:nvPr>
            <p:ph idx="3" type="pic"/>
          </p:nvPr>
        </p:nvSpPr>
        <p:spPr>
          <a:xfrm>
            <a:off x="12447855" y="6171188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3"/>
          <p:cNvSpPr/>
          <p:nvPr>
            <p:ph idx="4" type="pic"/>
          </p:nvPr>
        </p:nvSpPr>
        <p:spPr>
          <a:xfrm>
            <a:off x="18184038" y="1760999"/>
            <a:ext cx="5963377" cy="6706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-5">
  <p:cSld name="Portfolio-5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b63339950_0_513"/>
          <p:cNvSpPr/>
          <p:nvPr>
            <p:ph idx="2" type="pic"/>
          </p:nvPr>
        </p:nvSpPr>
        <p:spPr>
          <a:xfrm>
            <a:off x="3622221" y="3447129"/>
            <a:ext cx="4714800" cy="4711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" name="Google Shape;26;g5b63339950_0_513"/>
          <p:cNvSpPr/>
          <p:nvPr>
            <p:ph idx="3" type="pic"/>
          </p:nvPr>
        </p:nvSpPr>
        <p:spPr>
          <a:xfrm>
            <a:off x="9828245" y="3447129"/>
            <a:ext cx="4714800" cy="4711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Google Shape;27;g5b63339950_0_513"/>
          <p:cNvSpPr/>
          <p:nvPr>
            <p:ph idx="4" type="pic"/>
          </p:nvPr>
        </p:nvSpPr>
        <p:spPr>
          <a:xfrm>
            <a:off x="16034269" y="3447129"/>
            <a:ext cx="4714800" cy="4711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g5b63339950_0_513"/>
          <p:cNvSpPr/>
          <p:nvPr>
            <p:ph idx="5" type="pic"/>
          </p:nvPr>
        </p:nvSpPr>
        <p:spPr>
          <a:xfrm>
            <a:off x="6814534" y="7672403"/>
            <a:ext cx="4714800" cy="4711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" name="Google Shape;29;g5b63339950_0_513"/>
          <p:cNvSpPr/>
          <p:nvPr>
            <p:ph idx="6" type="pic"/>
          </p:nvPr>
        </p:nvSpPr>
        <p:spPr>
          <a:xfrm>
            <a:off x="13020557" y="7672403"/>
            <a:ext cx="4714800" cy="4711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wo column with image">
  <p:cSld name="Text two column with imag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b63339950_0_519"/>
          <p:cNvSpPr/>
          <p:nvPr>
            <p:ph idx="2" type="pic"/>
          </p:nvPr>
        </p:nvSpPr>
        <p:spPr>
          <a:xfrm>
            <a:off x="12431713" y="6451599"/>
            <a:ext cx="102234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ockup2">
  <p:cSld name="ipad_mockup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b63339950_0_522"/>
          <p:cNvSpPr/>
          <p:nvPr>
            <p:ph idx="2" type="pic"/>
          </p:nvPr>
        </p:nvSpPr>
        <p:spPr>
          <a:xfrm>
            <a:off x="8404364" y="4348336"/>
            <a:ext cx="7581000" cy="5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Placeholder">
  <p:cSld name="Big Image Placehol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b63339950_0_524"/>
          <p:cNvSpPr/>
          <p:nvPr>
            <p:ph idx="2" type="pic"/>
          </p:nvPr>
        </p:nvSpPr>
        <p:spPr>
          <a:xfrm>
            <a:off x="-3176" y="0"/>
            <a:ext cx="243777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0" i="0" sz="6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b63339950_0_504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5b63339950_0_504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10.png"/><Relationship Id="rId7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11095" t="0"/>
          <a:stretch/>
        </p:blipFill>
        <p:spPr>
          <a:xfrm>
            <a:off x="-1608300" y="0"/>
            <a:ext cx="16265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 txBox="1"/>
          <p:nvPr/>
        </p:nvSpPr>
        <p:spPr>
          <a:xfrm>
            <a:off x="15407975" y="5379546"/>
            <a:ext cx="82356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KeyDATA</a:t>
            </a:r>
            <a:endParaRPr b="1" i="0" sz="120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16261375" y="7832175"/>
            <a:ext cx="60339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Seja LGPD conforme em uma virada de chave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3969" y="2970825"/>
            <a:ext cx="2408710" cy="2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8919349" y="10535641"/>
            <a:ext cx="653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PRESENTATION TEMPLATE</a:t>
            </a:r>
            <a:endParaRPr/>
          </a:p>
        </p:txBody>
      </p:sp>
      <p:pic>
        <p:nvPicPr>
          <p:cNvPr id="52" name="Google Shape;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0"/>
            <a:ext cx="2437770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solidFill>
            <a:srgbClr val="F47521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34900" y="3837750"/>
            <a:ext cx="23508000" cy="54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R$</a:t>
            </a:r>
            <a:r>
              <a:rPr b="1" lang="en-US" sz="2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4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b="1" lang="en-US" sz="2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4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</a:t>
            </a:r>
            <a:endParaRPr b="1" i="0" sz="40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919275" y="9840943"/>
            <a:ext cx="65391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INFRAÇÃO</a:t>
            </a:r>
            <a:endParaRPr b="1"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5b63339950_3_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5868" r="5877" t="0"/>
          <a:stretch/>
        </p:blipFill>
        <p:spPr>
          <a:xfrm>
            <a:off x="6624775" y="8321161"/>
            <a:ext cx="5094300" cy="509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" name="Google Shape;61;g5b63339950_3_32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0" l="5372" r="5381" t="0"/>
          <a:stretch/>
        </p:blipFill>
        <p:spPr>
          <a:xfrm>
            <a:off x="13208307" y="8510603"/>
            <a:ext cx="4714800" cy="4711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2" name="Google Shape;62;g5b63339950_3_32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5372" r="5381" t="0"/>
          <a:stretch/>
        </p:blipFill>
        <p:spPr>
          <a:xfrm>
            <a:off x="9831434" y="3447128"/>
            <a:ext cx="4714800" cy="4711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g5b63339950_3_32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10026" r="10018" t="0"/>
          <a:stretch/>
        </p:blipFill>
        <p:spPr>
          <a:xfrm>
            <a:off x="16034269" y="3447129"/>
            <a:ext cx="4714800" cy="471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" name="Google Shape;64;g5b63339950_3_32"/>
          <p:cNvSpPr/>
          <p:nvPr/>
        </p:nvSpPr>
        <p:spPr>
          <a:xfrm>
            <a:off x="10781825" y="2729174"/>
            <a:ext cx="2814000" cy="10158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ELIMINAÇÃO</a:t>
            </a:r>
            <a:endParaRPr b="1"/>
          </a:p>
        </p:txBody>
      </p:sp>
      <p:sp>
        <p:nvSpPr>
          <p:cNvPr id="65" name="Google Shape;65;g5b63339950_3_32"/>
          <p:cNvSpPr/>
          <p:nvPr/>
        </p:nvSpPr>
        <p:spPr>
          <a:xfrm>
            <a:off x="17045125" y="2805679"/>
            <a:ext cx="2693100" cy="8628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REVOGAÇÃO</a:t>
            </a:r>
            <a:endParaRPr b="1"/>
          </a:p>
        </p:txBody>
      </p:sp>
      <p:sp>
        <p:nvSpPr>
          <p:cNvPr id="66" name="Google Shape;66;g5b63339950_3_32"/>
          <p:cNvSpPr/>
          <p:nvPr/>
        </p:nvSpPr>
        <p:spPr>
          <a:xfrm>
            <a:off x="7665025" y="7672975"/>
            <a:ext cx="3013800" cy="10158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CORREÇÃO</a:t>
            </a:r>
            <a:endParaRPr b="1" sz="3200"/>
          </a:p>
        </p:txBody>
      </p:sp>
      <p:sp>
        <p:nvSpPr>
          <p:cNvPr id="67" name="Google Shape;67;g5b63339950_3_32"/>
          <p:cNvSpPr/>
          <p:nvPr/>
        </p:nvSpPr>
        <p:spPr>
          <a:xfrm>
            <a:off x="13764950" y="7636675"/>
            <a:ext cx="3296700" cy="10884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PORTABILIDADE</a:t>
            </a:r>
            <a:endParaRPr b="1" sz="3200"/>
          </a:p>
        </p:txBody>
      </p:sp>
      <p:sp>
        <p:nvSpPr>
          <p:cNvPr id="68" name="Google Shape;68;g5b63339950_3_32"/>
          <p:cNvSpPr txBox="1"/>
          <p:nvPr/>
        </p:nvSpPr>
        <p:spPr>
          <a:xfrm>
            <a:off x="6016929" y="982800"/>
            <a:ext cx="1234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363B4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Lei Geral de Proteção de Dados</a:t>
            </a:r>
            <a:endParaRPr>
              <a:solidFill>
                <a:srgbClr val="363B41"/>
              </a:solidFill>
            </a:endParaRPr>
          </a:p>
        </p:txBody>
      </p:sp>
      <p:pic>
        <p:nvPicPr>
          <p:cNvPr id="69" name="Google Shape;69;g5b63339950_3_32"/>
          <p:cNvPicPr preferRelativeResize="0"/>
          <p:nvPr>
            <p:ph idx="3" type="pic"/>
          </p:nvPr>
        </p:nvPicPr>
        <p:blipFill rotWithShape="1">
          <a:blip r:embed="rId7">
            <a:alphaModFix/>
          </a:blip>
          <a:srcRect b="0" l="5673" r="5682" t="0"/>
          <a:stretch/>
        </p:blipFill>
        <p:spPr>
          <a:xfrm>
            <a:off x="3841495" y="3447129"/>
            <a:ext cx="4714800" cy="471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g5b63339950_3_32"/>
          <p:cNvSpPr/>
          <p:nvPr/>
        </p:nvSpPr>
        <p:spPr>
          <a:xfrm>
            <a:off x="4733850" y="2729175"/>
            <a:ext cx="2930100" cy="10158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ACESSO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63339950_6_83"/>
          <p:cNvSpPr/>
          <p:nvPr/>
        </p:nvSpPr>
        <p:spPr>
          <a:xfrm>
            <a:off x="13525150" y="0"/>
            <a:ext cx="10852500" cy="13716000"/>
          </a:xfrm>
          <a:prstGeom prst="rect">
            <a:avLst/>
          </a:prstGeom>
          <a:solidFill>
            <a:srgbClr val="F475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g5b63339950_6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7850" y="1860901"/>
            <a:ext cx="14293000" cy="107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5b63339950_6_83"/>
          <p:cNvSpPr txBox="1"/>
          <p:nvPr/>
        </p:nvSpPr>
        <p:spPr>
          <a:xfrm>
            <a:off x="15007300" y="6766822"/>
            <a:ext cx="7888200" cy="5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Solução em blockchain para gerenciamento de IDs</a:t>
            </a:r>
            <a:endParaRPr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5b63339950_6_83"/>
          <p:cNvSpPr txBox="1"/>
          <p:nvPr/>
        </p:nvSpPr>
        <p:spPr>
          <a:xfrm>
            <a:off x="13817050" y="4266613"/>
            <a:ext cx="102687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KeyDATA</a:t>
            </a:r>
            <a:endParaRPr b="1" i="0" sz="9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g5b63339950_6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3294" y="1857887"/>
            <a:ext cx="2408710" cy="2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63339950_6_33"/>
          <p:cNvSpPr txBox="1"/>
          <p:nvPr/>
        </p:nvSpPr>
        <p:spPr>
          <a:xfrm>
            <a:off x="15120200" y="10088975"/>
            <a:ext cx="73626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RASTREABILIDADE DOS DADOS</a:t>
            </a:r>
            <a:endParaRPr sz="4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g5b63339950_6_33"/>
          <p:cNvSpPr txBox="1"/>
          <p:nvPr/>
        </p:nvSpPr>
        <p:spPr>
          <a:xfrm>
            <a:off x="15120203" y="2667113"/>
            <a:ext cx="815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PLUG-AND-PLAY</a:t>
            </a:r>
            <a:endParaRPr sz="4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g5b63339950_6_33"/>
          <p:cNvSpPr txBox="1"/>
          <p:nvPr/>
        </p:nvSpPr>
        <p:spPr>
          <a:xfrm>
            <a:off x="15120200" y="4714566"/>
            <a:ext cx="86520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IDENTIDADE DESCENTRALIZADA</a:t>
            </a:r>
            <a:endParaRPr sz="4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g5b63339950_6_33"/>
          <p:cNvSpPr txBox="1"/>
          <p:nvPr/>
        </p:nvSpPr>
        <p:spPr>
          <a:xfrm>
            <a:off x="15120200" y="7460000"/>
            <a:ext cx="70353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PRIVACIDADE POR DESIGN</a:t>
            </a:r>
            <a:endParaRPr sz="4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g5b63339950_6_33"/>
          <p:cNvPicPr preferRelativeResize="0"/>
          <p:nvPr/>
        </p:nvPicPr>
        <p:blipFill rotWithShape="1">
          <a:blip r:embed="rId3">
            <a:alphaModFix/>
          </a:blip>
          <a:srcRect b="18099" l="15741" r="25806" t="0"/>
          <a:stretch/>
        </p:blipFill>
        <p:spPr>
          <a:xfrm>
            <a:off x="12710300" y="6961988"/>
            <a:ext cx="1601700" cy="22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5b63339950_6_33"/>
          <p:cNvPicPr preferRelativeResize="0"/>
          <p:nvPr/>
        </p:nvPicPr>
        <p:blipFill rotWithShape="1">
          <a:blip r:embed="rId4">
            <a:alphaModFix/>
          </a:blip>
          <a:srcRect b="28705" l="15773" r="13269" t="12841"/>
          <a:stretch/>
        </p:blipFill>
        <p:spPr>
          <a:xfrm>
            <a:off x="12539013" y="4830513"/>
            <a:ext cx="1944274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5b63339950_6_33"/>
          <p:cNvPicPr preferRelativeResize="0"/>
          <p:nvPr/>
        </p:nvPicPr>
        <p:blipFill rotWithShape="1">
          <a:blip r:embed="rId5">
            <a:alphaModFix/>
          </a:blip>
          <a:srcRect b="18099" l="0" r="0" t="0"/>
          <a:stretch/>
        </p:blipFill>
        <p:spPr>
          <a:xfrm>
            <a:off x="12318461" y="9735912"/>
            <a:ext cx="2385383" cy="19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5b63339950_6_33"/>
          <p:cNvPicPr preferRelativeResize="0"/>
          <p:nvPr/>
        </p:nvPicPr>
        <p:blipFill rotWithShape="1">
          <a:blip r:embed="rId6">
            <a:alphaModFix/>
          </a:blip>
          <a:srcRect b="18099" l="0" r="0" t="0"/>
          <a:stretch/>
        </p:blipFill>
        <p:spPr>
          <a:xfrm>
            <a:off x="12318450" y="2025341"/>
            <a:ext cx="2385401" cy="19535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5b63339950_6_33"/>
          <p:cNvSpPr/>
          <p:nvPr/>
        </p:nvSpPr>
        <p:spPr>
          <a:xfrm>
            <a:off x="35350" y="-70700"/>
            <a:ext cx="10958700" cy="13716000"/>
          </a:xfrm>
          <a:prstGeom prst="rect">
            <a:avLst/>
          </a:prstGeom>
          <a:solidFill>
            <a:srgbClr val="F475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b63339950_6_33"/>
          <p:cNvSpPr txBox="1"/>
          <p:nvPr/>
        </p:nvSpPr>
        <p:spPr>
          <a:xfrm>
            <a:off x="380350" y="5877153"/>
            <a:ext cx="102687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KeyDATA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Soluções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g5b63339950_6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0344" y="3468437"/>
            <a:ext cx="2408710" cy="2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5b63f068bc_3_8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9831434" y="3675728"/>
            <a:ext cx="4714800" cy="4711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" name="Google Shape;112;g5b63f068bc_3_8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29" l="0" r="0" t="29"/>
          <a:stretch/>
        </p:blipFill>
        <p:spPr>
          <a:xfrm>
            <a:off x="16034269" y="3675729"/>
            <a:ext cx="4714800" cy="471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" name="Google Shape;113;g5b63f068bc_3_8"/>
          <p:cNvSpPr txBox="1"/>
          <p:nvPr/>
        </p:nvSpPr>
        <p:spPr>
          <a:xfrm>
            <a:off x="6016929" y="982800"/>
            <a:ext cx="1234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363B4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KeyDATA</a:t>
            </a:r>
            <a:endParaRPr sz="9600">
              <a:solidFill>
                <a:srgbClr val="363B41"/>
              </a:solidFill>
            </a:endParaRPr>
          </a:p>
        </p:txBody>
      </p:sp>
      <p:pic>
        <p:nvPicPr>
          <p:cNvPr id="114" name="Google Shape;114;g5b63f068bc_3_8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29" l="0" r="0" t="29"/>
          <a:stretch/>
        </p:blipFill>
        <p:spPr>
          <a:xfrm>
            <a:off x="3841495" y="3675729"/>
            <a:ext cx="4714800" cy="471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5" name="Google Shape;115;g5b63f068bc_3_8"/>
          <p:cNvSpPr/>
          <p:nvPr/>
        </p:nvSpPr>
        <p:spPr>
          <a:xfrm>
            <a:off x="3546750" y="8154225"/>
            <a:ext cx="5304300" cy="15876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Catarina Gonçalves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Consultora de Negócios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5b63f068bc_3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49650" y="9894228"/>
            <a:ext cx="335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5b63f068bc_3_8"/>
          <p:cNvSpPr/>
          <p:nvPr/>
        </p:nvSpPr>
        <p:spPr>
          <a:xfrm>
            <a:off x="9536675" y="8154225"/>
            <a:ext cx="5304300" cy="15876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Thiago Cardozo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5b63f068bc_3_8"/>
          <p:cNvSpPr/>
          <p:nvPr/>
        </p:nvSpPr>
        <p:spPr>
          <a:xfrm>
            <a:off x="15821350" y="8154225"/>
            <a:ext cx="5304300" cy="1587600"/>
          </a:xfrm>
          <a:prstGeom prst="roundRect">
            <a:avLst>
              <a:gd fmla="val 50000" name="adj"/>
            </a:avLst>
          </a:prstGeom>
          <a:solidFill>
            <a:srgbClr val="363B41"/>
          </a:solidFill>
          <a:ln>
            <a:noFill/>
          </a:ln>
        </p:spPr>
        <p:txBody>
          <a:bodyPr anchorCtr="0" anchor="ctr" bIns="121875" lIns="243775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Francisco Baptista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63f068bc_3_25"/>
          <p:cNvSpPr/>
          <p:nvPr/>
        </p:nvSpPr>
        <p:spPr>
          <a:xfrm>
            <a:off x="35350" y="-70700"/>
            <a:ext cx="24342300" cy="13716000"/>
          </a:xfrm>
          <a:prstGeom prst="rect">
            <a:avLst/>
          </a:prstGeom>
          <a:solidFill>
            <a:srgbClr val="F475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b63f068bc_3_25"/>
          <p:cNvSpPr txBox="1"/>
          <p:nvPr/>
        </p:nvSpPr>
        <p:spPr>
          <a:xfrm>
            <a:off x="5499725" y="5417600"/>
            <a:ext cx="133782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KeyDATA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Vire a chave para a segurança de dados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5b63f068bc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469" y="3008862"/>
            <a:ext cx="2408710" cy="2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F47521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Elevator Light">
      <a:dk1>
        <a:srgbClr val="6D7783"/>
      </a:dk1>
      <a:lt1>
        <a:srgbClr val="FFFFFF"/>
      </a:lt1>
      <a:dk2>
        <a:srgbClr val="2C2E35"/>
      </a:dk2>
      <a:lt2>
        <a:srgbClr val="FFFFFF"/>
      </a:lt2>
      <a:accent1>
        <a:srgbClr val="F47521"/>
      </a:accent1>
      <a:accent2>
        <a:srgbClr val="60D2AD"/>
      </a:accent2>
      <a:accent3>
        <a:srgbClr val="F47521"/>
      </a:accent3>
      <a:accent4>
        <a:srgbClr val="5FD2AC"/>
      </a:accent4>
      <a:accent5>
        <a:srgbClr val="F47521"/>
      </a:accent5>
      <a:accent6>
        <a:srgbClr val="1A1A1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