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58" r:id="rId5"/>
    <p:sldId id="259" r:id="rId6"/>
    <p:sldId id="264" r:id="rId7"/>
    <p:sldId id="265" r:id="rId8"/>
    <p:sldId id="261" r:id="rId9"/>
    <p:sldId id="260" r:id="rId10"/>
    <p:sldId id="266" r:id="rId11"/>
    <p:sldId id="267" r:id="rId12"/>
    <p:sldId id="268" r:id="rId13"/>
    <p:sldId id="269" r:id="rId14"/>
    <p:sldId id="270" r:id="rId15"/>
    <p:sldId id="26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7DA74-8592-42FE-884B-16809C9497B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FF85496-73DC-4970-B91F-735FC9775AA8}">
      <dgm:prSet phldrT="[Text]"/>
      <dgm:spPr/>
      <dgm:t>
        <a:bodyPr/>
        <a:lstStyle/>
        <a:p>
          <a:r>
            <a:rPr lang="en-US" dirty="0"/>
            <a:t>Input filtered NSR ECG</a:t>
          </a:r>
        </a:p>
      </dgm:t>
    </dgm:pt>
    <dgm:pt modelId="{9E5AFE83-67CC-422A-98CA-C04BC5D3D60F}" type="parTrans" cxnId="{4A531FE2-2AD2-4AEB-9104-0FA6C5D08404}">
      <dgm:prSet/>
      <dgm:spPr/>
      <dgm:t>
        <a:bodyPr/>
        <a:lstStyle/>
        <a:p>
          <a:endParaRPr lang="en-US"/>
        </a:p>
      </dgm:t>
    </dgm:pt>
    <dgm:pt modelId="{DCD16938-C180-46B5-8D5A-2C02AF1F899B}" type="sibTrans" cxnId="{4A531FE2-2AD2-4AEB-9104-0FA6C5D08404}">
      <dgm:prSet/>
      <dgm:spPr/>
      <dgm:t>
        <a:bodyPr/>
        <a:lstStyle/>
        <a:p>
          <a:endParaRPr lang="en-US"/>
        </a:p>
      </dgm:t>
    </dgm:pt>
    <dgm:pt modelId="{2A29C461-F9CD-44ED-8C27-A631F17ABE8D}">
      <dgm:prSet phldrT="[Text]"/>
      <dgm:spPr/>
      <dgm:t>
        <a:bodyPr/>
        <a:lstStyle/>
        <a:p>
          <a:r>
            <a:rPr lang="en-US" dirty="0"/>
            <a:t>Choose one cycle</a:t>
          </a:r>
        </a:p>
      </dgm:t>
    </dgm:pt>
    <dgm:pt modelId="{E8B5B7CC-67DC-4C67-9615-4CD5B352B736}" type="parTrans" cxnId="{ECEF2813-93FB-4AFA-9990-11058B34F2E3}">
      <dgm:prSet/>
      <dgm:spPr/>
      <dgm:t>
        <a:bodyPr/>
        <a:lstStyle/>
        <a:p>
          <a:endParaRPr lang="en-US"/>
        </a:p>
      </dgm:t>
    </dgm:pt>
    <dgm:pt modelId="{9BA91873-A1E7-4D2E-AB10-8637D6EA299A}" type="sibTrans" cxnId="{ECEF2813-93FB-4AFA-9990-11058B34F2E3}">
      <dgm:prSet/>
      <dgm:spPr/>
      <dgm:t>
        <a:bodyPr/>
        <a:lstStyle/>
        <a:p>
          <a:endParaRPr lang="en-US"/>
        </a:p>
      </dgm:t>
    </dgm:pt>
    <dgm:pt modelId="{2223A60E-44D2-4DE4-8F2D-7CBD1FB73D2E}">
      <dgm:prSet phldrT="[Text]"/>
      <dgm:spPr/>
      <dgm:t>
        <a:bodyPr/>
        <a:lstStyle/>
        <a:p>
          <a:r>
            <a:rPr lang="en-US" dirty="0"/>
            <a:t>Apply EMD</a:t>
          </a:r>
        </a:p>
      </dgm:t>
    </dgm:pt>
    <dgm:pt modelId="{A12162E2-7310-479A-8AFE-4DBFA3CBDBCD}" type="parTrans" cxnId="{B0E42074-3E5F-43B1-AB70-5CB33705A165}">
      <dgm:prSet/>
      <dgm:spPr/>
      <dgm:t>
        <a:bodyPr/>
        <a:lstStyle/>
        <a:p>
          <a:endParaRPr lang="en-US"/>
        </a:p>
      </dgm:t>
    </dgm:pt>
    <dgm:pt modelId="{9B8AEB8E-8ED5-4F24-B77E-E20D119037D7}" type="sibTrans" cxnId="{B0E42074-3E5F-43B1-AB70-5CB33705A165}">
      <dgm:prSet/>
      <dgm:spPr/>
      <dgm:t>
        <a:bodyPr/>
        <a:lstStyle/>
        <a:p>
          <a:endParaRPr lang="en-US"/>
        </a:p>
      </dgm:t>
    </dgm:pt>
    <dgm:pt modelId="{EF1EDFA5-B8E5-4FAD-A140-D107FB1FE7FB}">
      <dgm:prSet phldrT="[Text]"/>
      <dgm:spPr/>
      <dgm:t>
        <a:bodyPr/>
        <a:lstStyle/>
        <a:p>
          <a:r>
            <a:rPr lang="en-US" dirty="0"/>
            <a:t>Get all the IMFs</a:t>
          </a:r>
        </a:p>
      </dgm:t>
    </dgm:pt>
    <dgm:pt modelId="{4F5EDD35-1274-4109-B3E4-13622E69D7D9}" type="parTrans" cxnId="{903818B1-4F3A-45AE-A757-8B61873E7CB3}">
      <dgm:prSet/>
      <dgm:spPr/>
      <dgm:t>
        <a:bodyPr/>
        <a:lstStyle/>
        <a:p>
          <a:endParaRPr lang="en-US"/>
        </a:p>
      </dgm:t>
    </dgm:pt>
    <dgm:pt modelId="{EC2A734F-1607-4AE3-956C-AEC0D5CD23E9}" type="sibTrans" cxnId="{903818B1-4F3A-45AE-A757-8B61873E7CB3}">
      <dgm:prSet/>
      <dgm:spPr/>
      <dgm:t>
        <a:bodyPr/>
        <a:lstStyle/>
        <a:p>
          <a:endParaRPr lang="en-US"/>
        </a:p>
      </dgm:t>
    </dgm:pt>
    <dgm:pt modelId="{1AABC200-95DD-457A-8B42-6E0CF04A7182}">
      <dgm:prSet phldrT="[Text]"/>
      <dgm:spPr/>
      <dgm:t>
        <a:bodyPr/>
        <a:lstStyle/>
        <a:p>
          <a:r>
            <a:rPr lang="en-US" dirty="0"/>
            <a:t>Compute statistics of IMFs and compare the statistics</a:t>
          </a:r>
        </a:p>
      </dgm:t>
    </dgm:pt>
    <dgm:pt modelId="{C7570825-3ACF-4CF8-9E67-DE43465C7A47}" type="parTrans" cxnId="{54030E3A-B37E-4703-BC6D-AFC56D72D548}">
      <dgm:prSet/>
      <dgm:spPr/>
      <dgm:t>
        <a:bodyPr/>
        <a:lstStyle/>
        <a:p>
          <a:endParaRPr lang="en-US"/>
        </a:p>
      </dgm:t>
    </dgm:pt>
    <dgm:pt modelId="{BD3D606A-4FF5-48D2-84A6-86E9D66A1B1A}" type="sibTrans" cxnId="{54030E3A-B37E-4703-BC6D-AFC56D72D548}">
      <dgm:prSet/>
      <dgm:spPr/>
      <dgm:t>
        <a:bodyPr/>
        <a:lstStyle/>
        <a:p>
          <a:endParaRPr lang="en-US"/>
        </a:p>
      </dgm:t>
    </dgm:pt>
    <dgm:pt modelId="{5D5556E1-5D8E-4548-A949-B1DF087AD529}">
      <dgm:prSet phldrT="[Text]"/>
      <dgm:spPr/>
      <dgm:t>
        <a:bodyPr/>
        <a:lstStyle/>
        <a:p>
          <a:r>
            <a:rPr lang="en-US" dirty="0"/>
            <a:t>Find the best IMF that distinguishes AF signals</a:t>
          </a:r>
        </a:p>
      </dgm:t>
    </dgm:pt>
    <dgm:pt modelId="{F3BD69C3-8179-4B22-9261-CB6A69DC657E}" type="parTrans" cxnId="{1644CC86-F44A-40BE-88EC-BD94CB5B973F}">
      <dgm:prSet/>
      <dgm:spPr/>
      <dgm:t>
        <a:bodyPr/>
        <a:lstStyle/>
        <a:p>
          <a:endParaRPr lang="en-US"/>
        </a:p>
      </dgm:t>
    </dgm:pt>
    <dgm:pt modelId="{93A2C398-8AD9-4EFF-B847-5913AD08AC82}" type="sibTrans" cxnId="{1644CC86-F44A-40BE-88EC-BD94CB5B973F}">
      <dgm:prSet/>
      <dgm:spPr/>
      <dgm:t>
        <a:bodyPr/>
        <a:lstStyle/>
        <a:p>
          <a:endParaRPr lang="en-US"/>
        </a:p>
      </dgm:t>
    </dgm:pt>
    <dgm:pt modelId="{234AA80E-3FD9-4F2F-8BC4-49727669760A}">
      <dgm:prSet phldrT="[Text]"/>
      <dgm:spPr/>
      <dgm:t>
        <a:bodyPr/>
        <a:lstStyle/>
        <a:p>
          <a:r>
            <a:rPr lang="en-US" dirty="0"/>
            <a:t>Repeat for filtered AF signal </a:t>
          </a:r>
        </a:p>
      </dgm:t>
    </dgm:pt>
    <dgm:pt modelId="{F0258418-93A7-46DC-868E-7356EAAB93A1}" type="parTrans" cxnId="{D20261CD-7529-4EBC-9200-2B486ED8EB47}">
      <dgm:prSet/>
      <dgm:spPr/>
      <dgm:t>
        <a:bodyPr/>
        <a:lstStyle/>
        <a:p>
          <a:endParaRPr lang="en-US"/>
        </a:p>
      </dgm:t>
    </dgm:pt>
    <dgm:pt modelId="{31F14B3E-0B78-4A86-AB22-3CB443A08F83}" type="sibTrans" cxnId="{D20261CD-7529-4EBC-9200-2B486ED8EB47}">
      <dgm:prSet/>
      <dgm:spPr/>
      <dgm:t>
        <a:bodyPr/>
        <a:lstStyle/>
        <a:p>
          <a:endParaRPr lang="en-US"/>
        </a:p>
      </dgm:t>
    </dgm:pt>
    <dgm:pt modelId="{F5098685-EF12-4C9B-A42B-9C122B809C7B}" type="pres">
      <dgm:prSet presAssocID="{51F7DA74-8592-42FE-884B-16809C9497BE}" presName="CompostProcess" presStyleCnt="0">
        <dgm:presLayoutVars>
          <dgm:dir/>
          <dgm:resizeHandles val="exact"/>
        </dgm:presLayoutVars>
      </dgm:prSet>
      <dgm:spPr/>
    </dgm:pt>
    <dgm:pt modelId="{3619FA22-9BBE-49DB-9467-F62C14AA37D9}" type="pres">
      <dgm:prSet presAssocID="{51F7DA74-8592-42FE-884B-16809C9497BE}" presName="arrow" presStyleLbl="bgShp" presStyleIdx="0" presStyleCnt="1"/>
      <dgm:spPr/>
    </dgm:pt>
    <dgm:pt modelId="{8872B403-63BE-4EEE-AA17-5C7BBB39A5ED}" type="pres">
      <dgm:prSet presAssocID="{51F7DA74-8592-42FE-884B-16809C9497BE}" presName="linearProcess" presStyleCnt="0"/>
      <dgm:spPr/>
    </dgm:pt>
    <dgm:pt modelId="{05354D87-5090-428C-99D0-8CC75D59B3F0}" type="pres">
      <dgm:prSet presAssocID="{2FF85496-73DC-4970-B91F-735FC9775AA8}" presName="textNode" presStyleLbl="node1" presStyleIdx="0" presStyleCnt="7">
        <dgm:presLayoutVars>
          <dgm:bulletEnabled val="1"/>
        </dgm:presLayoutVars>
      </dgm:prSet>
      <dgm:spPr/>
    </dgm:pt>
    <dgm:pt modelId="{E7D6499F-A858-407E-B4D9-9DE789F58FB8}" type="pres">
      <dgm:prSet presAssocID="{DCD16938-C180-46B5-8D5A-2C02AF1F899B}" presName="sibTrans" presStyleCnt="0"/>
      <dgm:spPr/>
    </dgm:pt>
    <dgm:pt modelId="{44908B52-48A6-4C21-AB85-DED875E93FED}" type="pres">
      <dgm:prSet presAssocID="{2A29C461-F9CD-44ED-8C27-A631F17ABE8D}" presName="textNode" presStyleLbl="node1" presStyleIdx="1" presStyleCnt="7">
        <dgm:presLayoutVars>
          <dgm:bulletEnabled val="1"/>
        </dgm:presLayoutVars>
      </dgm:prSet>
      <dgm:spPr/>
    </dgm:pt>
    <dgm:pt modelId="{4DF260C0-70F4-409F-952C-53CC3A6ED20A}" type="pres">
      <dgm:prSet presAssocID="{9BA91873-A1E7-4D2E-AB10-8637D6EA299A}" presName="sibTrans" presStyleCnt="0"/>
      <dgm:spPr/>
    </dgm:pt>
    <dgm:pt modelId="{AD35B792-3B51-488E-A41E-EBAAB56385AF}" type="pres">
      <dgm:prSet presAssocID="{2223A60E-44D2-4DE4-8F2D-7CBD1FB73D2E}" presName="textNode" presStyleLbl="node1" presStyleIdx="2" presStyleCnt="7">
        <dgm:presLayoutVars>
          <dgm:bulletEnabled val="1"/>
        </dgm:presLayoutVars>
      </dgm:prSet>
      <dgm:spPr/>
    </dgm:pt>
    <dgm:pt modelId="{26E63160-4D56-4742-8963-01EDE99CBB7C}" type="pres">
      <dgm:prSet presAssocID="{9B8AEB8E-8ED5-4F24-B77E-E20D119037D7}" presName="sibTrans" presStyleCnt="0"/>
      <dgm:spPr/>
    </dgm:pt>
    <dgm:pt modelId="{D7204AC7-DA88-40D0-A42D-245472A8B747}" type="pres">
      <dgm:prSet presAssocID="{EF1EDFA5-B8E5-4FAD-A140-D107FB1FE7FB}" presName="textNode" presStyleLbl="node1" presStyleIdx="3" presStyleCnt="7">
        <dgm:presLayoutVars>
          <dgm:bulletEnabled val="1"/>
        </dgm:presLayoutVars>
      </dgm:prSet>
      <dgm:spPr/>
    </dgm:pt>
    <dgm:pt modelId="{9680362F-A184-413E-806B-61D20372A2F9}" type="pres">
      <dgm:prSet presAssocID="{EC2A734F-1607-4AE3-956C-AEC0D5CD23E9}" presName="sibTrans" presStyleCnt="0"/>
      <dgm:spPr/>
    </dgm:pt>
    <dgm:pt modelId="{5F80C573-CD00-4AE3-A48C-44C9C6D7D173}" type="pres">
      <dgm:prSet presAssocID="{234AA80E-3FD9-4F2F-8BC4-49727669760A}" presName="textNode" presStyleLbl="node1" presStyleIdx="4" presStyleCnt="7">
        <dgm:presLayoutVars>
          <dgm:bulletEnabled val="1"/>
        </dgm:presLayoutVars>
      </dgm:prSet>
      <dgm:spPr/>
    </dgm:pt>
    <dgm:pt modelId="{5ED9B902-560E-47CD-AB51-8D576F573D31}" type="pres">
      <dgm:prSet presAssocID="{31F14B3E-0B78-4A86-AB22-3CB443A08F83}" presName="sibTrans" presStyleCnt="0"/>
      <dgm:spPr/>
    </dgm:pt>
    <dgm:pt modelId="{EFC695D8-E636-4C04-8A80-EE842130495D}" type="pres">
      <dgm:prSet presAssocID="{5D5556E1-5D8E-4548-A949-B1DF087AD529}" presName="textNode" presStyleLbl="node1" presStyleIdx="5" presStyleCnt="7">
        <dgm:presLayoutVars>
          <dgm:bulletEnabled val="1"/>
        </dgm:presLayoutVars>
      </dgm:prSet>
      <dgm:spPr/>
    </dgm:pt>
    <dgm:pt modelId="{9561412A-2D2E-4886-B921-3849C16F6728}" type="pres">
      <dgm:prSet presAssocID="{93A2C398-8AD9-4EFF-B847-5913AD08AC82}" presName="sibTrans" presStyleCnt="0"/>
      <dgm:spPr/>
    </dgm:pt>
    <dgm:pt modelId="{E5EA9B4E-3192-4AAE-9017-1F40F2134F5F}" type="pres">
      <dgm:prSet presAssocID="{1AABC200-95DD-457A-8B42-6E0CF04A7182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ECEF2813-93FB-4AFA-9990-11058B34F2E3}" srcId="{51F7DA74-8592-42FE-884B-16809C9497BE}" destId="{2A29C461-F9CD-44ED-8C27-A631F17ABE8D}" srcOrd="1" destOrd="0" parTransId="{E8B5B7CC-67DC-4C67-9615-4CD5B352B736}" sibTransId="{9BA91873-A1E7-4D2E-AB10-8637D6EA299A}"/>
    <dgm:cxn modelId="{84A85014-BAB2-4625-BDD7-BA5DF201BFA3}" type="presOf" srcId="{51F7DA74-8592-42FE-884B-16809C9497BE}" destId="{F5098685-EF12-4C9B-A42B-9C122B809C7B}" srcOrd="0" destOrd="0" presId="urn:microsoft.com/office/officeart/2005/8/layout/hProcess9"/>
    <dgm:cxn modelId="{94F03C24-CF0E-4419-AF40-D8A35D3BD87B}" type="presOf" srcId="{5D5556E1-5D8E-4548-A949-B1DF087AD529}" destId="{EFC695D8-E636-4C04-8A80-EE842130495D}" srcOrd="0" destOrd="0" presId="urn:microsoft.com/office/officeart/2005/8/layout/hProcess9"/>
    <dgm:cxn modelId="{54030E3A-B37E-4703-BC6D-AFC56D72D548}" srcId="{51F7DA74-8592-42FE-884B-16809C9497BE}" destId="{1AABC200-95DD-457A-8B42-6E0CF04A7182}" srcOrd="6" destOrd="0" parTransId="{C7570825-3ACF-4CF8-9E67-DE43465C7A47}" sibTransId="{BD3D606A-4FF5-48D2-84A6-86E9D66A1B1A}"/>
    <dgm:cxn modelId="{B76F8165-6862-49DD-8D77-731E4F6F362D}" type="presOf" srcId="{2223A60E-44D2-4DE4-8F2D-7CBD1FB73D2E}" destId="{AD35B792-3B51-488E-A41E-EBAAB56385AF}" srcOrd="0" destOrd="0" presId="urn:microsoft.com/office/officeart/2005/8/layout/hProcess9"/>
    <dgm:cxn modelId="{B0E42074-3E5F-43B1-AB70-5CB33705A165}" srcId="{51F7DA74-8592-42FE-884B-16809C9497BE}" destId="{2223A60E-44D2-4DE4-8F2D-7CBD1FB73D2E}" srcOrd="2" destOrd="0" parTransId="{A12162E2-7310-479A-8AFE-4DBFA3CBDBCD}" sibTransId="{9B8AEB8E-8ED5-4F24-B77E-E20D119037D7}"/>
    <dgm:cxn modelId="{0B450876-035F-4913-A0DB-552FDDCA0B1D}" type="presOf" srcId="{2FF85496-73DC-4970-B91F-735FC9775AA8}" destId="{05354D87-5090-428C-99D0-8CC75D59B3F0}" srcOrd="0" destOrd="0" presId="urn:microsoft.com/office/officeart/2005/8/layout/hProcess9"/>
    <dgm:cxn modelId="{1644CC86-F44A-40BE-88EC-BD94CB5B973F}" srcId="{51F7DA74-8592-42FE-884B-16809C9497BE}" destId="{5D5556E1-5D8E-4548-A949-B1DF087AD529}" srcOrd="5" destOrd="0" parTransId="{F3BD69C3-8179-4B22-9261-CB6A69DC657E}" sibTransId="{93A2C398-8AD9-4EFF-B847-5913AD08AC82}"/>
    <dgm:cxn modelId="{368C38A0-F85B-4B78-BA58-087CDF7FFB84}" type="presOf" srcId="{2A29C461-F9CD-44ED-8C27-A631F17ABE8D}" destId="{44908B52-48A6-4C21-AB85-DED875E93FED}" srcOrd="0" destOrd="0" presId="urn:microsoft.com/office/officeart/2005/8/layout/hProcess9"/>
    <dgm:cxn modelId="{903818B1-4F3A-45AE-A757-8B61873E7CB3}" srcId="{51F7DA74-8592-42FE-884B-16809C9497BE}" destId="{EF1EDFA5-B8E5-4FAD-A140-D107FB1FE7FB}" srcOrd="3" destOrd="0" parTransId="{4F5EDD35-1274-4109-B3E4-13622E69D7D9}" sibTransId="{EC2A734F-1607-4AE3-956C-AEC0D5CD23E9}"/>
    <dgm:cxn modelId="{D20261CD-7529-4EBC-9200-2B486ED8EB47}" srcId="{51F7DA74-8592-42FE-884B-16809C9497BE}" destId="{234AA80E-3FD9-4F2F-8BC4-49727669760A}" srcOrd="4" destOrd="0" parTransId="{F0258418-93A7-46DC-868E-7356EAAB93A1}" sibTransId="{31F14B3E-0B78-4A86-AB22-3CB443A08F83}"/>
    <dgm:cxn modelId="{747B90CD-6A11-46E8-AA37-8506AE2DD98A}" type="presOf" srcId="{EF1EDFA5-B8E5-4FAD-A140-D107FB1FE7FB}" destId="{D7204AC7-DA88-40D0-A42D-245472A8B747}" srcOrd="0" destOrd="0" presId="urn:microsoft.com/office/officeart/2005/8/layout/hProcess9"/>
    <dgm:cxn modelId="{4A531FE2-2AD2-4AEB-9104-0FA6C5D08404}" srcId="{51F7DA74-8592-42FE-884B-16809C9497BE}" destId="{2FF85496-73DC-4970-B91F-735FC9775AA8}" srcOrd="0" destOrd="0" parTransId="{9E5AFE83-67CC-422A-98CA-C04BC5D3D60F}" sibTransId="{DCD16938-C180-46B5-8D5A-2C02AF1F899B}"/>
    <dgm:cxn modelId="{C8B189EE-FFB4-4F3E-882D-6700808CD92B}" type="presOf" srcId="{234AA80E-3FD9-4F2F-8BC4-49727669760A}" destId="{5F80C573-CD00-4AE3-A48C-44C9C6D7D173}" srcOrd="0" destOrd="0" presId="urn:microsoft.com/office/officeart/2005/8/layout/hProcess9"/>
    <dgm:cxn modelId="{0FCB35F6-0E74-4293-B267-4DA2E9A3CF93}" type="presOf" srcId="{1AABC200-95DD-457A-8B42-6E0CF04A7182}" destId="{E5EA9B4E-3192-4AAE-9017-1F40F2134F5F}" srcOrd="0" destOrd="0" presId="urn:microsoft.com/office/officeart/2005/8/layout/hProcess9"/>
    <dgm:cxn modelId="{04C45133-72A3-4D91-84B1-DA8669D1C3CA}" type="presParOf" srcId="{F5098685-EF12-4C9B-A42B-9C122B809C7B}" destId="{3619FA22-9BBE-49DB-9467-F62C14AA37D9}" srcOrd="0" destOrd="0" presId="urn:microsoft.com/office/officeart/2005/8/layout/hProcess9"/>
    <dgm:cxn modelId="{F611D9D8-1CC4-4070-8064-00E2BD41963E}" type="presParOf" srcId="{F5098685-EF12-4C9B-A42B-9C122B809C7B}" destId="{8872B403-63BE-4EEE-AA17-5C7BBB39A5ED}" srcOrd="1" destOrd="0" presId="urn:microsoft.com/office/officeart/2005/8/layout/hProcess9"/>
    <dgm:cxn modelId="{890D92BB-D40D-4B0D-9A30-558A4CF72D7B}" type="presParOf" srcId="{8872B403-63BE-4EEE-AA17-5C7BBB39A5ED}" destId="{05354D87-5090-428C-99D0-8CC75D59B3F0}" srcOrd="0" destOrd="0" presId="urn:microsoft.com/office/officeart/2005/8/layout/hProcess9"/>
    <dgm:cxn modelId="{62C0EC16-370E-4445-8057-BF5563873632}" type="presParOf" srcId="{8872B403-63BE-4EEE-AA17-5C7BBB39A5ED}" destId="{E7D6499F-A858-407E-B4D9-9DE789F58FB8}" srcOrd="1" destOrd="0" presId="urn:microsoft.com/office/officeart/2005/8/layout/hProcess9"/>
    <dgm:cxn modelId="{B63AFA72-A6E3-42E4-B4EE-D56DF07657EF}" type="presParOf" srcId="{8872B403-63BE-4EEE-AA17-5C7BBB39A5ED}" destId="{44908B52-48A6-4C21-AB85-DED875E93FED}" srcOrd="2" destOrd="0" presId="urn:microsoft.com/office/officeart/2005/8/layout/hProcess9"/>
    <dgm:cxn modelId="{2ABB32EC-4CAA-480F-ABE0-AC8D1A66783C}" type="presParOf" srcId="{8872B403-63BE-4EEE-AA17-5C7BBB39A5ED}" destId="{4DF260C0-70F4-409F-952C-53CC3A6ED20A}" srcOrd="3" destOrd="0" presId="urn:microsoft.com/office/officeart/2005/8/layout/hProcess9"/>
    <dgm:cxn modelId="{526EF5A4-57FC-4295-A702-5E7FF92018A8}" type="presParOf" srcId="{8872B403-63BE-4EEE-AA17-5C7BBB39A5ED}" destId="{AD35B792-3B51-488E-A41E-EBAAB56385AF}" srcOrd="4" destOrd="0" presId="urn:microsoft.com/office/officeart/2005/8/layout/hProcess9"/>
    <dgm:cxn modelId="{48625AAD-CB1B-449D-877E-7B67732F7E40}" type="presParOf" srcId="{8872B403-63BE-4EEE-AA17-5C7BBB39A5ED}" destId="{26E63160-4D56-4742-8963-01EDE99CBB7C}" srcOrd="5" destOrd="0" presId="urn:microsoft.com/office/officeart/2005/8/layout/hProcess9"/>
    <dgm:cxn modelId="{C60A2911-0804-427A-A2D9-598D6739A12F}" type="presParOf" srcId="{8872B403-63BE-4EEE-AA17-5C7BBB39A5ED}" destId="{D7204AC7-DA88-40D0-A42D-245472A8B747}" srcOrd="6" destOrd="0" presId="urn:microsoft.com/office/officeart/2005/8/layout/hProcess9"/>
    <dgm:cxn modelId="{9DE2AE38-48E0-4295-BD81-B64FAAB0FB17}" type="presParOf" srcId="{8872B403-63BE-4EEE-AA17-5C7BBB39A5ED}" destId="{9680362F-A184-413E-806B-61D20372A2F9}" srcOrd="7" destOrd="0" presId="urn:microsoft.com/office/officeart/2005/8/layout/hProcess9"/>
    <dgm:cxn modelId="{92D9028C-9AC5-4165-BD18-2AEB1EE04236}" type="presParOf" srcId="{8872B403-63BE-4EEE-AA17-5C7BBB39A5ED}" destId="{5F80C573-CD00-4AE3-A48C-44C9C6D7D173}" srcOrd="8" destOrd="0" presId="urn:microsoft.com/office/officeart/2005/8/layout/hProcess9"/>
    <dgm:cxn modelId="{9C25B2CC-CF78-4F79-BBD8-5D9969FDCA57}" type="presParOf" srcId="{8872B403-63BE-4EEE-AA17-5C7BBB39A5ED}" destId="{5ED9B902-560E-47CD-AB51-8D576F573D31}" srcOrd="9" destOrd="0" presId="urn:microsoft.com/office/officeart/2005/8/layout/hProcess9"/>
    <dgm:cxn modelId="{0B3B120D-EA42-4E1B-B785-300DBEEBBE82}" type="presParOf" srcId="{8872B403-63BE-4EEE-AA17-5C7BBB39A5ED}" destId="{EFC695D8-E636-4C04-8A80-EE842130495D}" srcOrd="10" destOrd="0" presId="urn:microsoft.com/office/officeart/2005/8/layout/hProcess9"/>
    <dgm:cxn modelId="{75911E8A-4931-4DCD-B041-C5B78443BBAC}" type="presParOf" srcId="{8872B403-63BE-4EEE-AA17-5C7BBB39A5ED}" destId="{9561412A-2D2E-4886-B921-3849C16F6728}" srcOrd="11" destOrd="0" presId="urn:microsoft.com/office/officeart/2005/8/layout/hProcess9"/>
    <dgm:cxn modelId="{EB57637F-AC5C-4369-A1F0-4E4EF40C750A}" type="presParOf" srcId="{8872B403-63BE-4EEE-AA17-5C7BBB39A5ED}" destId="{E5EA9B4E-3192-4AAE-9017-1F40F2134F5F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9FA22-9BBE-49DB-9467-F62C14AA37D9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54D87-5090-428C-99D0-8CC75D59B3F0}">
      <dsp:nvSpPr>
        <dsp:cNvPr id="0" name=""/>
        <dsp:cNvSpPr/>
      </dsp:nvSpPr>
      <dsp:spPr>
        <a:xfrm>
          <a:off x="898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Input filtered NSR ECG</a:t>
          </a:r>
        </a:p>
      </dsp:txBody>
      <dsp:txXfrm>
        <a:off x="71205" y="1375708"/>
        <a:ext cx="1299632" cy="1599921"/>
      </dsp:txXfrm>
    </dsp:sp>
    <dsp:sp modelId="{44908B52-48A6-4C21-AB85-DED875E93FED}">
      <dsp:nvSpPr>
        <dsp:cNvPr id="0" name=""/>
        <dsp:cNvSpPr/>
      </dsp:nvSpPr>
      <dsp:spPr>
        <a:xfrm>
          <a:off x="1513157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Choose one cycle</a:t>
          </a:r>
        </a:p>
      </dsp:txBody>
      <dsp:txXfrm>
        <a:off x="1583464" y="1375708"/>
        <a:ext cx="1299632" cy="1599921"/>
      </dsp:txXfrm>
    </dsp:sp>
    <dsp:sp modelId="{AD35B792-3B51-488E-A41E-EBAAB56385AF}">
      <dsp:nvSpPr>
        <dsp:cNvPr id="0" name=""/>
        <dsp:cNvSpPr/>
      </dsp:nvSpPr>
      <dsp:spPr>
        <a:xfrm>
          <a:off x="3025417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Apply EMD</a:t>
          </a:r>
        </a:p>
      </dsp:txBody>
      <dsp:txXfrm>
        <a:off x="3095724" y="1375708"/>
        <a:ext cx="1299632" cy="1599921"/>
      </dsp:txXfrm>
    </dsp:sp>
    <dsp:sp modelId="{D7204AC7-DA88-40D0-A42D-245472A8B747}">
      <dsp:nvSpPr>
        <dsp:cNvPr id="0" name=""/>
        <dsp:cNvSpPr/>
      </dsp:nvSpPr>
      <dsp:spPr>
        <a:xfrm>
          <a:off x="4537676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Get all the IMFs</a:t>
          </a:r>
        </a:p>
      </dsp:txBody>
      <dsp:txXfrm>
        <a:off x="4607983" y="1375708"/>
        <a:ext cx="1299632" cy="1599921"/>
      </dsp:txXfrm>
    </dsp:sp>
    <dsp:sp modelId="{5F80C573-CD00-4AE3-A48C-44C9C6D7D173}">
      <dsp:nvSpPr>
        <dsp:cNvPr id="0" name=""/>
        <dsp:cNvSpPr/>
      </dsp:nvSpPr>
      <dsp:spPr>
        <a:xfrm>
          <a:off x="6049935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Repeat for filtered AF signal </a:t>
          </a:r>
        </a:p>
      </dsp:txBody>
      <dsp:txXfrm>
        <a:off x="6120242" y="1375708"/>
        <a:ext cx="1299632" cy="1599921"/>
      </dsp:txXfrm>
    </dsp:sp>
    <dsp:sp modelId="{EFC695D8-E636-4C04-8A80-EE842130495D}">
      <dsp:nvSpPr>
        <dsp:cNvPr id="0" name=""/>
        <dsp:cNvSpPr/>
      </dsp:nvSpPr>
      <dsp:spPr>
        <a:xfrm>
          <a:off x="7562195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Find the best IMF that distinguishes AF signals</a:t>
          </a:r>
        </a:p>
      </dsp:txBody>
      <dsp:txXfrm>
        <a:off x="7632502" y="1375708"/>
        <a:ext cx="1299632" cy="1599921"/>
      </dsp:txXfrm>
    </dsp:sp>
    <dsp:sp modelId="{E5EA9B4E-3192-4AAE-9017-1F40F2134F5F}">
      <dsp:nvSpPr>
        <dsp:cNvPr id="0" name=""/>
        <dsp:cNvSpPr/>
      </dsp:nvSpPr>
      <dsp:spPr>
        <a:xfrm>
          <a:off x="9074454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Compute statistics of IMFs and compare the statistics</a:t>
          </a:r>
        </a:p>
      </dsp:txBody>
      <dsp:txXfrm>
        <a:off x="9144761" y="1375708"/>
        <a:ext cx="1299632" cy="1599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8E8C8-0311-4F9D-9DFE-C42187C8D16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7588A-1BE3-4671-95D5-1CEB07B59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3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8D61-64B9-434B-AE12-E7FE0971A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DAD2A-A876-4F1D-9356-8287B6FD5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45F9-48E7-41A1-9A01-94B1F866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A602-A2E2-4BD0-815E-2FADD61A7203}" type="datetime1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36851-6522-47C4-A278-6EEC99B7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D1DF5-AB21-487E-8153-2C47C969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C63A-7917-41A4-B69B-C94F850C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25563-9C52-4F3F-9B95-59EDF1BE7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782CB-D9E8-4FC3-873F-4E639B83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F728-4D0F-4B97-AF02-00A463679A9F}" type="datetime1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8CDB9-5E56-4CD5-BC80-DBE1F293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006E4-7F37-48AC-8B02-C33A5947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6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DDE82-C69E-4AB7-84FE-5D4C6E5DB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45963-8B72-4FBE-80FE-326F2796E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8F48D-0632-4BAA-B375-CDE0062F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0618-4323-4D03-A9F6-BCECACC8FFFE}" type="datetime1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A2B8-A797-49D1-AA47-D9E17C8E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BC27C-B45D-4FA4-8004-8A9C321A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0110-7A9B-4FD7-A05B-55BFA9CF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CB1B3-3EFD-4BB3-84E4-A236793B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93DF8-C1A2-4878-A40A-59B6268D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59C8-12DA-4B44-8639-45731848FB84}" type="datetime1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2E0D8-CB01-4298-933B-B3409418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E972F-47C3-4903-8A76-41C11067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ED59-1D21-4C4A-9B42-A15B02DC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F00B3-F737-4AE8-8118-A46DE61F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A3C6-F39C-440E-9FE4-85E00122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820A-A404-46F1-B214-251505210340}" type="datetime1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8D269-4B41-48CB-810C-968648F8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BC15D-E0DF-4CA7-BC5F-6F0193D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5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B297-63E7-4904-B0CB-B5BFE135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F945-9D5D-4312-BDD8-E3983090C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7C2EE-5D12-4507-AF29-F84FACF94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3624D-1C7A-4EA2-9996-5CDD0F67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246-995E-4ACA-BDF9-3BFEDEDF2AA0}" type="datetime1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C6975-485F-488E-8173-DB1D0638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EB21F-5360-4B80-8F84-AB167A52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2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FE7C-E177-45EA-8741-01D656AC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E3D6-40DA-4E80-B144-8C6D30242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EFD0B-D58F-467A-BF77-0AD291DF7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00F6A-2EBB-4B1C-BB97-70AA70E86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A2910-5241-4C9B-AC0E-92A28252B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1E077-4325-42B7-B1B0-B93F655F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AF84-10C5-4870-8D66-25EFFDDF587E}" type="datetime1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CE27E-1550-4EA1-A7B5-A1C4F934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37069-6337-4150-8A97-4B9A07E9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4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CECE-9B7F-43A4-9270-F70BC3AA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CA9DD-1B3A-4DFB-B74B-6D1A6457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DEB8-2CAA-4647-862E-64088B416429}" type="datetime1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C21A9-B431-4198-9BF5-173A5DFE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C62BB-D429-4F80-8E01-94F1924A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5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BEF3-26F8-4636-B9A8-934E94C4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1AE0-D41B-4B00-8780-59C23ED3ECE8}" type="datetime1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566D9-2780-4518-895A-9B6EBEBF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0C000-5CCF-44DB-83C9-1053277B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2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7EC2-05CD-446B-B5A0-1A3E3E1A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D9A7C-D566-4A23-A779-DF5B93E28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D963B-7314-4A8B-A24D-015492FEA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5861D-0A38-48CC-A645-A299E4D7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0BF7-4EEA-4CD5-9690-5252BA59303A}" type="datetime1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0ACFE-A3F9-4E87-8903-A0AE7E54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0F64E-3E43-4BC5-B21A-474C4BC9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9334-B257-4F58-9AC6-7108673D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6C35C-87F2-4368-B617-4809ACEC2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8EB9F-B5DB-4958-92EB-811AE9EFD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D90E7-FF15-410C-BBC0-6EB0626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545C-B93C-415A-8F49-DC2EF4C94923}" type="datetime1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894E9-54B4-4448-9509-CBEE503C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3F6F0-2FE3-4B53-B000-1632F5BC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7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93E29-CBE6-44BE-B77F-F72FA48C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26E1B-7D88-45F4-9DCA-A15670F77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A8B75-8800-4117-981E-DADEA9B08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77342-F583-4C06-80C0-E52149E63F88}" type="datetime1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EEBE5-37A2-46B3-AABB-146D35B66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92B43-ED92-411C-8496-9EB7BB60B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C91B-9FEA-43F9-A292-1BC510D5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ciencedirect.com/science/article/pii/S221201731300489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hysionet.org/physiobank/database/afdb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C6A0-CE82-4E8C-9BCD-6FA38D6DB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618" y="1482586"/>
            <a:ext cx="10404764" cy="2387600"/>
          </a:xfrm>
        </p:spPr>
        <p:txBody>
          <a:bodyPr>
            <a:normAutofit/>
          </a:bodyPr>
          <a:lstStyle/>
          <a:p>
            <a:r>
              <a:rPr lang="en-US" dirty="0" err="1"/>
              <a:t>Biosignal</a:t>
            </a:r>
            <a:r>
              <a:rPr lang="en-US" dirty="0"/>
              <a:t> Processing – EEEE 5286</a:t>
            </a:r>
            <a:br>
              <a:rPr lang="en-US" dirty="0"/>
            </a:br>
            <a:r>
              <a:rPr lang="en-US" sz="4800" dirty="0"/>
              <a:t>Detection of Atrial Fibrillation from ECG Signals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344FE-A192-4553-ACFE-B5B3ECD7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9972"/>
            <a:ext cx="9144000" cy="1655762"/>
          </a:xfrm>
        </p:spPr>
        <p:txBody>
          <a:bodyPr/>
          <a:lstStyle/>
          <a:p>
            <a:r>
              <a:rPr lang="en-US" dirty="0"/>
              <a:t>Lecture by</a:t>
            </a:r>
          </a:p>
          <a:p>
            <a:r>
              <a:rPr lang="en-US" dirty="0"/>
              <a:t>Prasanth Ganesan</a:t>
            </a:r>
          </a:p>
          <a:p>
            <a:r>
              <a:rPr lang="en-US" dirty="0"/>
              <a:t>PhD Student, Electrical Engineering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819623" y="200895"/>
            <a:ext cx="2120686" cy="1295400"/>
            <a:chOff x="6743914" y="0"/>
            <a:chExt cx="2120686" cy="1295400"/>
          </a:xfrm>
        </p:grpSpPr>
        <p:pic>
          <p:nvPicPr>
            <p:cNvPr id="5" name="Picture 4" descr="http://upload.wikimedia.org/wikipedia/commons/thumb/a/a2/ECGbasic.svg/403px-ECGbasic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914" y="461010"/>
              <a:ext cx="1638086" cy="45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fc03.deviantart.net/fs71/i/2013/073/2/8/human_heart_model_by_tamarar_stock-d5y03j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0"/>
              <a:ext cx="8636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839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Code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ECGs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Choose cycles</a:t>
            </a:r>
          </a:p>
          <a:p>
            <a:pPr lvl="1"/>
            <a:r>
              <a:rPr lang="en-US" dirty="0"/>
              <a:t>Annotate based on visual thresholds</a:t>
            </a:r>
          </a:p>
          <a:p>
            <a:pPr lvl="1"/>
            <a:r>
              <a:rPr lang="en-US" dirty="0"/>
              <a:t>Choose R-R cycle</a:t>
            </a:r>
          </a:p>
          <a:p>
            <a:r>
              <a:rPr lang="en-US" dirty="0"/>
              <a:t>Apply EMD</a:t>
            </a:r>
          </a:p>
          <a:p>
            <a:r>
              <a:rPr lang="en-US" dirty="0"/>
              <a:t>Compute statistics of IMFs</a:t>
            </a:r>
          </a:p>
          <a:p>
            <a:r>
              <a:rPr lang="en-US" dirty="0"/>
              <a:t>Compare the statistics of AF vs NSR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819623" y="200895"/>
            <a:ext cx="2120686" cy="1295400"/>
            <a:chOff x="6743914" y="0"/>
            <a:chExt cx="2120686" cy="1295400"/>
          </a:xfrm>
        </p:grpSpPr>
        <p:pic>
          <p:nvPicPr>
            <p:cNvPr id="6" name="Picture 5" descr="http://upload.wikimedia.org/wikipedia/commons/thumb/a/a2/ECGbasic.svg/403px-ECGbasic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914" y="461010"/>
              <a:ext cx="1638086" cy="45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fc03.deviantart.net/fs71/i/2013/073/2/8/human_heart_model_by_tamarar_stock-d5y03j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0"/>
              <a:ext cx="8636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826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 ECG before and after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94" y="1623402"/>
            <a:ext cx="5898060" cy="4351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680" y="1623402"/>
            <a:ext cx="6024232" cy="435133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819623" y="200895"/>
            <a:ext cx="2120686" cy="1295400"/>
            <a:chOff x="6743914" y="0"/>
            <a:chExt cx="2120686" cy="1295400"/>
          </a:xfrm>
        </p:grpSpPr>
        <p:pic>
          <p:nvPicPr>
            <p:cNvPr id="11" name="Picture 10" descr="http://upload.wikimedia.org/wikipedia/commons/thumb/a/a2/ECGbasic.svg/403px-ECGbasic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914" y="461010"/>
              <a:ext cx="1638086" cy="45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http://fc03.deviantart.net/fs71/i/2013/073/2/8/human_heart_model_by_tamarar_stock-d5y03jb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0"/>
              <a:ext cx="8636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186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NSR ECG before and after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15" y="1535479"/>
            <a:ext cx="5867732" cy="4272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339" y="1535479"/>
            <a:ext cx="6067496" cy="427251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819623" y="200895"/>
            <a:ext cx="2120686" cy="1295400"/>
            <a:chOff x="6743914" y="0"/>
            <a:chExt cx="2120686" cy="1295400"/>
          </a:xfrm>
        </p:grpSpPr>
        <p:pic>
          <p:nvPicPr>
            <p:cNvPr id="11" name="Picture 10" descr="http://upload.wikimedia.org/wikipedia/commons/thumb/a/a2/ECGbasic.svg/403px-ECGbasic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914" y="461010"/>
              <a:ext cx="1638086" cy="45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http://fc03.deviantart.net/fs71/i/2013/073/2/8/human_heart_model_by_tamarar_stock-d5y03jb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0"/>
              <a:ext cx="8636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766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IMF 3 of NSR vs AF – Note the decreasing amplitude of AF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13" y="1695462"/>
            <a:ext cx="6110654" cy="48835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32" y="1695462"/>
            <a:ext cx="5852810" cy="488352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819623" y="200895"/>
            <a:ext cx="2120686" cy="1295400"/>
            <a:chOff x="6743914" y="0"/>
            <a:chExt cx="2120686" cy="1295400"/>
          </a:xfrm>
        </p:grpSpPr>
        <p:pic>
          <p:nvPicPr>
            <p:cNvPr id="8" name="Picture 7" descr="http://upload.wikimedia.org/wikipedia/commons/thumb/a/a2/ECGbasic.svg/403px-ECGbasic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914" y="461010"/>
              <a:ext cx="1638086" cy="45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fc03.deviantart.net/fs71/i/2013/073/2/8/human_heart_model_by_tamarar_stock-d5y03jb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0"/>
              <a:ext cx="8636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268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Variances of NSR IMFs vs AF IMFs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4" y="1953359"/>
            <a:ext cx="5868098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393" y="1953359"/>
            <a:ext cx="6101386" cy="4351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892" y="1457768"/>
            <a:ext cx="840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Variances of NSR decreases with increasing IMF, whereas it increases for AF.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819623" y="200895"/>
            <a:ext cx="2120686" cy="1295400"/>
            <a:chOff x="6743914" y="0"/>
            <a:chExt cx="2120686" cy="1295400"/>
          </a:xfrm>
        </p:grpSpPr>
        <p:pic>
          <p:nvPicPr>
            <p:cNvPr id="9" name="Picture 8" descr="http://upload.wikimedia.org/wikipedia/commons/thumb/a/a2/ECGbasic.svg/403px-ECGbasic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914" y="461010"/>
              <a:ext cx="1638086" cy="45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fc03.deviantart.net/fs71/i/2013/073/2/8/human_heart_model_by_tamarar_stock-d5y03jb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0"/>
              <a:ext cx="8636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270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Detection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different statistics</a:t>
            </a:r>
          </a:p>
          <a:p>
            <a:r>
              <a:rPr lang="en-US" dirty="0"/>
              <a:t>These are your features</a:t>
            </a:r>
          </a:p>
          <a:p>
            <a:r>
              <a:rPr lang="en-US" dirty="0"/>
              <a:t>Provide these features to train a classifier – could be linear regression, non-linear classifiers, semi-supervised classifiers etc.</a:t>
            </a:r>
          </a:p>
          <a:p>
            <a:r>
              <a:rPr lang="en-US" dirty="0"/>
              <a:t>AF detection percentage success can be compared using test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819623" y="200895"/>
            <a:ext cx="2120686" cy="1295400"/>
            <a:chOff x="6743914" y="0"/>
            <a:chExt cx="2120686" cy="1295400"/>
          </a:xfrm>
        </p:grpSpPr>
        <p:pic>
          <p:nvPicPr>
            <p:cNvPr id="6" name="Picture 5" descr="http://upload.wikimedia.org/wikipedia/commons/thumb/a/a2/ECGbasic.svg/403px-ECGbasic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914" y="461010"/>
              <a:ext cx="1638086" cy="45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fc03.deviantart.net/fs71/i/2013/073/2/8/human_heart_model_by_tamarar_stock-d5y03j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0"/>
              <a:ext cx="8636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5618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IMFs are highly useful for feature extraction </a:t>
            </a:r>
          </a:p>
          <a:p>
            <a:r>
              <a:rPr lang="en-US" dirty="0"/>
              <a:t>EMD domain analysis is a notable domain to explore just as the Fourier domain and others</a:t>
            </a:r>
          </a:p>
          <a:p>
            <a:r>
              <a:rPr lang="en-US" dirty="0"/>
              <a:t>They are helpful in detection of abnormal rhythms.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819623" y="200895"/>
            <a:ext cx="2120686" cy="1295400"/>
            <a:chOff x="6743914" y="0"/>
            <a:chExt cx="2120686" cy="1295400"/>
          </a:xfrm>
        </p:grpSpPr>
        <p:pic>
          <p:nvPicPr>
            <p:cNvPr id="6" name="Picture 5" descr="http://upload.wikimedia.org/wikipedia/commons/thumb/a/a2/ECGbasic.svg/403px-ECGbasic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914" y="461010"/>
              <a:ext cx="1638086" cy="45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fc03.deviantart.net/fs71/i/2013/073/2/8/human_heart_model_by_tamarar_stock-d5y03j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0"/>
              <a:ext cx="8636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634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290D-E704-4327-844A-D3F84CCB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Atrial Fibrillation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255F-315C-474A-8D88-E57F5A413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544"/>
            <a:ext cx="10515600" cy="4351338"/>
          </a:xfrm>
        </p:spPr>
        <p:txBody>
          <a:bodyPr/>
          <a:lstStyle/>
          <a:p>
            <a:r>
              <a:rPr lang="en-US" dirty="0"/>
              <a:t>Irregular beating of atria</a:t>
            </a:r>
          </a:p>
          <a:p>
            <a:r>
              <a:rPr lang="en-US" dirty="0"/>
              <a:t>2.7 million Americans and 30 million worldwide affected every year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819623" y="200895"/>
            <a:ext cx="2120686" cy="1295400"/>
            <a:chOff x="6743914" y="0"/>
            <a:chExt cx="2120686" cy="1295400"/>
          </a:xfrm>
        </p:grpSpPr>
        <p:pic>
          <p:nvPicPr>
            <p:cNvPr id="7" name="Picture 6" descr="http://upload.wikimedia.org/wikipedia/commons/thumb/a/a2/ECGbasic.svg/403px-ECGbasic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914" y="461010"/>
              <a:ext cx="1638086" cy="45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fc03.deviantart.net/fs71/i/2013/073/2/8/human_heart_model_by_tamarar_stock-d5y03j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0"/>
              <a:ext cx="8636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2000665" y="2738976"/>
            <a:ext cx="193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heart beat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6705" y="273897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Atrial fibrillation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2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59" y="3200588"/>
            <a:ext cx="3344816" cy="31557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20" y="3108308"/>
            <a:ext cx="3344817" cy="315576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2441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Atrial Fibrillation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56184" cy="4351338"/>
          </a:xfrm>
        </p:spPr>
        <p:txBody>
          <a:bodyPr/>
          <a:lstStyle/>
          <a:p>
            <a:r>
              <a:rPr lang="en-US" dirty="0"/>
              <a:t>Re-entry – Signals enters back to the atrium without leaving the  chamber.</a:t>
            </a:r>
          </a:p>
          <a:p>
            <a:r>
              <a:rPr lang="en-US" dirty="0"/>
              <a:t>Single </a:t>
            </a:r>
            <a:r>
              <a:rPr lang="en-US" dirty="0" err="1"/>
              <a:t>fibrillatory</a:t>
            </a:r>
            <a:r>
              <a:rPr lang="en-US" dirty="0"/>
              <a:t> reentry </a:t>
            </a:r>
          </a:p>
          <a:p>
            <a:r>
              <a:rPr lang="en-US" dirty="0"/>
              <a:t>Multiple randomly propagating reentries</a:t>
            </a:r>
          </a:p>
          <a:p>
            <a:r>
              <a:rPr lang="en-US" dirty="0"/>
              <a:t>Abnormal focal activity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http://3.bp.blogspot.com/-hhnnzDg0VzQ/TsUkNKIPkOI/AAAAAAAAAIA/hi0CSjYH5qw/s1600/Heart_conduction_WPW_P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" t="10871" r="51697" b="13757"/>
          <a:stretch/>
        </p:blipFill>
        <p:spPr bwMode="auto">
          <a:xfrm>
            <a:off x="7759023" y="1870075"/>
            <a:ext cx="3525505" cy="400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924801" y="2059899"/>
            <a:ext cx="2923310" cy="1736246"/>
            <a:chOff x="6453645" y="2498842"/>
            <a:chExt cx="1775955" cy="1082559"/>
          </a:xfrm>
        </p:grpSpPr>
        <p:sp>
          <p:nvSpPr>
            <p:cNvPr id="8" name="Circular Arrow 7"/>
            <p:cNvSpPr/>
            <p:nvPr/>
          </p:nvSpPr>
          <p:spPr>
            <a:xfrm rot="9609294" flipV="1">
              <a:off x="7603835" y="2498842"/>
              <a:ext cx="431150" cy="429109"/>
            </a:xfrm>
            <a:prstGeom prst="circularArrow">
              <a:avLst>
                <a:gd name="adj1" fmla="val 10276"/>
                <a:gd name="adj2" fmla="val 2144637"/>
                <a:gd name="adj3" fmla="val 19443787"/>
                <a:gd name="adj4" fmla="val 2984138"/>
                <a:gd name="adj5" fmla="val 19765"/>
              </a:avLst>
            </a:prstGeom>
            <a:solidFill>
              <a:srgbClr val="00B0F0"/>
            </a:solidFill>
            <a:ln w="12700">
              <a:solidFill>
                <a:schemeClr val="tx1"/>
              </a:solidFill>
            </a:ln>
            <a:effectLst/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ircular Arrow 8"/>
            <p:cNvSpPr/>
            <p:nvPr/>
          </p:nvSpPr>
          <p:spPr>
            <a:xfrm rot="8338096" flipV="1">
              <a:off x="6453645" y="2914667"/>
              <a:ext cx="462475" cy="460286"/>
            </a:xfrm>
            <a:prstGeom prst="circularArrow">
              <a:avLst>
                <a:gd name="adj1" fmla="val 10276"/>
                <a:gd name="adj2" fmla="val 2144637"/>
                <a:gd name="adj3" fmla="val 19443787"/>
                <a:gd name="adj4" fmla="val 2984138"/>
                <a:gd name="adj5" fmla="val 19765"/>
              </a:avLst>
            </a:prstGeom>
            <a:solidFill>
              <a:srgbClr val="00B0F0"/>
            </a:solidFill>
            <a:ln w="12700">
              <a:solidFill>
                <a:schemeClr val="tx1"/>
              </a:solidFill>
            </a:ln>
            <a:effectLst/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Circular Arrow 9"/>
            <p:cNvSpPr/>
            <p:nvPr/>
          </p:nvSpPr>
          <p:spPr>
            <a:xfrm rot="14293963" flipV="1">
              <a:off x="6918560" y="2973586"/>
              <a:ext cx="318142" cy="319655"/>
            </a:xfrm>
            <a:prstGeom prst="circularArrow">
              <a:avLst>
                <a:gd name="adj1" fmla="val 10276"/>
                <a:gd name="adj2" fmla="val 2144637"/>
                <a:gd name="adj3" fmla="val 19443787"/>
                <a:gd name="adj4" fmla="val 2984138"/>
                <a:gd name="adj5" fmla="val 19765"/>
              </a:avLst>
            </a:prstGeom>
            <a:solidFill>
              <a:srgbClr val="00B0F0"/>
            </a:solidFill>
            <a:ln w="12700">
              <a:solidFill>
                <a:schemeClr val="tx1"/>
              </a:solidFill>
            </a:ln>
            <a:effectLst/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Circular Arrow 10"/>
            <p:cNvSpPr/>
            <p:nvPr/>
          </p:nvSpPr>
          <p:spPr>
            <a:xfrm rot="11574440">
              <a:off x="6690227" y="3263259"/>
              <a:ext cx="319655" cy="318142"/>
            </a:xfrm>
            <a:prstGeom prst="circularArrow">
              <a:avLst>
                <a:gd name="adj1" fmla="val 10276"/>
                <a:gd name="adj2" fmla="val 2144637"/>
                <a:gd name="adj3" fmla="val 19443787"/>
                <a:gd name="adj4" fmla="val 2984138"/>
                <a:gd name="adj5" fmla="val 19765"/>
              </a:avLst>
            </a:prstGeom>
            <a:solidFill>
              <a:srgbClr val="00B0F0"/>
            </a:solidFill>
            <a:ln w="12700">
              <a:solidFill>
                <a:schemeClr val="tx1"/>
              </a:solidFill>
            </a:ln>
            <a:effectLst/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ircular Arrow 11"/>
            <p:cNvSpPr/>
            <p:nvPr/>
          </p:nvSpPr>
          <p:spPr>
            <a:xfrm rot="17868832">
              <a:off x="7342123" y="2754780"/>
              <a:ext cx="555631" cy="558274"/>
            </a:xfrm>
            <a:prstGeom prst="circularArrow">
              <a:avLst>
                <a:gd name="adj1" fmla="val 10276"/>
                <a:gd name="adj2" fmla="val 2144637"/>
                <a:gd name="adj3" fmla="val 19443787"/>
                <a:gd name="adj4" fmla="val 2984138"/>
                <a:gd name="adj5" fmla="val 19765"/>
              </a:avLst>
            </a:prstGeom>
            <a:solidFill>
              <a:srgbClr val="00B0F0"/>
            </a:solidFill>
            <a:ln w="12700">
              <a:solidFill>
                <a:schemeClr val="tx1"/>
              </a:solidFill>
            </a:ln>
            <a:effectLst/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ircular Arrow 12"/>
            <p:cNvSpPr/>
            <p:nvPr/>
          </p:nvSpPr>
          <p:spPr>
            <a:xfrm rot="14718284" flipV="1">
              <a:off x="7799470" y="2858238"/>
              <a:ext cx="429109" cy="431150"/>
            </a:xfrm>
            <a:prstGeom prst="circularArrow">
              <a:avLst>
                <a:gd name="adj1" fmla="val 10276"/>
                <a:gd name="adj2" fmla="val 2144637"/>
                <a:gd name="adj3" fmla="val 19443787"/>
                <a:gd name="adj4" fmla="val 2984138"/>
                <a:gd name="adj5" fmla="val 19765"/>
              </a:avLst>
            </a:prstGeom>
            <a:solidFill>
              <a:srgbClr val="00B0F0"/>
            </a:solidFill>
            <a:ln w="12700">
              <a:solidFill>
                <a:schemeClr val="tx1"/>
              </a:solidFill>
            </a:ln>
            <a:effectLst/>
            <a:scene3d>
              <a:camera prst="orthographicFront" fov="0">
                <a:rot lat="0" lon="0" rev="0"/>
              </a:camera>
              <a:lightRig rig="threePt" dir="t">
                <a:rot lat="0" lon="0" rev="1800000"/>
              </a:lightRig>
            </a:scene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19623" y="200895"/>
            <a:ext cx="2120686" cy="1295400"/>
            <a:chOff x="6743914" y="0"/>
            <a:chExt cx="2120686" cy="1295400"/>
          </a:xfrm>
        </p:grpSpPr>
        <p:pic>
          <p:nvPicPr>
            <p:cNvPr id="15" name="Picture 14" descr="http://upload.wikimedia.org/wikipedia/commons/thumb/a/a2/ECGbasic.svg/403px-ECGbasic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914" y="461010"/>
              <a:ext cx="1638086" cy="45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http://fc03.deviantart.net/fs71/i/2013/073/2/8/human_heart_model_by_tamarar_stock-d5y03jb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0"/>
              <a:ext cx="8636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087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 Signal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6608" cy="4351338"/>
          </a:xfrm>
        </p:spPr>
        <p:txBody>
          <a:bodyPr/>
          <a:lstStyle/>
          <a:p>
            <a:r>
              <a:rPr lang="en-US" dirty="0"/>
              <a:t>Normal ECG – PQRST</a:t>
            </a:r>
          </a:p>
          <a:p>
            <a:r>
              <a:rPr lang="en-US" dirty="0"/>
              <a:t>AF ECG: </a:t>
            </a:r>
          </a:p>
          <a:p>
            <a:pPr lvl="1"/>
            <a:r>
              <a:rPr lang="en-US" dirty="0"/>
              <a:t>No p-waves</a:t>
            </a:r>
          </a:p>
          <a:p>
            <a:pPr lvl="1"/>
            <a:r>
              <a:rPr lang="en-US" dirty="0"/>
              <a:t>Random QRS waves</a:t>
            </a:r>
          </a:p>
          <a:p>
            <a:pPr lvl="1"/>
            <a:r>
              <a:rPr lang="en-US" dirty="0"/>
              <a:t>No isoelectric line</a:t>
            </a:r>
          </a:p>
          <a:p>
            <a:pPr lvl="1"/>
            <a:r>
              <a:rPr lang="en-US" dirty="0"/>
              <a:t>High “heart rate”</a:t>
            </a:r>
          </a:p>
          <a:p>
            <a:pPr lvl="1"/>
            <a:r>
              <a:rPr lang="en-US" dirty="0" err="1"/>
              <a:t>Fibrillatory</a:t>
            </a:r>
            <a:r>
              <a:rPr lang="en-US" dirty="0"/>
              <a:t> waves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atrial fibrillation ecg vs ns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808" y="2092507"/>
            <a:ext cx="5794131" cy="352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819623" y="200895"/>
            <a:ext cx="2120686" cy="1295400"/>
            <a:chOff x="6743914" y="0"/>
            <a:chExt cx="2120686" cy="1295400"/>
          </a:xfrm>
        </p:grpSpPr>
        <p:pic>
          <p:nvPicPr>
            <p:cNvPr id="7" name="Picture 6" descr="http://upload.wikimedia.org/wikipedia/commons/thumb/a/a2/ECGbasic.svg/403px-ECGbasic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914" y="461010"/>
              <a:ext cx="1638086" cy="45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fc03.deviantart.net/fs71/i/2013/073/2/8/human_heart_model_by_tamarar_stock-d5y03jb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0"/>
              <a:ext cx="8636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176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405"/>
            <a:ext cx="10515600" cy="4884494"/>
          </a:xfrm>
        </p:spPr>
        <p:txBody>
          <a:bodyPr>
            <a:normAutofit/>
          </a:bodyPr>
          <a:lstStyle/>
          <a:p>
            <a:r>
              <a:rPr lang="en-US" dirty="0"/>
              <a:t>Time domain methods</a:t>
            </a:r>
          </a:p>
          <a:p>
            <a:pPr lvl="1"/>
            <a:r>
              <a:rPr lang="en-US" dirty="0"/>
              <a:t>R-R interval</a:t>
            </a:r>
          </a:p>
          <a:p>
            <a:pPr lvl="1"/>
            <a:r>
              <a:rPr lang="en-US" dirty="0"/>
              <a:t>Heart rate variability features such as mean heart rate, mean R-R intervals, standard deviation of the intervals etc.</a:t>
            </a:r>
          </a:p>
          <a:p>
            <a:r>
              <a:rPr lang="en-US" dirty="0"/>
              <a:t>Frequency domain methods</a:t>
            </a:r>
          </a:p>
          <a:p>
            <a:pPr lvl="1"/>
            <a:r>
              <a:rPr lang="en-US" dirty="0"/>
              <a:t>FFT of ECG</a:t>
            </a:r>
          </a:p>
          <a:p>
            <a:pPr lvl="1"/>
            <a:r>
              <a:rPr lang="en-US" dirty="0"/>
              <a:t>Frequency features in different bands</a:t>
            </a:r>
          </a:p>
          <a:p>
            <a:r>
              <a:rPr lang="en-US" dirty="0"/>
              <a:t>Time-frequency Analysis</a:t>
            </a:r>
          </a:p>
          <a:p>
            <a:pPr lvl="1"/>
            <a:r>
              <a:rPr lang="en-US" dirty="0"/>
              <a:t>Spectrogram:</a:t>
            </a:r>
          </a:p>
          <a:p>
            <a:pPr lvl="2"/>
            <a:r>
              <a:rPr lang="en-US" dirty="0" err="1"/>
              <a:t>Stridh</a:t>
            </a:r>
            <a:r>
              <a:rPr lang="en-US" dirty="0"/>
              <a:t>, Martin, et al. "Characterization of atrial fibrillation using the surface ECG: time-dependent spectral properties." </a:t>
            </a:r>
            <a:r>
              <a:rPr lang="en-US" i="1" dirty="0"/>
              <a:t>IEEE transactions on Biomedical Engineering</a:t>
            </a:r>
            <a:r>
              <a:rPr lang="en-US" dirty="0"/>
              <a:t> 48.1 (2001): 19-27.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819623" y="200895"/>
            <a:ext cx="2120686" cy="1295400"/>
            <a:chOff x="6743914" y="0"/>
            <a:chExt cx="2120686" cy="1295400"/>
          </a:xfrm>
        </p:grpSpPr>
        <p:pic>
          <p:nvPicPr>
            <p:cNvPr id="6" name="Picture 5" descr="http://upload.wikimedia.org/wikipedia/commons/thumb/a/a2/ECGbasic.svg/403px-ECGbasic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914" y="461010"/>
              <a:ext cx="1638086" cy="45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fc03.deviantart.net/fs71/i/2013/073/2/8/human_heart_model_by_tamarar_stock-d5y03j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0"/>
              <a:ext cx="8636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280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325"/>
            <a:ext cx="10515600" cy="1325563"/>
          </a:xfrm>
        </p:spPr>
        <p:txBody>
          <a:bodyPr/>
          <a:lstStyle/>
          <a:p>
            <a:r>
              <a:rPr lang="en-US" dirty="0"/>
              <a:t>Methods of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010"/>
            <a:ext cx="10515600" cy="515914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Linear and Non-linear analysis</a:t>
            </a:r>
          </a:p>
          <a:p>
            <a:pPr lvl="1"/>
            <a:r>
              <a:rPr lang="en-US" dirty="0"/>
              <a:t>Regression based methods</a:t>
            </a:r>
          </a:p>
          <a:p>
            <a:pPr lvl="1"/>
            <a:r>
              <a:rPr lang="en-US" dirty="0"/>
              <a:t>Bayesian decision methods</a:t>
            </a:r>
          </a:p>
          <a:p>
            <a:pPr lvl="1"/>
            <a:r>
              <a:rPr lang="en-US" dirty="0"/>
              <a:t>Non-stationary data analysis</a:t>
            </a:r>
          </a:p>
          <a:p>
            <a:r>
              <a:rPr lang="en-US" dirty="0"/>
              <a:t>Machine learning methods</a:t>
            </a:r>
          </a:p>
          <a:p>
            <a:pPr lvl="1"/>
            <a:r>
              <a:rPr lang="en-US" dirty="0"/>
              <a:t>Train a classifier based on training features</a:t>
            </a:r>
          </a:p>
          <a:p>
            <a:pPr lvl="2"/>
            <a:r>
              <a:rPr lang="en-US" dirty="0" err="1"/>
              <a:t>Ladavich</a:t>
            </a:r>
            <a:r>
              <a:rPr lang="en-US" dirty="0"/>
              <a:t>, Steven, and </a:t>
            </a:r>
            <a:r>
              <a:rPr lang="en-US" dirty="0" err="1"/>
              <a:t>Behnaz</a:t>
            </a:r>
            <a:r>
              <a:rPr lang="en-US" dirty="0"/>
              <a:t> </a:t>
            </a:r>
            <a:r>
              <a:rPr lang="en-US" dirty="0" err="1"/>
              <a:t>Ghoraani</a:t>
            </a:r>
            <a:r>
              <a:rPr lang="en-US" dirty="0"/>
              <a:t>. "Rate-independent detection of atrial fibrillation by statistical modeling of atrial activity." </a:t>
            </a:r>
            <a:r>
              <a:rPr lang="en-US" i="1" dirty="0"/>
              <a:t>Biomedical Signal Processing and Control</a:t>
            </a:r>
            <a:r>
              <a:rPr lang="en-US" dirty="0"/>
              <a:t> 18 (2015): 274-281.</a:t>
            </a:r>
          </a:p>
          <a:p>
            <a:pPr lvl="2"/>
            <a:r>
              <a:rPr lang="en-US" dirty="0"/>
              <a:t>Li, </a:t>
            </a:r>
            <a:r>
              <a:rPr lang="en-US" dirty="0" err="1"/>
              <a:t>Qiao</a:t>
            </a:r>
            <a:r>
              <a:rPr lang="en-US" dirty="0"/>
              <a:t>, </a:t>
            </a:r>
            <a:r>
              <a:rPr lang="en-US" dirty="0" err="1"/>
              <a:t>Cadathur</a:t>
            </a:r>
            <a:r>
              <a:rPr lang="en-US" dirty="0"/>
              <a:t> </a:t>
            </a:r>
            <a:r>
              <a:rPr lang="en-US" dirty="0" err="1"/>
              <a:t>Rajagopalan</a:t>
            </a:r>
            <a:r>
              <a:rPr lang="en-US" dirty="0"/>
              <a:t>, and </a:t>
            </a:r>
            <a:r>
              <a:rPr lang="en-US" dirty="0" err="1"/>
              <a:t>Gari</a:t>
            </a:r>
            <a:r>
              <a:rPr lang="en-US" dirty="0"/>
              <a:t> D. Clifford. "Ventricular fibrillation and tachycardia classification using a machine learning approach." </a:t>
            </a:r>
            <a:r>
              <a:rPr lang="en-US" i="1" dirty="0"/>
              <a:t>IEEE Transactions on Biomedical Engineering</a:t>
            </a:r>
            <a:r>
              <a:rPr lang="en-US" dirty="0"/>
              <a:t> 61.6 (2014): 1607-1613.</a:t>
            </a:r>
          </a:p>
          <a:p>
            <a:r>
              <a:rPr lang="en-US" dirty="0"/>
              <a:t>Hybrid methods</a:t>
            </a:r>
          </a:p>
          <a:p>
            <a:pPr lvl="1"/>
            <a:r>
              <a:rPr lang="en-US" dirty="0"/>
              <a:t>Huang, Z., Y. Chen, and M. Pan. "Time-frequency characterization of atrial fibrillation from surface ECG based on Hilbert-Huang transform." </a:t>
            </a:r>
            <a:r>
              <a:rPr lang="en-US" i="1" dirty="0"/>
              <a:t>Journal of medical engineering &amp; technology</a:t>
            </a:r>
            <a:r>
              <a:rPr lang="en-US" dirty="0"/>
              <a:t> 31.5 (2007): 381-389.</a:t>
            </a:r>
          </a:p>
          <a:p>
            <a:pPr lvl="1"/>
            <a:r>
              <a:rPr lang="en-US" dirty="0"/>
              <a:t>Arafat, Muhammad Abdullah, </a:t>
            </a:r>
            <a:r>
              <a:rPr lang="en-US" dirty="0" err="1"/>
              <a:t>Jubair</a:t>
            </a:r>
            <a:r>
              <a:rPr lang="en-US" dirty="0"/>
              <a:t> </a:t>
            </a:r>
            <a:r>
              <a:rPr lang="en-US" dirty="0" err="1"/>
              <a:t>Sieed</a:t>
            </a:r>
            <a:r>
              <a:rPr lang="en-US" dirty="0"/>
              <a:t>, and </a:t>
            </a:r>
            <a:r>
              <a:rPr lang="en-US" dirty="0" err="1"/>
              <a:t>Md</a:t>
            </a:r>
            <a:r>
              <a:rPr lang="en-US" dirty="0"/>
              <a:t> </a:t>
            </a:r>
            <a:r>
              <a:rPr lang="en-US" dirty="0" err="1"/>
              <a:t>Kamrul</a:t>
            </a:r>
            <a:r>
              <a:rPr lang="en-US" dirty="0"/>
              <a:t> Hasan. "Detection of ventricular fibrillation using empirical mode decomposition and Bayes decision theory." </a:t>
            </a:r>
            <a:r>
              <a:rPr lang="en-US" i="1" dirty="0"/>
              <a:t>Computers in Biology and Medicine</a:t>
            </a:r>
            <a:r>
              <a:rPr lang="en-US" dirty="0"/>
              <a:t> 39.11 (2009): 1051-1057.</a:t>
            </a:r>
          </a:p>
          <a:p>
            <a:r>
              <a:rPr lang="en-US" dirty="0"/>
              <a:t>Review of some methods</a:t>
            </a:r>
          </a:p>
          <a:p>
            <a:pPr lvl="1"/>
            <a:r>
              <a:rPr lang="en-US" dirty="0"/>
              <a:t>Ganesan, Prasanth, et al. "Computer-Aided Clinical Decision Support Systems for Atrial Fibrillation." </a:t>
            </a:r>
            <a:r>
              <a:rPr lang="en-US" i="1" dirty="0"/>
              <a:t>Computer-aided Technologies-Applications in Engineering and Medicine</a:t>
            </a:r>
            <a:r>
              <a:rPr lang="en-US" dirty="0"/>
              <a:t>. </a:t>
            </a:r>
            <a:r>
              <a:rPr lang="en-US" dirty="0" err="1"/>
              <a:t>InTech</a:t>
            </a:r>
            <a:r>
              <a:rPr lang="en-US" dirty="0"/>
              <a:t>, 2016.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819623" y="200895"/>
            <a:ext cx="2120686" cy="1295400"/>
            <a:chOff x="6743914" y="0"/>
            <a:chExt cx="2120686" cy="1295400"/>
          </a:xfrm>
        </p:grpSpPr>
        <p:pic>
          <p:nvPicPr>
            <p:cNvPr id="6" name="Picture 5" descr="http://upload.wikimedia.org/wikipedia/commons/thumb/a/a2/ECGbasic.svg/403px-ECGbasic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914" y="461010"/>
              <a:ext cx="1638086" cy="45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fc03.deviantart.net/fs71/i/2013/073/2/8/human_heart_model_by_tamarar_stock-d5y03j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0"/>
              <a:ext cx="8636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732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 of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4851"/>
            <a:ext cx="10515600" cy="3664303"/>
          </a:xfrm>
        </p:spPr>
        <p:txBody>
          <a:bodyPr>
            <a:normAutofit/>
          </a:bodyPr>
          <a:lstStyle/>
          <a:p>
            <a:r>
              <a:rPr lang="en-US" sz="3200" dirty="0"/>
              <a:t>AF detection by feature extraction in EMD domain using IMFs:</a:t>
            </a:r>
          </a:p>
          <a:p>
            <a:pPr lvl="1"/>
            <a:r>
              <a:rPr lang="en-US" sz="2800" dirty="0" err="1"/>
              <a:t>Maji</a:t>
            </a:r>
            <a:r>
              <a:rPr lang="en-US" sz="2800" dirty="0"/>
              <a:t>, U., M. </a:t>
            </a:r>
            <a:r>
              <a:rPr lang="en-US" sz="2800" dirty="0" err="1"/>
              <a:t>Mitra</a:t>
            </a:r>
            <a:r>
              <a:rPr lang="en-US" sz="2800" dirty="0"/>
              <a:t>, and S. Pal. "Automatic detection of atrial fibrillation using empirical mode decomposition and statistical approach." </a:t>
            </a:r>
            <a:r>
              <a:rPr lang="en-US" sz="2800" i="1" dirty="0"/>
              <a:t>Procedia Technology</a:t>
            </a:r>
            <a:r>
              <a:rPr lang="en-US" sz="2800" dirty="0"/>
              <a:t> 10 (2013): 45-52.</a:t>
            </a:r>
          </a:p>
          <a:p>
            <a:pPr lvl="1"/>
            <a:r>
              <a:rPr lang="en-US" sz="2800" dirty="0"/>
              <a:t>Paper URL: </a:t>
            </a:r>
            <a:r>
              <a:rPr lang="en-US" sz="2800" dirty="0">
                <a:hlinkClick r:id="rId2"/>
              </a:rPr>
              <a:t>http://www.sciencedirect.com/science/article/pii/S2212017313004891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819623" y="200895"/>
            <a:ext cx="2120686" cy="1295400"/>
            <a:chOff x="6743914" y="0"/>
            <a:chExt cx="2120686" cy="1295400"/>
          </a:xfrm>
        </p:grpSpPr>
        <p:pic>
          <p:nvPicPr>
            <p:cNvPr id="6" name="Picture 5" descr="http://upload.wikimedia.org/wikipedia/commons/thumb/a/a2/ECGbasic.svg/403px-ECGbasic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914" y="461010"/>
              <a:ext cx="1638086" cy="45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fc03.deviantart.net/fs71/i/2013/073/2/8/human_heart_model_by_tamarar_stock-d5y03jb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0"/>
              <a:ext cx="8636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441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Used In The Article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0520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819623" y="200895"/>
            <a:ext cx="2120686" cy="1295400"/>
            <a:chOff x="6743914" y="0"/>
            <a:chExt cx="2120686" cy="1295400"/>
          </a:xfrm>
        </p:grpSpPr>
        <p:pic>
          <p:nvPicPr>
            <p:cNvPr id="6" name="Picture 5" descr="http://upload.wikimedia.org/wikipedia/commons/thumb/a/a2/ECGbasic.svg/403px-ECGbasic.sv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914" y="461010"/>
              <a:ext cx="1638086" cy="45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fc03.deviantart.net/fs71/i/2013/073/2/8/human_heart_model_by_tamarar_stock-d5y03jb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0"/>
              <a:ext cx="8636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860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Example - </a:t>
            </a:r>
            <a:r>
              <a:rPr lang="en-US" dirty="0" err="1"/>
              <a:t>Physiobank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Physiobank</a:t>
            </a:r>
            <a:r>
              <a:rPr lang="en-US" dirty="0"/>
              <a:t> </a:t>
            </a:r>
            <a:r>
              <a:rPr lang="en-US" dirty="0" err="1"/>
              <a:t>afib</a:t>
            </a:r>
            <a:r>
              <a:rPr lang="en-US" dirty="0"/>
              <a:t> database - </a:t>
            </a:r>
            <a:r>
              <a:rPr lang="en-US" dirty="0">
                <a:hlinkClick r:id="rId2"/>
              </a:rPr>
              <a:t>https://physionet.org/physiobank/database/afdb/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the ECGs</a:t>
            </a:r>
          </a:p>
          <a:p>
            <a:r>
              <a:rPr lang="en-US" dirty="0"/>
              <a:t>Preprocessing for noise removal</a:t>
            </a:r>
          </a:p>
          <a:p>
            <a:pPr lvl="1"/>
            <a:r>
              <a:rPr lang="en-US" dirty="0"/>
              <a:t>Butterworth band pass filter of pass band frequency 0.5Hz to 45Hz </a:t>
            </a:r>
          </a:p>
          <a:p>
            <a:r>
              <a:rPr lang="en-US" dirty="0"/>
              <a:t>102 different cycles of NSR signals</a:t>
            </a:r>
          </a:p>
          <a:p>
            <a:r>
              <a:rPr lang="en-US" dirty="0"/>
              <a:t>63 different cycles for AF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C91B-9FEA-43F9-A292-1BC510D533A6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819623" y="200895"/>
            <a:ext cx="2120686" cy="1295400"/>
            <a:chOff x="6743914" y="0"/>
            <a:chExt cx="2120686" cy="1295400"/>
          </a:xfrm>
        </p:grpSpPr>
        <p:pic>
          <p:nvPicPr>
            <p:cNvPr id="6" name="Picture 5" descr="http://upload.wikimedia.org/wikipedia/commons/thumb/a/a2/ECGbasic.svg/403px-ECGbasic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914" y="461010"/>
              <a:ext cx="1638086" cy="45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fc03.deviantart.net/fs71/i/2013/073/2/8/human_heart_model_by_tamarar_stock-d5y03jb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0"/>
              <a:ext cx="8636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767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697</Words>
  <Application>Microsoft Macintosh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Biosignal Processing – EEEE 5286 Detection of Atrial Fibrillation from ECG Signals</vt:lpstr>
      <vt:lpstr>Atrial Fibrillation Review</vt:lpstr>
      <vt:lpstr>Causes of Atrial Fibrillation</vt:lpstr>
      <vt:lpstr>AF Signal Characteristics</vt:lpstr>
      <vt:lpstr>Methods of Detection</vt:lpstr>
      <vt:lpstr>Methods of Detection</vt:lpstr>
      <vt:lpstr>Today’s Topic of Discussion</vt:lpstr>
      <vt:lpstr>Method Used In The Article</vt:lpstr>
      <vt:lpstr>Matlab Example - Physiobank</vt:lpstr>
      <vt:lpstr>Matlab Code Sections</vt:lpstr>
      <vt:lpstr>AF ECG before and after filtering</vt:lpstr>
      <vt:lpstr>NSR ECG before and after filtering</vt:lpstr>
      <vt:lpstr>IMF 3 of NSR vs AF – Note the decreasing amplitude of AF</vt:lpstr>
      <vt:lpstr>Variances of NSR IMFs vs AF IMFs</vt:lpstr>
      <vt:lpstr>Final Detection Steps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Atrial Fibrillation from ECG Signals</dc:title>
  <dc:creator>pganesan2017</dc:creator>
  <cp:lastModifiedBy>Prash Ganesan</cp:lastModifiedBy>
  <cp:revision>66</cp:revision>
  <dcterms:created xsi:type="dcterms:W3CDTF">2017-11-01T07:43:27Z</dcterms:created>
  <dcterms:modified xsi:type="dcterms:W3CDTF">2019-11-22T07:16:14Z</dcterms:modified>
</cp:coreProperties>
</file>