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9" r:id="rId3"/>
    <p:sldId id="264" r:id="rId4"/>
    <p:sldId id="265" r:id="rId5"/>
    <p:sldId id="266" r:id="rId6"/>
    <p:sldId id="267" r:id="rId7"/>
    <p:sldId id="268" r:id="rId8"/>
    <p:sldId id="269" r:id="rId9"/>
    <p:sldId id="270" r:id="rId10"/>
    <p:sldId id="271"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B40351-3C42-4710-97BE-E8FEC5641011}"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4B555-599C-443F-976E-6DC0A40E9C2A}" type="slidenum">
              <a:rPr lang="en-US" smtClean="0"/>
              <a:t>‹#›</a:t>
            </a:fld>
            <a:endParaRPr lang="en-US"/>
          </a:p>
        </p:txBody>
      </p:sp>
    </p:spTree>
    <p:extLst>
      <p:ext uri="{BB962C8B-B14F-4D97-AF65-F5344CB8AC3E}">
        <p14:creationId xmlns:p14="http://schemas.microsoft.com/office/powerpoint/2010/main" val="2037442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B40351-3C42-4710-97BE-E8FEC5641011}"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4B555-599C-443F-976E-6DC0A40E9C2A}" type="slidenum">
              <a:rPr lang="en-US" smtClean="0"/>
              <a:t>‹#›</a:t>
            </a:fld>
            <a:endParaRPr lang="en-US"/>
          </a:p>
        </p:txBody>
      </p:sp>
    </p:spTree>
    <p:extLst>
      <p:ext uri="{BB962C8B-B14F-4D97-AF65-F5344CB8AC3E}">
        <p14:creationId xmlns:p14="http://schemas.microsoft.com/office/powerpoint/2010/main" val="381721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B40351-3C42-4710-97BE-E8FEC5641011}"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4B555-599C-443F-976E-6DC0A40E9C2A}" type="slidenum">
              <a:rPr lang="en-US" smtClean="0"/>
              <a:t>‹#›</a:t>
            </a:fld>
            <a:endParaRPr lang="en-US"/>
          </a:p>
        </p:txBody>
      </p:sp>
    </p:spTree>
    <p:extLst>
      <p:ext uri="{BB962C8B-B14F-4D97-AF65-F5344CB8AC3E}">
        <p14:creationId xmlns:p14="http://schemas.microsoft.com/office/powerpoint/2010/main" val="171504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B40351-3C42-4710-97BE-E8FEC5641011}"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4B555-599C-443F-976E-6DC0A40E9C2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5955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B40351-3C42-4710-97BE-E8FEC5641011}"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4B555-599C-443F-976E-6DC0A40E9C2A}" type="slidenum">
              <a:rPr lang="en-US" smtClean="0"/>
              <a:t>‹#›</a:t>
            </a:fld>
            <a:endParaRPr lang="en-US"/>
          </a:p>
        </p:txBody>
      </p:sp>
    </p:spTree>
    <p:extLst>
      <p:ext uri="{BB962C8B-B14F-4D97-AF65-F5344CB8AC3E}">
        <p14:creationId xmlns:p14="http://schemas.microsoft.com/office/powerpoint/2010/main" val="3140653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B40351-3C42-4710-97BE-E8FEC5641011}" type="datetimeFigureOut">
              <a:rPr lang="en-US" smtClean="0"/>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4B555-599C-443F-976E-6DC0A40E9C2A}" type="slidenum">
              <a:rPr lang="en-US" smtClean="0"/>
              <a:t>‹#›</a:t>
            </a:fld>
            <a:endParaRPr lang="en-US"/>
          </a:p>
        </p:txBody>
      </p:sp>
    </p:spTree>
    <p:extLst>
      <p:ext uri="{BB962C8B-B14F-4D97-AF65-F5344CB8AC3E}">
        <p14:creationId xmlns:p14="http://schemas.microsoft.com/office/powerpoint/2010/main" val="316725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B40351-3C42-4710-97BE-E8FEC5641011}" type="datetimeFigureOut">
              <a:rPr lang="en-US" smtClean="0"/>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4B555-599C-443F-976E-6DC0A40E9C2A}" type="slidenum">
              <a:rPr lang="en-US" smtClean="0"/>
              <a:t>‹#›</a:t>
            </a:fld>
            <a:endParaRPr lang="en-US"/>
          </a:p>
        </p:txBody>
      </p:sp>
    </p:spTree>
    <p:extLst>
      <p:ext uri="{BB962C8B-B14F-4D97-AF65-F5344CB8AC3E}">
        <p14:creationId xmlns:p14="http://schemas.microsoft.com/office/powerpoint/2010/main" val="278470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B40351-3C42-4710-97BE-E8FEC5641011}"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4B555-599C-443F-976E-6DC0A40E9C2A}" type="slidenum">
              <a:rPr lang="en-US" smtClean="0"/>
              <a:t>‹#›</a:t>
            </a:fld>
            <a:endParaRPr lang="en-US"/>
          </a:p>
        </p:txBody>
      </p:sp>
    </p:spTree>
    <p:extLst>
      <p:ext uri="{BB962C8B-B14F-4D97-AF65-F5344CB8AC3E}">
        <p14:creationId xmlns:p14="http://schemas.microsoft.com/office/powerpoint/2010/main" val="4118607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B40351-3C42-4710-97BE-E8FEC5641011}"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4B555-599C-443F-976E-6DC0A40E9C2A}" type="slidenum">
              <a:rPr lang="en-US" smtClean="0"/>
              <a:t>‹#›</a:t>
            </a:fld>
            <a:endParaRPr lang="en-US"/>
          </a:p>
        </p:txBody>
      </p:sp>
    </p:spTree>
    <p:extLst>
      <p:ext uri="{BB962C8B-B14F-4D97-AF65-F5344CB8AC3E}">
        <p14:creationId xmlns:p14="http://schemas.microsoft.com/office/powerpoint/2010/main" val="335193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B40351-3C42-4710-97BE-E8FEC5641011}"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4B555-599C-443F-976E-6DC0A40E9C2A}" type="slidenum">
              <a:rPr lang="en-US" smtClean="0"/>
              <a:t>‹#›</a:t>
            </a:fld>
            <a:endParaRPr lang="en-US"/>
          </a:p>
        </p:txBody>
      </p:sp>
    </p:spTree>
    <p:extLst>
      <p:ext uri="{BB962C8B-B14F-4D97-AF65-F5344CB8AC3E}">
        <p14:creationId xmlns:p14="http://schemas.microsoft.com/office/powerpoint/2010/main" val="1273447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B40351-3C42-4710-97BE-E8FEC5641011}"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4B555-599C-443F-976E-6DC0A40E9C2A}" type="slidenum">
              <a:rPr lang="en-US" smtClean="0"/>
              <a:t>‹#›</a:t>
            </a:fld>
            <a:endParaRPr lang="en-US"/>
          </a:p>
        </p:txBody>
      </p:sp>
    </p:spTree>
    <p:extLst>
      <p:ext uri="{BB962C8B-B14F-4D97-AF65-F5344CB8AC3E}">
        <p14:creationId xmlns:p14="http://schemas.microsoft.com/office/powerpoint/2010/main" val="271187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B40351-3C42-4710-97BE-E8FEC5641011}"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4B555-599C-443F-976E-6DC0A40E9C2A}" type="slidenum">
              <a:rPr lang="en-US" smtClean="0"/>
              <a:t>‹#›</a:t>
            </a:fld>
            <a:endParaRPr lang="en-US"/>
          </a:p>
        </p:txBody>
      </p:sp>
    </p:spTree>
    <p:extLst>
      <p:ext uri="{BB962C8B-B14F-4D97-AF65-F5344CB8AC3E}">
        <p14:creationId xmlns:p14="http://schemas.microsoft.com/office/powerpoint/2010/main" val="3083119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B40351-3C42-4710-97BE-E8FEC5641011}" type="datetimeFigureOut">
              <a:rPr lang="en-US" smtClean="0"/>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4B555-599C-443F-976E-6DC0A40E9C2A}" type="slidenum">
              <a:rPr lang="en-US" smtClean="0"/>
              <a:t>‹#›</a:t>
            </a:fld>
            <a:endParaRPr lang="en-US"/>
          </a:p>
        </p:txBody>
      </p:sp>
    </p:spTree>
    <p:extLst>
      <p:ext uri="{BB962C8B-B14F-4D97-AF65-F5344CB8AC3E}">
        <p14:creationId xmlns:p14="http://schemas.microsoft.com/office/powerpoint/2010/main" val="2592627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B40351-3C42-4710-97BE-E8FEC5641011}" type="datetimeFigureOut">
              <a:rPr lang="en-US" smtClean="0"/>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4B555-599C-443F-976E-6DC0A40E9C2A}" type="slidenum">
              <a:rPr lang="en-US" smtClean="0"/>
              <a:t>‹#›</a:t>
            </a:fld>
            <a:endParaRPr lang="en-US"/>
          </a:p>
        </p:txBody>
      </p:sp>
    </p:spTree>
    <p:extLst>
      <p:ext uri="{BB962C8B-B14F-4D97-AF65-F5344CB8AC3E}">
        <p14:creationId xmlns:p14="http://schemas.microsoft.com/office/powerpoint/2010/main" val="45225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DB40351-3C42-4710-97BE-E8FEC5641011}" type="datetimeFigureOut">
              <a:rPr lang="en-US" smtClean="0"/>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4B555-599C-443F-976E-6DC0A40E9C2A}" type="slidenum">
              <a:rPr lang="en-US" smtClean="0"/>
              <a:t>‹#›</a:t>
            </a:fld>
            <a:endParaRPr lang="en-US"/>
          </a:p>
        </p:txBody>
      </p:sp>
    </p:spTree>
    <p:extLst>
      <p:ext uri="{BB962C8B-B14F-4D97-AF65-F5344CB8AC3E}">
        <p14:creationId xmlns:p14="http://schemas.microsoft.com/office/powerpoint/2010/main" val="408442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B40351-3C42-4710-97BE-E8FEC5641011}"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4B555-599C-443F-976E-6DC0A40E9C2A}" type="slidenum">
              <a:rPr lang="en-US" smtClean="0"/>
              <a:t>‹#›</a:t>
            </a:fld>
            <a:endParaRPr lang="en-US"/>
          </a:p>
        </p:txBody>
      </p:sp>
    </p:spTree>
    <p:extLst>
      <p:ext uri="{BB962C8B-B14F-4D97-AF65-F5344CB8AC3E}">
        <p14:creationId xmlns:p14="http://schemas.microsoft.com/office/powerpoint/2010/main" val="3358054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B40351-3C42-4710-97BE-E8FEC5641011}"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4B555-599C-443F-976E-6DC0A40E9C2A}" type="slidenum">
              <a:rPr lang="en-US" smtClean="0"/>
              <a:t>‹#›</a:t>
            </a:fld>
            <a:endParaRPr lang="en-US"/>
          </a:p>
        </p:txBody>
      </p:sp>
    </p:spTree>
    <p:extLst>
      <p:ext uri="{BB962C8B-B14F-4D97-AF65-F5344CB8AC3E}">
        <p14:creationId xmlns:p14="http://schemas.microsoft.com/office/powerpoint/2010/main" val="203522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DB40351-3C42-4710-97BE-E8FEC5641011}" type="datetimeFigureOut">
              <a:rPr lang="en-US" smtClean="0"/>
              <a:t>3/6/2024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3D4B555-599C-443F-976E-6DC0A40E9C2A}" type="slidenum">
              <a:rPr lang="en-US" smtClean="0"/>
              <a:t>‹#›</a:t>
            </a:fld>
            <a:endParaRPr lang="en-US"/>
          </a:p>
        </p:txBody>
      </p:sp>
    </p:spTree>
    <p:extLst>
      <p:ext uri="{BB962C8B-B14F-4D97-AF65-F5344CB8AC3E}">
        <p14:creationId xmlns:p14="http://schemas.microsoft.com/office/powerpoint/2010/main" val="15866789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37D99-0907-FA00-D7C4-0984CA88E7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4CD472-605E-ED09-3F75-1A10F4AC12E5}"/>
              </a:ext>
            </a:extLst>
          </p:cNvPr>
          <p:cNvSpPr>
            <a:spLocks noGrp="1"/>
          </p:cNvSpPr>
          <p:nvPr>
            <p:ph type="ctrTitle"/>
          </p:nvPr>
        </p:nvSpPr>
        <p:spPr>
          <a:xfrm>
            <a:off x="103239" y="117988"/>
            <a:ext cx="11916695" cy="6548284"/>
          </a:xfrm>
        </p:spPr>
        <p:txBody>
          <a:bodyPr>
            <a:normAutofit/>
          </a:bodyPr>
          <a:lstStyle/>
          <a:p>
            <a:r>
              <a:rPr lang="en-US" dirty="0">
                <a:ln>
                  <a:solidFill>
                    <a:srgbClr val="FF0000"/>
                  </a:solidFill>
                </a:ln>
                <a:effectLst>
                  <a:outerShdw blurRad="50800" dist="38100" dir="10800000" algn="r" rotWithShape="0">
                    <a:prstClr val="black">
                      <a:alpha val="40000"/>
                    </a:prstClr>
                  </a:outerShdw>
                </a:effectLst>
              </a:rPr>
              <a:t>Project title </a:t>
            </a:r>
            <a:br>
              <a:rPr lang="en-US" dirty="0"/>
            </a:br>
            <a:r>
              <a:rPr lang="en-US" dirty="0"/>
              <a:t> </a:t>
            </a:r>
            <a:r>
              <a:rPr lang="en-US" b="1" cap="none" dirty="0">
                <a:ln w="22225">
                  <a:solidFill>
                    <a:schemeClr val="accent2"/>
                  </a:solidFill>
                  <a:prstDash val="solid"/>
                </a:ln>
                <a:solidFill>
                  <a:schemeClr val="accent2">
                    <a:lumMod val="40000"/>
                    <a:lumOff val="60000"/>
                  </a:schemeClr>
                </a:solidFill>
              </a:rPr>
              <a:t>Internship Project On Manual Calculator Using Visual Studio Python GUI (Project-1)</a:t>
            </a:r>
            <a:br>
              <a:rPr lang="en-US" dirty="0"/>
            </a:br>
            <a:r>
              <a:rPr lang="en-US" dirty="0">
                <a:ln>
                  <a:solidFill>
                    <a:srgbClr val="FF0000"/>
                  </a:solidFill>
                </a:ln>
                <a:effectLst>
                  <a:outerShdw blurRad="50800" dist="38100" dir="10800000" algn="r" rotWithShape="0">
                    <a:prstClr val="black">
                      <a:alpha val="40000"/>
                    </a:prstClr>
                  </a:outerShdw>
                </a:effectLst>
              </a:rPr>
              <a:t>PRESENTED BY </a:t>
            </a:r>
            <a:br>
              <a:rPr lang="en-US" dirty="0"/>
            </a:br>
            <a:r>
              <a:rPr lang="en-US" b="1" cap="none" dirty="0">
                <a:ln w="22225">
                  <a:solidFill>
                    <a:schemeClr val="accent2"/>
                  </a:solidFill>
                  <a:prstDash val="solid"/>
                </a:ln>
                <a:solidFill>
                  <a:schemeClr val="accent2">
                    <a:lumMod val="40000"/>
                    <a:lumOff val="60000"/>
                  </a:schemeClr>
                </a:solidFill>
              </a:rPr>
              <a:t>MOHAN KUMAR JHA</a:t>
            </a:r>
            <a:br>
              <a:rPr lang="en-US" dirty="0"/>
            </a:br>
            <a:r>
              <a:rPr lang="en-US" dirty="0">
                <a:ln>
                  <a:solidFill>
                    <a:srgbClr val="FF0000"/>
                  </a:solidFill>
                </a:ln>
                <a:effectLst>
                  <a:outerShdw blurRad="50800" dist="38100" dir="10800000" algn="r" rotWithShape="0">
                    <a:prstClr val="black">
                      <a:alpha val="40000"/>
                    </a:prstClr>
                  </a:outerShdw>
                </a:effectLst>
              </a:rPr>
              <a:t>Internship organization </a:t>
            </a:r>
            <a:br>
              <a:rPr lang="en-US" dirty="0">
                <a:ln>
                  <a:solidFill>
                    <a:srgbClr val="FF0000"/>
                  </a:solidFill>
                </a:ln>
                <a:effectLst>
                  <a:outerShdw blurRad="50800" dist="38100" dir="10800000" algn="r" rotWithShape="0">
                    <a:prstClr val="black">
                      <a:alpha val="40000"/>
                    </a:prstClr>
                  </a:outerShdw>
                </a:effectLst>
              </a:rPr>
            </a:br>
            <a:r>
              <a:rPr lang="en-US" dirty="0">
                <a:ln>
                  <a:solidFill>
                    <a:srgbClr val="FF0000"/>
                  </a:solidFill>
                </a:ln>
                <a:effectLst>
                  <a:outerShdw blurRad="50800" dist="38100" dir="10800000" algn="r" rotWithShape="0">
                    <a:prstClr val="black">
                      <a:alpha val="40000"/>
                    </a:prstClr>
                  </a:outerShdw>
                </a:effectLst>
              </a:rPr>
              <a:t> </a:t>
            </a:r>
            <a:r>
              <a:rPr lang="en-US" b="1" cap="none" dirty="0">
                <a:ln w="22225">
                  <a:solidFill>
                    <a:schemeClr val="accent2"/>
                  </a:solidFill>
                  <a:prstDash val="solid"/>
                </a:ln>
                <a:solidFill>
                  <a:schemeClr val="accent2">
                    <a:lumMod val="40000"/>
                    <a:lumOff val="60000"/>
                  </a:schemeClr>
                </a:solidFill>
              </a:rPr>
              <a:t>Next Hikes IT Solutions</a:t>
            </a:r>
            <a:br>
              <a:rPr lang="en-US" b="1" cap="none" dirty="0">
                <a:ln w="22225">
                  <a:solidFill>
                    <a:schemeClr val="accent2"/>
                  </a:solidFill>
                  <a:prstDash val="solid"/>
                </a:ln>
                <a:solidFill>
                  <a:schemeClr val="accent2">
                    <a:lumMod val="40000"/>
                    <a:lumOff val="60000"/>
                  </a:schemeClr>
                </a:solidFill>
              </a:rPr>
            </a:br>
            <a:r>
              <a:rPr lang="en-US" dirty="0">
                <a:ln>
                  <a:solidFill>
                    <a:srgbClr val="FF0000"/>
                  </a:solidFill>
                </a:ln>
                <a:effectLst>
                  <a:outerShdw blurRad="50800" dist="38100" dir="10800000" algn="r" rotWithShape="0">
                    <a:prstClr val="black">
                      <a:alpha val="40000"/>
                    </a:prstClr>
                  </a:outerShdw>
                </a:effectLst>
              </a:rPr>
              <a:t>Ongoing training on </a:t>
            </a:r>
            <a:br>
              <a:rPr lang="en-US" dirty="0">
                <a:ln>
                  <a:solidFill>
                    <a:srgbClr val="FF0000"/>
                  </a:solidFill>
                </a:ln>
                <a:effectLst>
                  <a:outerShdw blurRad="50800" dist="38100" dir="10800000" algn="r" rotWithShape="0">
                    <a:prstClr val="black">
                      <a:alpha val="40000"/>
                    </a:prstClr>
                  </a:outerShdw>
                </a:effectLst>
              </a:rPr>
            </a:br>
            <a:r>
              <a:rPr lang="en-US" b="1" cap="none" dirty="0">
                <a:ln w="22225">
                  <a:solidFill>
                    <a:schemeClr val="accent2"/>
                  </a:solidFill>
                  <a:prstDash val="solid"/>
                </a:ln>
                <a:solidFill>
                  <a:schemeClr val="accent2">
                    <a:lumMod val="40000"/>
                    <a:lumOff val="60000"/>
                  </a:schemeClr>
                </a:solidFill>
              </a:rPr>
              <a:t>Digi </a:t>
            </a:r>
            <a:r>
              <a:rPr lang="en-US" b="1" cap="none" dirty="0" err="1">
                <a:ln w="22225">
                  <a:solidFill>
                    <a:schemeClr val="accent2"/>
                  </a:solidFill>
                  <a:prstDash val="solid"/>
                </a:ln>
                <a:solidFill>
                  <a:schemeClr val="accent2">
                    <a:lumMod val="40000"/>
                    <a:lumOff val="60000"/>
                  </a:schemeClr>
                </a:solidFill>
              </a:rPr>
              <a:t>Crome</a:t>
            </a:r>
            <a:r>
              <a:rPr lang="en-US" b="1" cap="none" dirty="0">
                <a:ln w="22225">
                  <a:solidFill>
                    <a:schemeClr val="accent2"/>
                  </a:solidFill>
                  <a:prstDash val="solid"/>
                </a:ln>
                <a:solidFill>
                  <a:schemeClr val="accent2">
                    <a:lumMod val="40000"/>
                    <a:lumOff val="60000"/>
                  </a:schemeClr>
                </a:solidFill>
              </a:rPr>
              <a:t> Academy</a:t>
            </a:r>
            <a:endParaRPr lang="en-US" dirty="0"/>
          </a:p>
        </p:txBody>
      </p:sp>
    </p:spTree>
    <p:extLst>
      <p:ext uri="{BB962C8B-B14F-4D97-AF65-F5344CB8AC3E}">
        <p14:creationId xmlns:p14="http://schemas.microsoft.com/office/powerpoint/2010/main" val="2692180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13882-3225-66E9-9786-8ADDF7545F15}"/>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47938F9C-EEC8-E6C2-CC57-708A972D3A3D}"/>
              </a:ext>
            </a:extLst>
          </p:cNvPr>
          <p:cNvSpPr txBox="1"/>
          <p:nvPr/>
        </p:nvSpPr>
        <p:spPr>
          <a:xfrm>
            <a:off x="176979" y="651048"/>
            <a:ext cx="12015021" cy="6678751"/>
          </a:xfrm>
          <a:prstGeom prst="rect">
            <a:avLst/>
          </a:prstGeom>
          <a:noFill/>
        </p:spPr>
        <p:txBody>
          <a:bodyPr wrap="square" rtlCol="0">
            <a:spAutoFit/>
          </a:bodyPr>
          <a:lstStyle/>
          <a:p>
            <a:r>
              <a:rPr lang="en-US" sz="2000" b="1" dirty="0"/>
              <a:t>Title: To set the title of the widget.</a:t>
            </a:r>
          </a:p>
          <a:p>
            <a:r>
              <a:rPr lang="en-US" sz="2000" b="1" dirty="0" err="1"/>
              <a:t>activebackground</a:t>
            </a:r>
            <a:r>
              <a:rPr lang="en-US" sz="2000" b="1" dirty="0"/>
              <a:t>: to set the background color when widget is under the cursor.</a:t>
            </a:r>
          </a:p>
          <a:p>
            <a:r>
              <a:rPr lang="en-US" sz="2000" b="1" dirty="0" err="1"/>
              <a:t>activeforeground</a:t>
            </a:r>
            <a:r>
              <a:rPr lang="en-US" sz="2000" b="1" dirty="0"/>
              <a:t>: to set the foreground color when widget is under the cursor.</a:t>
            </a:r>
          </a:p>
          <a:p>
            <a:r>
              <a:rPr lang="en-US" sz="2000" b="1" dirty="0" err="1"/>
              <a:t>bg</a:t>
            </a:r>
            <a:r>
              <a:rPr lang="en-US" sz="2000" b="1" dirty="0"/>
              <a:t>: to set the normal background color.</a:t>
            </a:r>
          </a:p>
          <a:p>
            <a:r>
              <a:rPr lang="en-US" sz="2000" b="1" dirty="0"/>
              <a:t>command: to call a function.</a:t>
            </a:r>
          </a:p>
          <a:p>
            <a:r>
              <a:rPr lang="en-US" sz="2000" b="1" dirty="0"/>
              <a:t>font: to set the font on the button label.</a:t>
            </a:r>
          </a:p>
          <a:p>
            <a:r>
              <a:rPr lang="en-US" sz="2000" b="1" dirty="0" err="1"/>
              <a:t>Entry:It</a:t>
            </a:r>
            <a:r>
              <a:rPr lang="en-US" sz="2000" b="1" dirty="0"/>
              <a:t> is used to input the single line text entry from the user.. For multi-line text input, Text widget is used. The general syntax is:</a:t>
            </a:r>
          </a:p>
          <a:p>
            <a:r>
              <a:rPr lang="en-US" sz="2000" b="1" dirty="0"/>
              <a:t>w=Entry(master, option=value)</a:t>
            </a:r>
          </a:p>
          <a:p>
            <a:endParaRPr lang="en-US" sz="2000" b="1" dirty="0"/>
          </a:p>
          <a:p>
            <a:r>
              <a:rPr lang="en-US" sz="3200" cap="all" dirty="0">
                <a:ln>
                  <a:solidFill>
                    <a:srgbClr val="FF0000"/>
                  </a:solidFill>
                </a:ln>
                <a:effectLst>
                  <a:outerShdw blurRad="50800" dist="38100" dir="10800000" algn="r" rotWithShape="0">
                    <a:prstClr val="black">
                      <a:alpha val="40000"/>
                    </a:prstClr>
                  </a:outerShdw>
                </a:effectLst>
                <a:latin typeface="+mj-lt"/>
                <a:ea typeface="+mj-ea"/>
                <a:cs typeface="+mj-cs"/>
              </a:rPr>
              <a:t>Learning Outcome:</a:t>
            </a:r>
          </a:p>
          <a:p>
            <a:pPr algn="just" rtl="0">
              <a:spcBef>
                <a:spcPts val="1200"/>
              </a:spcBef>
              <a:spcAft>
                <a:spcPts val="1200"/>
              </a:spcAft>
            </a:pPr>
            <a:r>
              <a:rPr lang="en-US" sz="2000" b="1" dirty="0"/>
              <a:t>1. Core Python</a:t>
            </a:r>
          </a:p>
          <a:p>
            <a:pPr algn="just" rtl="0">
              <a:spcBef>
                <a:spcPts val="1200"/>
              </a:spcBef>
              <a:spcAft>
                <a:spcPts val="1200"/>
              </a:spcAft>
            </a:pPr>
            <a:r>
              <a:rPr lang="en-US" sz="2000" b="1" dirty="0"/>
              <a:t>2. </a:t>
            </a:r>
            <a:r>
              <a:rPr lang="en-US" sz="2000" b="1" dirty="0" err="1"/>
              <a:t>tkinter</a:t>
            </a:r>
            <a:r>
              <a:rPr lang="en-US" sz="2000" b="1" dirty="0"/>
              <a:t> Library</a:t>
            </a:r>
          </a:p>
          <a:p>
            <a:pPr algn="just" rtl="0">
              <a:spcBef>
                <a:spcPts val="1200"/>
              </a:spcBef>
              <a:spcAft>
                <a:spcPts val="1200"/>
              </a:spcAft>
            </a:pPr>
            <a:r>
              <a:rPr lang="en-US" sz="2000" b="1" dirty="0"/>
              <a:t>3  Visual Studio Code[IDE]</a:t>
            </a:r>
          </a:p>
          <a:p>
            <a:pPr algn="just" rtl="0">
              <a:spcBef>
                <a:spcPts val="1200"/>
              </a:spcBef>
              <a:spcAft>
                <a:spcPts val="1200"/>
              </a:spcAft>
            </a:pPr>
            <a:r>
              <a:rPr lang="en-US" sz="2000" b="1" dirty="0"/>
              <a:t>4. GitHub      5. Application development using Python programming language</a:t>
            </a:r>
          </a:p>
          <a:p>
            <a:endParaRPr lang="en-US" sz="2000" b="1" dirty="0"/>
          </a:p>
          <a:p>
            <a:endParaRPr lang="en-US" sz="2000" b="1" dirty="0"/>
          </a:p>
        </p:txBody>
      </p:sp>
      <p:sp>
        <p:nvSpPr>
          <p:cNvPr id="2" name="TextBox 1">
            <a:extLst>
              <a:ext uri="{FF2B5EF4-FFF2-40B4-BE49-F238E27FC236}">
                <a16:creationId xmlns:a16="http://schemas.microsoft.com/office/drawing/2014/main" id="{F08F4154-C65B-3ED1-2C05-27C6C25048A4}"/>
              </a:ext>
            </a:extLst>
          </p:cNvPr>
          <p:cNvSpPr txBox="1"/>
          <p:nvPr/>
        </p:nvSpPr>
        <p:spPr>
          <a:xfrm>
            <a:off x="4296696" y="55259"/>
            <a:ext cx="6513872"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3200" dirty="0"/>
              <a:t>Some Methods and </a:t>
            </a:r>
            <a:r>
              <a:rPr lang="en-US" sz="3200" dirty="0" err="1"/>
              <a:t>Definations</a:t>
            </a:r>
            <a:endParaRPr lang="en-US" sz="3200" dirty="0"/>
          </a:p>
        </p:txBody>
      </p:sp>
    </p:spTree>
    <p:extLst>
      <p:ext uri="{BB962C8B-B14F-4D97-AF65-F5344CB8AC3E}">
        <p14:creationId xmlns:p14="http://schemas.microsoft.com/office/powerpoint/2010/main" val="182128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23E84-6AE1-D0BE-21A1-5C8918E606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A4495-74F8-331D-9B63-0B94760450F1}"/>
              </a:ext>
            </a:extLst>
          </p:cNvPr>
          <p:cNvSpPr>
            <a:spLocks noGrp="1"/>
          </p:cNvSpPr>
          <p:nvPr>
            <p:ph type="ctrTitle"/>
          </p:nvPr>
        </p:nvSpPr>
        <p:spPr>
          <a:xfrm>
            <a:off x="398206" y="1300785"/>
            <a:ext cx="11488994" cy="2509213"/>
          </a:xfrm>
        </p:spPr>
        <p:txBody>
          <a:bodyPr>
            <a:normAutofit/>
          </a:bodyPr>
          <a:lstStyle/>
          <a:p>
            <a:r>
              <a:rPr lang="en-US" sz="151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a:t>
            </a:r>
            <a:r>
              <a:rPr lang="en-US" sz="96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You</a:t>
            </a:r>
          </a:p>
        </p:txBody>
      </p:sp>
    </p:spTree>
    <p:extLst>
      <p:ext uri="{BB962C8B-B14F-4D97-AF65-F5344CB8AC3E}">
        <p14:creationId xmlns:p14="http://schemas.microsoft.com/office/powerpoint/2010/main" val="596495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B1E2D-FB2C-5380-F3E4-1BE86B298AC4}"/>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DE019ACD-8392-3331-9456-58E7801DF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18" y="1132585"/>
            <a:ext cx="3857059" cy="5091235"/>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AD2D34B2-9289-F808-7284-B5936C0BA021}"/>
              </a:ext>
            </a:extLst>
          </p:cNvPr>
          <p:cNvSpPr txBox="1"/>
          <p:nvPr/>
        </p:nvSpPr>
        <p:spPr>
          <a:xfrm>
            <a:off x="250723" y="244277"/>
            <a:ext cx="4070554" cy="584775"/>
          </a:xfrm>
          <a:prstGeom prst="rect">
            <a:avLst/>
          </a:prstGeom>
          <a:noFill/>
        </p:spPr>
        <p:txBody>
          <a:bodyPr wrap="square" rtlCol="0">
            <a:spAutoFit/>
          </a:bodyPr>
          <a:lstStyle/>
          <a:p>
            <a:r>
              <a:rPr lang="en-US" sz="3200" dirty="0"/>
              <a:t>Calculator GUI Desired</a:t>
            </a:r>
          </a:p>
        </p:txBody>
      </p:sp>
      <p:sp>
        <p:nvSpPr>
          <p:cNvPr id="12" name="Right Brace 11">
            <a:extLst>
              <a:ext uri="{FF2B5EF4-FFF2-40B4-BE49-F238E27FC236}">
                <a16:creationId xmlns:a16="http://schemas.microsoft.com/office/drawing/2014/main" id="{1B089EB6-2E6B-4920-E863-7AF92A5737CD}"/>
              </a:ext>
            </a:extLst>
          </p:cNvPr>
          <p:cNvSpPr/>
          <p:nvPr/>
        </p:nvSpPr>
        <p:spPr>
          <a:xfrm>
            <a:off x="4557252" y="1132585"/>
            <a:ext cx="132735" cy="342254"/>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A99010E4-7643-A9B1-C8E5-67164C0A986E}"/>
              </a:ext>
            </a:extLst>
          </p:cNvPr>
          <p:cNvSpPr/>
          <p:nvPr/>
        </p:nvSpPr>
        <p:spPr>
          <a:xfrm>
            <a:off x="4461386" y="1710351"/>
            <a:ext cx="457201" cy="584775"/>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04ADFF87-A693-EDF5-1D8E-6AC2C9652C4D}"/>
              </a:ext>
            </a:extLst>
          </p:cNvPr>
          <p:cNvSpPr txBox="1"/>
          <p:nvPr/>
        </p:nvSpPr>
        <p:spPr>
          <a:xfrm>
            <a:off x="5102942" y="1068200"/>
            <a:ext cx="4395019"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Required Title Field</a:t>
            </a:r>
          </a:p>
        </p:txBody>
      </p:sp>
      <p:sp>
        <p:nvSpPr>
          <p:cNvPr id="15" name="TextBox 14">
            <a:extLst>
              <a:ext uri="{FF2B5EF4-FFF2-40B4-BE49-F238E27FC236}">
                <a16:creationId xmlns:a16="http://schemas.microsoft.com/office/drawing/2014/main" id="{4FA94F8B-0DF5-B5B1-81D1-31685C68961C}"/>
              </a:ext>
            </a:extLst>
          </p:cNvPr>
          <p:cNvSpPr txBox="1"/>
          <p:nvPr/>
        </p:nvSpPr>
        <p:spPr>
          <a:xfrm>
            <a:off x="5102942" y="1818072"/>
            <a:ext cx="4395019"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Required Entry Field</a:t>
            </a:r>
          </a:p>
        </p:txBody>
      </p:sp>
      <p:sp>
        <p:nvSpPr>
          <p:cNvPr id="16" name="TextBox 15">
            <a:extLst>
              <a:ext uri="{FF2B5EF4-FFF2-40B4-BE49-F238E27FC236}">
                <a16:creationId xmlns:a16="http://schemas.microsoft.com/office/drawing/2014/main" id="{AC80D014-58F5-FC78-67B7-3C4BCB905566}"/>
              </a:ext>
            </a:extLst>
          </p:cNvPr>
          <p:cNvSpPr txBox="1"/>
          <p:nvPr/>
        </p:nvSpPr>
        <p:spPr>
          <a:xfrm>
            <a:off x="4918587" y="2567944"/>
            <a:ext cx="4395019"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Required Clickable Buttons arranged in Rows and Columns</a:t>
            </a:r>
          </a:p>
        </p:txBody>
      </p:sp>
      <p:sp>
        <p:nvSpPr>
          <p:cNvPr id="17" name="TextBox 16">
            <a:extLst>
              <a:ext uri="{FF2B5EF4-FFF2-40B4-BE49-F238E27FC236}">
                <a16:creationId xmlns:a16="http://schemas.microsoft.com/office/drawing/2014/main" id="{7A1E937C-E91F-19B5-934C-345FA8D48917}"/>
              </a:ext>
            </a:extLst>
          </p:cNvPr>
          <p:cNvSpPr txBox="1"/>
          <p:nvPr/>
        </p:nvSpPr>
        <p:spPr>
          <a:xfrm>
            <a:off x="4918586" y="3339205"/>
            <a:ext cx="4395019"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Required Operator Buttons like ‘+’, ‘-’, ‘*’, ‘/’ to perform mathematical operations</a:t>
            </a:r>
          </a:p>
          <a:p>
            <a:pPr marL="342900" indent="-342900">
              <a:buFont typeface="Wingdings" panose="05000000000000000000" pitchFamily="2" charset="2"/>
              <a:buChar char="Ø"/>
            </a:pPr>
            <a:endParaRPr lang="en-US" sz="2000" b="1" dirty="0"/>
          </a:p>
        </p:txBody>
      </p:sp>
      <p:sp>
        <p:nvSpPr>
          <p:cNvPr id="18" name="TextBox 17">
            <a:extLst>
              <a:ext uri="{FF2B5EF4-FFF2-40B4-BE49-F238E27FC236}">
                <a16:creationId xmlns:a16="http://schemas.microsoft.com/office/drawing/2014/main" id="{3C5AD43A-45F1-1E70-CCCD-1EE580F3FAC7}"/>
              </a:ext>
            </a:extLst>
          </p:cNvPr>
          <p:cNvSpPr txBox="1"/>
          <p:nvPr/>
        </p:nvSpPr>
        <p:spPr>
          <a:xfrm>
            <a:off x="4918586" y="4258354"/>
            <a:ext cx="4395019"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Required Clear Button C to Clear all the entries in the Entry Field </a:t>
            </a:r>
          </a:p>
        </p:txBody>
      </p:sp>
      <p:sp>
        <p:nvSpPr>
          <p:cNvPr id="19" name="TextBox 18">
            <a:extLst>
              <a:ext uri="{FF2B5EF4-FFF2-40B4-BE49-F238E27FC236}">
                <a16:creationId xmlns:a16="http://schemas.microsoft.com/office/drawing/2014/main" id="{C0012122-1DAF-7A87-7D5C-5077E98F22EC}"/>
              </a:ext>
            </a:extLst>
          </p:cNvPr>
          <p:cNvSpPr txBox="1"/>
          <p:nvPr/>
        </p:nvSpPr>
        <p:spPr>
          <a:xfrm>
            <a:off x="4918585" y="5313759"/>
            <a:ext cx="4395019"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Required Equal To  Button (=)  to evaluate the result and show it in the  Entry Field </a:t>
            </a:r>
          </a:p>
        </p:txBody>
      </p:sp>
      <p:sp>
        <p:nvSpPr>
          <p:cNvPr id="21" name="TextBox 20">
            <a:extLst>
              <a:ext uri="{FF2B5EF4-FFF2-40B4-BE49-F238E27FC236}">
                <a16:creationId xmlns:a16="http://schemas.microsoft.com/office/drawing/2014/main" id="{68A802AC-E779-2DA5-47AA-6B1081B6AD83}"/>
              </a:ext>
            </a:extLst>
          </p:cNvPr>
          <p:cNvSpPr txBox="1"/>
          <p:nvPr/>
        </p:nvSpPr>
        <p:spPr>
          <a:xfrm>
            <a:off x="4557252" y="244277"/>
            <a:ext cx="4070554"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3200" dirty="0"/>
              <a:t>Project Requirements</a:t>
            </a:r>
          </a:p>
        </p:txBody>
      </p:sp>
      <p:sp>
        <p:nvSpPr>
          <p:cNvPr id="22" name="Right Brace 21">
            <a:extLst>
              <a:ext uri="{FF2B5EF4-FFF2-40B4-BE49-F238E27FC236}">
                <a16:creationId xmlns:a16="http://schemas.microsoft.com/office/drawing/2014/main" id="{D75D5F3F-7399-47E4-CCAF-0DE430080CC9}"/>
              </a:ext>
            </a:extLst>
          </p:cNvPr>
          <p:cNvSpPr/>
          <p:nvPr/>
        </p:nvSpPr>
        <p:spPr>
          <a:xfrm>
            <a:off x="4483506" y="2406911"/>
            <a:ext cx="457201" cy="3816909"/>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2001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9769B-2D70-B73D-6DA4-70C563A52D79}"/>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B0557F13-F0BB-0A68-9ADB-D1984172B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18" y="1132585"/>
            <a:ext cx="3857059" cy="5091235"/>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26AC154A-BFE6-ADDD-89A2-C5C7FD45AC52}"/>
              </a:ext>
            </a:extLst>
          </p:cNvPr>
          <p:cNvSpPr txBox="1"/>
          <p:nvPr/>
        </p:nvSpPr>
        <p:spPr>
          <a:xfrm>
            <a:off x="250723" y="235974"/>
            <a:ext cx="4070554" cy="584775"/>
          </a:xfrm>
          <a:prstGeom prst="rect">
            <a:avLst/>
          </a:prstGeom>
          <a:noFill/>
        </p:spPr>
        <p:txBody>
          <a:bodyPr wrap="square" rtlCol="0">
            <a:spAutoFit/>
          </a:bodyPr>
          <a:lstStyle/>
          <a:p>
            <a:r>
              <a:rPr lang="en-US" sz="3200" dirty="0"/>
              <a:t>Calculator GUI Desired</a:t>
            </a:r>
          </a:p>
        </p:txBody>
      </p:sp>
      <p:sp>
        <p:nvSpPr>
          <p:cNvPr id="14" name="TextBox 13">
            <a:extLst>
              <a:ext uri="{FF2B5EF4-FFF2-40B4-BE49-F238E27FC236}">
                <a16:creationId xmlns:a16="http://schemas.microsoft.com/office/drawing/2014/main" id="{EECAFE76-D19C-35EE-A0AB-24B01914166C}"/>
              </a:ext>
            </a:extLst>
          </p:cNvPr>
          <p:cNvSpPr txBox="1"/>
          <p:nvPr/>
        </p:nvSpPr>
        <p:spPr>
          <a:xfrm>
            <a:off x="5102942" y="1068200"/>
            <a:ext cx="4395019"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Displaying “Invalid Entry” when Invalid Entry is done</a:t>
            </a:r>
          </a:p>
        </p:txBody>
      </p:sp>
      <p:sp>
        <p:nvSpPr>
          <p:cNvPr id="15" name="TextBox 14">
            <a:extLst>
              <a:ext uri="{FF2B5EF4-FFF2-40B4-BE49-F238E27FC236}">
                <a16:creationId xmlns:a16="http://schemas.microsoft.com/office/drawing/2014/main" id="{E9D41019-79AD-0225-2AF3-DB7565BAC0B6}"/>
              </a:ext>
            </a:extLst>
          </p:cNvPr>
          <p:cNvSpPr txBox="1"/>
          <p:nvPr/>
        </p:nvSpPr>
        <p:spPr>
          <a:xfrm>
            <a:off x="5102942" y="1818072"/>
            <a:ext cx="4395019"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In Case of Division when division by ‘0’ display “Error”</a:t>
            </a:r>
          </a:p>
        </p:txBody>
      </p:sp>
      <p:sp>
        <p:nvSpPr>
          <p:cNvPr id="16" name="TextBox 15">
            <a:extLst>
              <a:ext uri="{FF2B5EF4-FFF2-40B4-BE49-F238E27FC236}">
                <a16:creationId xmlns:a16="http://schemas.microsoft.com/office/drawing/2014/main" id="{DC1428B1-358B-7D38-EC18-038F7DB4BA3F}"/>
              </a:ext>
            </a:extLst>
          </p:cNvPr>
          <p:cNvSpPr txBox="1"/>
          <p:nvPr/>
        </p:nvSpPr>
        <p:spPr>
          <a:xfrm>
            <a:off x="4918587" y="2567944"/>
            <a:ext cx="4395019"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Whenever any Button is pressed its Entry displayed in the </a:t>
            </a:r>
            <a:r>
              <a:rPr lang="en-US" sz="2000" b="1" dirty="0" err="1"/>
              <a:t>EntryField</a:t>
            </a:r>
            <a:endParaRPr lang="en-US" sz="2000" b="1" dirty="0"/>
          </a:p>
        </p:txBody>
      </p:sp>
      <p:sp>
        <p:nvSpPr>
          <p:cNvPr id="17" name="TextBox 16">
            <a:extLst>
              <a:ext uri="{FF2B5EF4-FFF2-40B4-BE49-F238E27FC236}">
                <a16:creationId xmlns:a16="http://schemas.microsoft.com/office/drawing/2014/main" id="{7C50B217-19D5-38C5-A965-26382AADE585}"/>
              </a:ext>
            </a:extLst>
          </p:cNvPr>
          <p:cNvSpPr txBox="1"/>
          <p:nvPr/>
        </p:nvSpPr>
        <p:spPr>
          <a:xfrm>
            <a:off x="4918586" y="3339205"/>
            <a:ext cx="4395019"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Operator Buttons like ‘+’, ‘-’, ‘*’, ‘/’ to perform real mathematical operations</a:t>
            </a:r>
          </a:p>
          <a:p>
            <a:pPr marL="342900" indent="-342900">
              <a:buFont typeface="Wingdings" panose="05000000000000000000" pitchFamily="2" charset="2"/>
              <a:buChar char="Ø"/>
            </a:pPr>
            <a:endParaRPr lang="en-US" sz="2000" b="1" dirty="0"/>
          </a:p>
        </p:txBody>
      </p:sp>
      <p:sp>
        <p:nvSpPr>
          <p:cNvPr id="18" name="TextBox 17">
            <a:extLst>
              <a:ext uri="{FF2B5EF4-FFF2-40B4-BE49-F238E27FC236}">
                <a16:creationId xmlns:a16="http://schemas.microsoft.com/office/drawing/2014/main" id="{334CAB31-BBD1-98E9-FD21-201D53E896FF}"/>
              </a:ext>
            </a:extLst>
          </p:cNvPr>
          <p:cNvSpPr txBox="1"/>
          <p:nvPr/>
        </p:nvSpPr>
        <p:spPr>
          <a:xfrm>
            <a:off x="4918586" y="4258354"/>
            <a:ext cx="4395019"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Providing Calculator Logo</a:t>
            </a:r>
          </a:p>
        </p:txBody>
      </p:sp>
      <p:sp>
        <p:nvSpPr>
          <p:cNvPr id="19" name="TextBox 18">
            <a:extLst>
              <a:ext uri="{FF2B5EF4-FFF2-40B4-BE49-F238E27FC236}">
                <a16:creationId xmlns:a16="http://schemas.microsoft.com/office/drawing/2014/main" id="{6C7F4990-5F09-5BFE-FFBE-0D552D64EF03}"/>
              </a:ext>
            </a:extLst>
          </p:cNvPr>
          <p:cNvSpPr txBox="1"/>
          <p:nvPr/>
        </p:nvSpPr>
        <p:spPr>
          <a:xfrm>
            <a:off x="4940707" y="4774137"/>
            <a:ext cx="4395019"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Calculator shape not </a:t>
            </a:r>
            <a:r>
              <a:rPr lang="en-US" sz="2000" b="1" dirty="0" err="1"/>
              <a:t>changeble</a:t>
            </a:r>
            <a:endParaRPr lang="en-US" sz="2000" b="1" dirty="0"/>
          </a:p>
        </p:txBody>
      </p:sp>
      <p:sp>
        <p:nvSpPr>
          <p:cNvPr id="21" name="TextBox 20">
            <a:extLst>
              <a:ext uri="{FF2B5EF4-FFF2-40B4-BE49-F238E27FC236}">
                <a16:creationId xmlns:a16="http://schemas.microsoft.com/office/drawing/2014/main" id="{511BA9DB-AF9E-9A95-0533-A74B8B87CF5F}"/>
              </a:ext>
            </a:extLst>
          </p:cNvPr>
          <p:cNvSpPr txBox="1"/>
          <p:nvPr/>
        </p:nvSpPr>
        <p:spPr>
          <a:xfrm>
            <a:off x="4557252" y="244277"/>
            <a:ext cx="4070554"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3200" dirty="0"/>
              <a:t>Project Requirements</a:t>
            </a:r>
          </a:p>
        </p:txBody>
      </p:sp>
      <p:sp>
        <p:nvSpPr>
          <p:cNvPr id="22" name="Right Brace 21">
            <a:extLst>
              <a:ext uri="{FF2B5EF4-FFF2-40B4-BE49-F238E27FC236}">
                <a16:creationId xmlns:a16="http://schemas.microsoft.com/office/drawing/2014/main" id="{CA1337C2-2312-C34C-9852-329CA3380258}"/>
              </a:ext>
            </a:extLst>
          </p:cNvPr>
          <p:cNvSpPr/>
          <p:nvPr/>
        </p:nvSpPr>
        <p:spPr>
          <a:xfrm>
            <a:off x="4483506" y="1132585"/>
            <a:ext cx="457201" cy="5091235"/>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5195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E95DB-0615-EAE9-4134-31C21FC3067C}"/>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183BA43E-41D8-38AF-E7DB-6E32266DC558}"/>
              </a:ext>
            </a:extLst>
          </p:cNvPr>
          <p:cNvSpPr txBox="1"/>
          <p:nvPr/>
        </p:nvSpPr>
        <p:spPr>
          <a:xfrm>
            <a:off x="286834" y="1587068"/>
            <a:ext cx="6624840"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Here we are using Visual Basic Studio and at first importing all the necessary Libraries </a:t>
            </a:r>
          </a:p>
        </p:txBody>
      </p:sp>
      <p:sp>
        <p:nvSpPr>
          <p:cNvPr id="21" name="TextBox 20">
            <a:extLst>
              <a:ext uri="{FF2B5EF4-FFF2-40B4-BE49-F238E27FC236}">
                <a16:creationId xmlns:a16="http://schemas.microsoft.com/office/drawing/2014/main" id="{343E127A-6DBD-A801-6624-92F3D7BD0244}"/>
              </a:ext>
            </a:extLst>
          </p:cNvPr>
          <p:cNvSpPr txBox="1"/>
          <p:nvPr/>
        </p:nvSpPr>
        <p:spPr>
          <a:xfrm>
            <a:off x="4296696" y="55259"/>
            <a:ext cx="4070554"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3200" dirty="0"/>
              <a:t>Project Execution</a:t>
            </a:r>
          </a:p>
        </p:txBody>
      </p:sp>
      <p:pic>
        <p:nvPicPr>
          <p:cNvPr id="3" name="Picture 2">
            <a:extLst>
              <a:ext uri="{FF2B5EF4-FFF2-40B4-BE49-F238E27FC236}">
                <a16:creationId xmlns:a16="http://schemas.microsoft.com/office/drawing/2014/main" id="{48FBB01F-46A2-FEAC-CE71-B089C2398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34" y="640034"/>
            <a:ext cx="3768972" cy="947034"/>
          </a:xfrm>
          <a:prstGeom prst="rect">
            <a:avLst/>
          </a:prstGeom>
        </p:spPr>
      </p:pic>
      <p:pic>
        <p:nvPicPr>
          <p:cNvPr id="5" name="Picture 4">
            <a:extLst>
              <a:ext uri="{FF2B5EF4-FFF2-40B4-BE49-F238E27FC236}">
                <a16:creationId xmlns:a16="http://schemas.microsoft.com/office/drawing/2014/main" id="{E94FC285-4A2E-2CBA-659A-8DC9DC498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34" y="2257259"/>
            <a:ext cx="8999339" cy="2146434"/>
          </a:xfrm>
          <a:prstGeom prst="rect">
            <a:avLst/>
          </a:prstGeom>
        </p:spPr>
      </p:pic>
      <p:sp>
        <p:nvSpPr>
          <p:cNvPr id="6" name="TextBox 5">
            <a:extLst>
              <a:ext uri="{FF2B5EF4-FFF2-40B4-BE49-F238E27FC236}">
                <a16:creationId xmlns:a16="http://schemas.microsoft.com/office/drawing/2014/main" id="{35916B62-A6D0-6ED4-D2DD-5B1E307CA49B}"/>
              </a:ext>
            </a:extLst>
          </p:cNvPr>
          <p:cNvSpPr txBox="1"/>
          <p:nvPr/>
        </p:nvSpPr>
        <p:spPr>
          <a:xfrm>
            <a:off x="286833" y="4542225"/>
            <a:ext cx="10715463"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Here we are creating an Object root and assigned the Tk Class to it.</a:t>
            </a:r>
          </a:p>
          <a:p>
            <a:pPr marL="342900" indent="-342900">
              <a:buFont typeface="Wingdings" panose="05000000000000000000" pitchFamily="2" charset="2"/>
              <a:buChar char="Ø"/>
            </a:pPr>
            <a:r>
              <a:rPr lang="en-US" sz="2000" b="1" dirty="0"/>
              <a:t>Then we have created a title for our Calculator which will show at the top area</a:t>
            </a:r>
          </a:p>
          <a:p>
            <a:pPr marL="342900" indent="-342900">
              <a:buFont typeface="Wingdings" panose="05000000000000000000" pitchFamily="2" charset="2"/>
              <a:buChar char="Ø"/>
            </a:pPr>
            <a:r>
              <a:rPr lang="en-US" sz="2000" b="1" dirty="0"/>
              <a:t>Fixed one Logo by using icon.ico in </a:t>
            </a:r>
            <a:r>
              <a:rPr lang="en-US" sz="2000" b="1" dirty="0" err="1"/>
              <a:t>iconbitmap</a:t>
            </a:r>
            <a:r>
              <a:rPr lang="en-US" sz="2000" b="1" dirty="0"/>
              <a:t> method</a:t>
            </a:r>
          </a:p>
          <a:p>
            <a:pPr marL="342900" indent="-342900">
              <a:buFont typeface="Wingdings" panose="05000000000000000000" pitchFamily="2" charset="2"/>
              <a:buChar char="Ø"/>
            </a:pPr>
            <a:r>
              <a:rPr lang="en-US" sz="2000" b="1" dirty="0"/>
              <a:t>Sized our Calculator as 300x410 and made it not </a:t>
            </a:r>
            <a:r>
              <a:rPr lang="en-US" sz="2000" b="1" dirty="0" err="1"/>
              <a:t>resizeable</a:t>
            </a:r>
            <a:endParaRPr lang="en-US" sz="2000" b="1" dirty="0"/>
          </a:p>
          <a:p>
            <a:pPr marL="342900" indent="-342900">
              <a:buFont typeface="Wingdings" panose="05000000000000000000" pitchFamily="2" charset="2"/>
              <a:buChar char="Ø"/>
            </a:pPr>
            <a:r>
              <a:rPr lang="en-US" sz="2000" b="1" dirty="0"/>
              <a:t>Configured the background </a:t>
            </a:r>
            <a:r>
              <a:rPr lang="en-US" sz="2000" b="1" dirty="0" err="1"/>
              <a:t>colour</a:t>
            </a:r>
            <a:r>
              <a:rPr lang="en-US" sz="2000" b="1" dirty="0"/>
              <a:t> of our calculator as Orange</a:t>
            </a:r>
          </a:p>
          <a:p>
            <a:pPr marL="342900" indent="-342900">
              <a:buFont typeface="Wingdings" panose="05000000000000000000" pitchFamily="2" charset="2"/>
              <a:buChar char="Ø"/>
            </a:pPr>
            <a:r>
              <a:rPr lang="en-US" sz="2000" b="1" dirty="0"/>
              <a:t>Created an </a:t>
            </a:r>
            <a:r>
              <a:rPr lang="en-US" sz="2000" b="1" dirty="0" err="1"/>
              <a:t>EntryField</a:t>
            </a:r>
            <a:r>
              <a:rPr lang="en-US" sz="2000" b="1" dirty="0"/>
              <a:t> and placed it in row=0 and column=0 and assigned font and foreground </a:t>
            </a:r>
            <a:r>
              <a:rPr lang="en-US" sz="2000" b="1" dirty="0" err="1"/>
              <a:t>colour</a:t>
            </a:r>
            <a:endParaRPr lang="en-US" sz="2000" b="1" dirty="0"/>
          </a:p>
        </p:txBody>
      </p:sp>
    </p:spTree>
    <p:extLst>
      <p:ext uri="{BB962C8B-B14F-4D97-AF65-F5344CB8AC3E}">
        <p14:creationId xmlns:p14="http://schemas.microsoft.com/office/powerpoint/2010/main" val="357374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3FC58-9E1B-6E8B-8A43-515B73F73940}"/>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B20E734A-3473-6824-11B6-510DFB83500E}"/>
              </a:ext>
            </a:extLst>
          </p:cNvPr>
          <p:cNvSpPr txBox="1"/>
          <p:nvPr/>
        </p:nvSpPr>
        <p:spPr>
          <a:xfrm>
            <a:off x="0" y="2615829"/>
            <a:ext cx="10980935" cy="4093428"/>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Here we are creating the Buttons in the 1</a:t>
            </a:r>
            <a:r>
              <a:rPr lang="en-US" sz="2000" b="1" baseline="30000" dirty="0"/>
              <a:t>st</a:t>
            </a:r>
            <a:r>
              <a:rPr lang="en-US" sz="2000" b="1" dirty="0"/>
              <a:t> row i.e. Buttons 7,8,9,+</a:t>
            </a:r>
          </a:p>
          <a:p>
            <a:pPr marL="342900" indent="-342900">
              <a:buFont typeface="Wingdings" panose="05000000000000000000" pitchFamily="2" charset="2"/>
              <a:buChar char="Ø"/>
            </a:pPr>
            <a:r>
              <a:rPr lang="en-US" sz="2000" b="1" dirty="0"/>
              <a:t>Placed those buttons at positions respectively row1, column0, row1, column1, row 1 column2 and row1 column3.</a:t>
            </a:r>
          </a:p>
          <a:p>
            <a:pPr marL="342900" indent="-342900">
              <a:buFont typeface="Wingdings" panose="05000000000000000000" pitchFamily="2" charset="2"/>
              <a:buChar char="Ø"/>
            </a:pPr>
            <a:r>
              <a:rPr lang="en-US" sz="2000" b="1" dirty="0"/>
              <a:t>Provided font as arial, size 20 and </a:t>
            </a:r>
            <a:r>
              <a:rPr lang="en-US" sz="2000" b="1" dirty="0" err="1"/>
              <a:t>and</a:t>
            </a:r>
            <a:r>
              <a:rPr lang="en-US" sz="2000" b="1" dirty="0"/>
              <a:t> bold.</a:t>
            </a:r>
          </a:p>
          <a:p>
            <a:pPr marL="342900" indent="-342900">
              <a:buFont typeface="Wingdings" panose="05000000000000000000" pitchFamily="2" charset="2"/>
              <a:buChar char="Ø"/>
            </a:pPr>
            <a:r>
              <a:rPr lang="en-US" sz="2000" b="1" dirty="0"/>
              <a:t>Provided buttons background </a:t>
            </a:r>
            <a:r>
              <a:rPr lang="en-US" sz="2000" b="1" dirty="0" err="1"/>
              <a:t>colour</a:t>
            </a:r>
            <a:r>
              <a:rPr lang="en-US" sz="2000" b="1" dirty="0"/>
              <a:t> and cyan2, depth of buttons as bd=5</a:t>
            </a:r>
          </a:p>
          <a:p>
            <a:pPr marL="342900" indent="-342900">
              <a:buFont typeface="Wingdings" panose="05000000000000000000" pitchFamily="2" charset="2"/>
              <a:buChar char="Ø"/>
            </a:pPr>
            <a:r>
              <a:rPr lang="en-US" sz="2000" b="1" dirty="0"/>
              <a:t>Provided cursor symbol a shand2 when ever user places his cursor to the buttons.</a:t>
            </a:r>
          </a:p>
          <a:p>
            <a:pPr marL="342900" indent="-342900">
              <a:buFont typeface="Wingdings" panose="05000000000000000000" pitchFamily="2" charset="2"/>
              <a:buChar char="Ø"/>
            </a:pPr>
            <a:r>
              <a:rPr lang="en-US" sz="2000" b="1" dirty="0"/>
              <a:t>Sizing done with width, height, </a:t>
            </a:r>
            <a:r>
              <a:rPr lang="en-US" sz="2000" b="1" dirty="0" err="1"/>
              <a:t>padx</a:t>
            </a:r>
            <a:r>
              <a:rPr lang="en-US" sz="2000" b="1" dirty="0"/>
              <a:t> and </a:t>
            </a:r>
            <a:r>
              <a:rPr lang="en-US" sz="2000" b="1" dirty="0" err="1"/>
              <a:t>pady</a:t>
            </a:r>
            <a:r>
              <a:rPr lang="en-US" sz="2000" b="1" dirty="0"/>
              <a:t>.</a:t>
            </a:r>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b="1" dirty="0"/>
              <a:t>Made the buttons </a:t>
            </a:r>
            <a:r>
              <a:rPr lang="en-US" sz="2000" b="1" dirty="0" err="1"/>
              <a:t>clikable</a:t>
            </a:r>
            <a:r>
              <a:rPr lang="en-US" sz="2000" b="1" dirty="0"/>
              <a:t> with command method and defining a function click in the GUI Operational Part</a:t>
            </a:r>
          </a:p>
          <a:p>
            <a:endParaRPr lang="en-US" sz="2000" b="1" dirty="0"/>
          </a:p>
          <a:p>
            <a:pPr marL="342900" indent="-342900">
              <a:buFont typeface="Wingdings" panose="05000000000000000000" pitchFamily="2" charset="2"/>
              <a:buChar char="Ø"/>
            </a:pPr>
            <a:endParaRPr lang="en-US" sz="2000" b="1" dirty="0"/>
          </a:p>
        </p:txBody>
      </p:sp>
      <p:sp>
        <p:nvSpPr>
          <p:cNvPr id="21" name="TextBox 20">
            <a:extLst>
              <a:ext uri="{FF2B5EF4-FFF2-40B4-BE49-F238E27FC236}">
                <a16:creationId xmlns:a16="http://schemas.microsoft.com/office/drawing/2014/main" id="{4BA50277-8CFD-AB7D-3E04-2D1E31D5CC7E}"/>
              </a:ext>
            </a:extLst>
          </p:cNvPr>
          <p:cNvSpPr txBox="1"/>
          <p:nvPr/>
        </p:nvSpPr>
        <p:spPr>
          <a:xfrm>
            <a:off x="4296696" y="55259"/>
            <a:ext cx="4070554"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3200" dirty="0"/>
              <a:t>Project Execution</a:t>
            </a:r>
          </a:p>
        </p:txBody>
      </p:sp>
      <p:pic>
        <p:nvPicPr>
          <p:cNvPr id="4" name="Picture 3">
            <a:extLst>
              <a:ext uri="{FF2B5EF4-FFF2-40B4-BE49-F238E27FC236}">
                <a16:creationId xmlns:a16="http://schemas.microsoft.com/office/drawing/2014/main" id="{FDF2A3CE-7F82-AFC4-B37D-EDF38589E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8522"/>
            <a:ext cx="12192000" cy="1798819"/>
          </a:xfrm>
          <a:prstGeom prst="rect">
            <a:avLst/>
          </a:prstGeom>
        </p:spPr>
      </p:pic>
      <p:pic>
        <p:nvPicPr>
          <p:cNvPr id="3" name="Picture 2">
            <a:extLst>
              <a:ext uri="{FF2B5EF4-FFF2-40B4-BE49-F238E27FC236}">
                <a16:creationId xmlns:a16="http://schemas.microsoft.com/office/drawing/2014/main" id="{42BB4AF3-A2F4-AE53-5C44-465B505B4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457" y="4862324"/>
            <a:ext cx="5825613" cy="457264"/>
          </a:xfrm>
          <a:prstGeom prst="rect">
            <a:avLst/>
          </a:prstGeom>
        </p:spPr>
      </p:pic>
    </p:spTree>
    <p:extLst>
      <p:ext uri="{BB962C8B-B14F-4D97-AF65-F5344CB8AC3E}">
        <p14:creationId xmlns:p14="http://schemas.microsoft.com/office/powerpoint/2010/main" val="1763014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1276D-9093-D96A-F69C-1401936A8BA2}"/>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B8B3B193-8996-4BB0-D094-139569F56E47}"/>
              </a:ext>
            </a:extLst>
          </p:cNvPr>
          <p:cNvSpPr txBox="1"/>
          <p:nvPr/>
        </p:nvSpPr>
        <p:spPr>
          <a:xfrm>
            <a:off x="150720" y="5358326"/>
            <a:ext cx="12041280" cy="1938992"/>
          </a:xfrm>
          <a:prstGeom prst="rect">
            <a:avLst/>
          </a:prstGeom>
          <a:noFill/>
        </p:spPr>
        <p:txBody>
          <a:bodyPr wrap="square" rtlCol="0">
            <a:spAutoFit/>
          </a:bodyPr>
          <a:lstStyle/>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b="1" dirty="0"/>
              <a:t>Similarly created the Buttons in the 2</a:t>
            </a:r>
            <a:r>
              <a:rPr lang="en-US" sz="2000" b="1" baseline="30000" dirty="0"/>
              <a:t>st</a:t>
            </a:r>
            <a:r>
              <a:rPr lang="en-US" sz="2000" b="1" dirty="0"/>
              <a:t> row i.e. Buttons 4,5,6,-</a:t>
            </a:r>
          </a:p>
          <a:p>
            <a:pPr marL="342900" indent="-342900">
              <a:buFont typeface="Wingdings" panose="05000000000000000000" pitchFamily="2" charset="2"/>
              <a:buChar char="Ø"/>
            </a:pPr>
            <a:r>
              <a:rPr lang="en-US" sz="2000" b="1" dirty="0"/>
              <a:t>Buttons 1,2,3,* in 3</a:t>
            </a:r>
            <a:r>
              <a:rPr lang="en-US" sz="2000" b="1" baseline="30000" dirty="0"/>
              <a:t>rd</a:t>
            </a:r>
            <a:r>
              <a:rPr lang="en-US" sz="2000" b="1" dirty="0"/>
              <a:t> row and 0, Clear (C), =, Div (/) in 4</a:t>
            </a:r>
            <a:r>
              <a:rPr lang="en-US" sz="2000" b="1" baseline="30000" dirty="0"/>
              <a:t>th</a:t>
            </a:r>
            <a:r>
              <a:rPr lang="en-US" sz="2000" b="1" dirty="0"/>
              <a:t> row</a:t>
            </a:r>
          </a:p>
          <a:p>
            <a:endParaRPr lang="en-US" sz="2000" b="1" dirty="0"/>
          </a:p>
          <a:p>
            <a:pPr marL="342900" indent="-342900">
              <a:buFont typeface="Wingdings" panose="05000000000000000000" pitchFamily="2" charset="2"/>
              <a:buChar char="Ø"/>
            </a:pPr>
            <a:endParaRPr lang="en-US" sz="2000" b="1" dirty="0"/>
          </a:p>
        </p:txBody>
      </p:sp>
      <p:sp>
        <p:nvSpPr>
          <p:cNvPr id="21" name="TextBox 20">
            <a:extLst>
              <a:ext uri="{FF2B5EF4-FFF2-40B4-BE49-F238E27FC236}">
                <a16:creationId xmlns:a16="http://schemas.microsoft.com/office/drawing/2014/main" id="{D091CA62-A085-0B76-6361-6800A27AA19F}"/>
              </a:ext>
            </a:extLst>
          </p:cNvPr>
          <p:cNvSpPr txBox="1"/>
          <p:nvPr/>
        </p:nvSpPr>
        <p:spPr>
          <a:xfrm>
            <a:off x="4296696" y="55259"/>
            <a:ext cx="4070554"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3200" dirty="0"/>
              <a:t>Project Execution</a:t>
            </a:r>
          </a:p>
        </p:txBody>
      </p:sp>
      <p:pic>
        <p:nvPicPr>
          <p:cNvPr id="5" name="Picture 4">
            <a:extLst>
              <a:ext uri="{FF2B5EF4-FFF2-40B4-BE49-F238E27FC236}">
                <a16:creationId xmlns:a16="http://schemas.microsoft.com/office/drawing/2014/main" id="{10718869-74ED-F283-9409-98262A7B2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0" y="726059"/>
            <a:ext cx="12041280" cy="4706007"/>
          </a:xfrm>
          <a:prstGeom prst="rect">
            <a:avLst/>
          </a:prstGeom>
        </p:spPr>
      </p:pic>
    </p:spTree>
    <p:extLst>
      <p:ext uri="{BB962C8B-B14F-4D97-AF65-F5344CB8AC3E}">
        <p14:creationId xmlns:p14="http://schemas.microsoft.com/office/powerpoint/2010/main" val="646854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CCC87-4869-F5A2-7129-5126EB8D8D2C}"/>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6BD08465-05AF-57CB-F123-9F8B2BB830AA}"/>
              </a:ext>
            </a:extLst>
          </p:cNvPr>
          <p:cNvSpPr txBox="1"/>
          <p:nvPr/>
        </p:nvSpPr>
        <p:spPr>
          <a:xfrm>
            <a:off x="5235677" y="63692"/>
            <a:ext cx="6474542" cy="6863417"/>
          </a:xfrm>
          <a:prstGeom prst="rect">
            <a:avLst/>
          </a:prstGeom>
          <a:noFill/>
        </p:spPr>
        <p:txBody>
          <a:bodyPr wrap="square" rtlCol="0">
            <a:spAutoFit/>
          </a:bodyPr>
          <a:lstStyle/>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b="1" dirty="0"/>
              <a:t>Defined functions Clear, Click, answer in the GUI Operational part.</a:t>
            </a:r>
          </a:p>
          <a:p>
            <a:pPr marL="342900" indent="-342900">
              <a:buFont typeface="Wingdings" panose="05000000000000000000" pitchFamily="2" charset="2"/>
              <a:buChar char="Ø"/>
            </a:pPr>
            <a:r>
              <a:rPr lang="en-US" sz="2000" b="1" dirty="0"/>
              <a:t>For Clear function- When pressed whatever will get deleted at end.</a:t>
            </a:r>
          </a:p>
          <a:p>
            <a:pPr marL="342900" indent="-342900">
              <a:buFont typeface="Wingdings" panose="05000000000000000000" pitchFamily="2" charset="2"/>
              <a:buChar char="Ø"/>
            </a:pPr>
            <a:r>
              <a:rPr lang="en-US" sz="2000" b="1" dirty="0"/>
              <a:t>For Click Function- When any number button or operator button pressed it will get inserted in the entry field at the end point. </a:t>
            </a:r>
          </a:p>
          <a:p>
            <a:pPr marL="342900" indent="-342900">
              <a:buFont typeface="Wingdings" panose="05000000000000000000" pitchFamily="2" charset="2"/>
              <a:buChar char="Ø"/>
            </a:pPr>
            <a:r>
              <a:rPr lang="en-US" sz="2000" b="1" dirty="0"/>
              <a:t>For Equal (=)Button: Defined answer function to evaluate the expression. Here took one variable expression which is getting the data from the </a:t>
            </a:r>
            <a:r>
              <a:rPr lang="en-US" sz="2000" b="1" dirty="0" err="1"/>
              <a:t>entryField</a:t>
            </a:r>
            <a:r>
              <a:rPr lang="en-US" sz="2000" b="1" dirty="0"/>
              <a:t> what the operator enters. Then if it is not syntax error or </a:t>
            </a:r>
            <a:r>
              <a:rPr lang="en-US" sz="2000" b="1" dirty="0" err="1"/>
              <a:t>zerodivision</a:t>
            </a:r>
            <a:r>
              <a:rPr lang="en-US" sz="2000" b="1" dirty="0"/>
              <a:t> error then it will go to the loop through try method. Storing eval(expression) in result, rounding up the result to 1 decimal place as </a:t>
            </a:r>
            <a:r>
              <a:rPr lang="en-US" sz="2000" b="1" dirty="0" err="1"/>
              <a:t>ans</a:t>
            </a:r>
            <a:r>
              <a:rPr lang="en-US" sz="2000" b="1" dirty="0"/>
              <a:t>=round(result,1)</a:t>
            </a:r>
          </a:p>
          <a:p>
            <a:pPr marL="342900" indent="-342900">
              <a:buFont typeface="Wingdings" panose="05000000000000000000" pitchFamily="2" charset="2"/>
              <a:buChar char="Ø"/>
            </a:pPr>
            <a:r>
              <a:rPr lang="en-US" sz="2000" b="1" dirty="0"/>
              <a:t>First deleting whatever is in the </a:t>
            </a:r>
            <a:r>
              <a:rPr lang="en-US" sz="2000" b="1" dirty="0" err="1"/>
              <a:t>entryfield</a:t>
            </a:r>
            <a:r>
              <a:rPr lang="en-US" sz="2000" b="1" dirty="0"/>
              <a:t> and then inserting the </a:t>
            </a:r>
            <a:r>
              <a:rPr lang="en-US" sz="2000" b="1" dirty="0" err="1"/>
              <a:t>ans</a:t>
            </a:r>
            <a:r>
              <a:rPr lang="en-US" sz="2000" b="1" dirty="0"/>
              <a:t> over there as </a:t>
            </a:r>
            <a:r>
              <a:rPr lang="en-US" sz="2000" b="1" dirty="0" err="1"/>
              <a:t>entryField.insert</a:t>
            </a:r>
            <a:r>
              <a:rPr lang="en-US" sz="2000" b="1" dirty="0"/>
              <a:t>(0,ans).</a:t>
            </a:r>
          </a:p>
          <a:p>
            <a:pPr marL="342900" indent="-342900">
              <a:buFont typeface="Wingdings" panose="05000000000000000000" pitchFamily="2" charset="2"/>
              <a:buChar char="Ø"/>
            </a:pPr>
            <a:r>
              <a:rPr lang="en-US" sz="2000" b="1" dirty="0"/>
              <a:t>For Syntax Error it will Print “Invalid Data”</a:t>
            </a:r>
          </a:p>
          <a:p>
            <a:pPr marL="342900" indent="-342900">
              <a:buFont typeface="Wingdings" panose="05000000000000000000" pitchFamily="2" charset="2"/>
              <a:buChar char="Ø"/>
            </a:pPr>
            <a:r>
              <a:rPr lang="en-US" sz="2000" b="1" dirty="0"/>
              <a:t>For Zero Division </a:t>
            </a:r>
            <a:r>
              <a:rPr lang="en-US" sz="2000" b="1" dirty="0" err="1"/>
              <a:t>Eroor</a:t>
            </a:r>
            <a:r>
              <a:rPr lang="en-US" sz="2000" b="1" dirty="0"/>
              <a:t> will Print “Error”</a:t>
            </a:r>
          </a:p>
          <a:p>
            <a:endParaRPr lang="en-US" sz="2000" b="1" dirty="0"/>
          </a:p>
          <a:p>
            <a:pPr marL="342900" indent="-342900">
              <a:buFont typeface="Wingdings" panose="05000000000000000000" pitchFamily="2" charset="2"/>
              <a:buChar char="Ø"/>
            </a:pPr>
            <a:endParaRPr lang="en-US" sz="2000" b="1" dirty="0"/>
          </a:p>
        </p:txBody>
      </p:sp>
      <p:sp>
        <p:nvSpPr>
          <p:cNvPr id="21" name="TextBox 20">
            <a:extLst>
              <a:ext uri="{FF2B5EF4-FFF2-40B4-BE49-F238E27FC236}">
                <a16:creationId xmlns:a16="http://schemas.microsoft.com/office/drawing/2014/main" id="{9E08463A-B9AA-797E-92B1-FA45EA2F63EB}"/>
              </a:ext>
            </a:extLst>
          </p:cNvPr>
          <p:cNvSpPr txBox="1"/>
          <p:nvPr/>
        </p:nvSpPr>
        <p:spPr>
          <a:xfrm>
            <a:off x="4296696" y="55259"/>
            <a:ext cx="4070554"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3200" dirty="0"/>
              <a:t>Project Execution</a:t>
            </a:r>
          </a:p>
        </p:txBody>
      </p:sp>
      <p:pic>
        <p:nvPicPr>
          <p:cNvPr id="3" name="Picture 2">
            <a:extLst>
              <a:ext uri="{FF2B5EF4-FFF2-40B4-BE49-F238E27FC236}">
                <a16:creationId xmlns:a16="http://schemas.microsoft.com/office/drawing/2014/main" id="{CCEA2C39-BF1C-CA1F-1FCA-55DB1A14E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87" y="780141"/>
            <a:ext cx="5128190" cy="5822626"/>
          </a:xfrm>
          <a:prstGeom prst="rect">
            <a:avLst/>
          </a:prstGeom>
        </p:spPr>
      </p:pic>
    </p:spTree>
    <p:extLst>
      <p:ext uri="{BB962C8B-B14F-4D97-AF65-F5344CB8AC3E}">
        <p14:creationId xmlns:p14="http://schemas.microsoft.com/office/powerpoint/2010/main" val="57417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1BF60-82EB-69C0-BFAF-7576968B5431}"/>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2E5A556C-80D3-6DEF-46E6-C7AAB03E5A74}"/>
              </a:ext>
            </a:extLst>
          </p:cNvPr>
          <p:cNvSpPr txBox="1"/>
          <p:nvPr/>
        </p:nvSpPr>
        <p:spPr>
          <a:xfrm>
            <a:off x="0" y="651048"/>
            <a:ext cx="11710219" cy="2246769"/>
          </a:xfrm>
          <a:prstGeom prst="rect">
            <a:avLst/>
          </a:prstGeom>
          <a:noFill/>
        </p:spPr>
        <p:txBody>
          <a:bodyPr wrap="square" rtlCol="0">
            <a:spAutoFit/>
          </a:bodyPr>
          <a:lstStyle/>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endParaRPr lang="en-US" sz="2000" b="1" dirty="0"/>
          </a:p>
          <a:p>
            <a:endParaRPr lang="en-US" sz="2000" b="1" dirty="0"/>
          </a:p>
          <a:p>
            <a:pPr marL="342900" indent="-342900">
              <a:buFont typeface="Wingdings" panose="05000000000000000000" pitchFamily="2" charset="2"/>
              <a:buChar char="Ø"/>
            </a:pPr>
            <a:r>
              <a:rPr lang="en-US" sz="2000" b="1" dirty="0"/>
              <a:t>Learnt about </a:t>
            </a:r>
            <a:r>
              <a:rPr lang="en-US" sz="2000" b="1" dirty="0" err="1"/>
              <a:t>tkinter</a:t>
            </a:r>
            <a:r>
              <a:rPr lang="en-US" sz="2000" b="1" dirty="0"/>
              <a:t>, Visual Studio Basic</a:t>
            </a:r>
          </a:p>
          <a:p>
            <a:pPr marL="342900" indent="-342900">
              <a:buFont typeface="Wingdings" panose="05000000000000000000" pitchFamily="2" charset="2"/>
              <a:buChar char="Ø"/>
            </a:pPr>
            <a:r>
              <a:rPr lang="en-US" sz="2000" b="1" dirty="0"/>
              <a:t>Learnt about process of creating GUI application</a:t>
            </a:r>
          </a:p>
          <a:p>
            <a:pPr marL="342900" indent="-342900">
              <a:buFont typeface="Wingdings" panose="05000000000000000000" pitchFamily="2" charset="2"/>
              <a:buChar char="Ø"/>
            </a:pPr>
            <a:r>
              <a:rPr lang="en-US" sz="2000" b="1" dirty="0"/>
              <a:t>Learnt about decorating our project with different methods</a:t>
            </a:r>
          </a:p>
          <a:p>
            <a:pPr marL="342900" indent="-342900">
              <a:buFont typeface="Wingdings" panose="05000000000000000000" pitchFamily="2" charset="2"/>
              <a:buChar char="Ø"/>
            </a:pPr>
            <a:r>
              <a:rPr lang="en-US" sz="2000" b="1" dirty="0"/>
              <a:t>Learnt about widgets</a:t>
            </a:r>
          </a:p>
        </p:txBody>
      </p:sp>
      <p:sp>
        <p:nvSpPr>
          <p:cNvPr id="21" name="TextBox 20">
            <a:extLst>
              <a:ext uri="{FF2B5EF4-FFF2-40B4-BE49-F238E27FC236}">
                <a16:creationId xmlns:a16="http://schemas.microsoft.com/office/drawing/2014/main" id="{D8058FD8-5F0A-A98E-8616-CA705574A946}"/>
              </a:ext>
            </a:extLst>
          </p:cNvPr>
          <p:cNvSpPr txBox="1"/>
          <p:nvPr/>
        </p:nvSpPr>
        <p:spPr>
          <a:xfrm>
            <a:off x="4296696" y="55259"/>
            <a:ext cx="4070554"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3200" dirty="0"/>
              <a:t>Project Outcomes</a:t>
            </a:r>
          </a:p>
        </p:txBody>
      </p:sp>
    </p:spTree>
    <p:extLst>
      <p:ext uri="{BB962C8B-B14F-4D97-AF65-F5344CB8AC3E}">
        <p14:creationId xmlns:p14="http://schemas.microsoft.com/office/powerpoint/2010/main" val="103249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A63B1-B1D2-443E-2179-C7FD1D6A12F0}"/>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8DDB0C0F-7C78-5128-F688-B0D083BCC86A}"/>
              </a:ext>
            </a:extLst>
          </p:cNvPr>
          <p:cNvSpPr txBox="1"/>
          <p:nvPr/>
        </p:nvSpPr>
        <p:spPr>
          <a:xfrm>
            <a:off x="0" y="651048"/>
            <a:ext cx="11710219" cy="6217087"/>
          </a:xfrm>
          <a:prstGeom prst="rect">
            <a:avLst/>
          </a:prstGeom>
          <a:noFill/>
        </p:spPr>
        <p:txBody>
          <a:bodyPr wrap="square" rtlCol="0">
            <a:spAutoFit/>
          </a:bodyPr>
          <a:lstStyle/>
          <a:p>
            <a:pPr marL="342900" indent="-342900">
              <a:buFont typeface="Wingdings" panose="05000000000000000000" pitchFamily="2" charset="2"/>
              <a:buChar char="Ø"/>
            </a:pPr>
            <a:r>
              <a:rPr lang="en-US" b="1" i="0" dirty="0">
                <a:solidFill>
                  <a:srgbClr val="273239"/>
                </a:solidFill>
                <a:effectLst/>
                <a:latin typeface="Nunito" pitchFamily="2" charset="0"/>
              </a:rPr>
              <a:t>1. Tk:</a:t>
            </a:r>
            <a:r>
              <a:rPr lang="en-US" b="0" i="0" dirty="0">
                <a:solidFill>
                  <a:srgbClr val="273239"/>
                </a:solidFill>
                <a:effectLst/>
                <a:latin typeface="Nunito" pitchFamily="2" charset="0"/>
              </a:rPr>
              <a:t> To create a main window, </a:t>
            </a:r>
            <a:r>
              <a:rPr lang="en-US" b="0" i="0" dirty="0" err="1">
                <a:solidFill>
                  <a:srgbClr val="273239"/>
                </a:solidFill>
                <a:effectLst/>
                <a:latin typeface="Nunito" pitchFamily="2" charset="0"/>
              </a:rPr>
              <a:t>tkinter</a:t>
            </a:r>
            <a:r>
              <a:rPr lang="en-US" b="0" i="0" dirty="0">
                <a:solidFill>
                  <a:srgbClr val="273239"/>
                </a:solidFill>
                <a:effectLst/>
                <a:latin typeface="Nunito" pitchFamily="2" charset="0"/>
              </a:rPr>
              <a:t> offers a method ‘Tk’</a:t>
            </a:r>
          </a:p>
          <a:p>
            <a:pPr marL="342900" indent="-342900">
              <a:buFont typeface="Wingdings" panose="05000000000000000000" pitchFamily="2" charset="2"/>
              <a:buChar char="Ø"/>
            </a:pPr>
            <a:r>
              <a:rPr lang="en-US" b="1" dirty="0"/>
              <a:t>2. </a:t>
            </a:r>
            <a:r>
              <a:rPr lang="en-US" b="1" dirty="0" err="1"/>
              <a:t>mainloop</a:t>
            </a:r>
            <a:r>
              <a:rPr lang="en-US" b="1" dirty="0"/>
              <a:t>(): There is a method known by the name </a:t>
            </a:r>
            <a:r>
              <a:rPr lang="en-US" b="1" dirty="0" err="1"/>
              <a:t>mainloop</a:t>
            </a:r>
            <a:r>
              <a:rPr lang="en-US" b="1" dirty="0"/>
              <a:t>() is used when your application is ready to run. </a:t>
            </a:r>
            <a:r>
              <a:rPr lang="en-US" b="1" dirty="0" err="1"/>
              <a:t>mainloop</a:t>
            </a:r>
            <a:r>
              <a:rPr lang="en-US" b="1" dirty="0"/>
              <a:t>() is an infinite loop used to run the application, wait for an event to occur and process the event as long as the window is not closed.</a:t>
            </a:r>
          </a:p>
          <a:p>
            <a:r>
              <a:rPr lang="en-US" b="1" dirty="0"/>
              <a:t>     </a:t>
            </a:r>
            <a:r>
              <a:rPr lang="en-US" b="1" dirty="0" err="1"/>
              <a:t>Tk.mainloop</a:t>
            </a:r>
            <a:r>
              <a:rPr lang="en-US" b="1" dirty="0"/>
              <a:t>()</a:t>
            </a:r>
          </a:p>
          <a:p>
            <a:r>
              <a:rPr lang="en-US" b="0" i="0" dirty="0">
                <a:solidFill>
                  <a:srgbClr val="008200"/>
                </a:solidFill>
                <a:effectLst/>
                <a:latin typeface="Consolas" panose="020B0609020204030204" pitchFamily="49" charset="0"/>
              </a:rPr>
              <a:t>  widgets are added in between Tk and </a:t>
            </a:r>
            <a:r>
              <a:rPr lang="en-US" b="0" i="0" dirty="0" err="1">
                <a:solidFill>
                  <a:srgbClr val="008200"/>
                </a:solidFill>
                <a:effectLst/>
                <a:latin typeface="Consolas" panose="020B0609020204030204" pitchFamily="49" charset="0"/>
              </a:rPr>
              <a:t>mainloop</a:t>
            </a:r>
            <a:endParaRPr lang="en-US" b="0" i="0" dirty="0">
              <a:solidFill>
                <a:srgbClr val="008200"/>
              </a:solidFill>
              <a:effectLst/>
              <a:latin typeface="Consolas" panose="020B0609020204030204" pitchFamily="49" charset="0"/>
            </a:endParaRPr>
          </a:p>
          <a:p>
            <a:pPr algn="l" fontAlgn="base"/>
            <a:r>
              <a:rPr lang="en-US" b="1" i="0" dirty="0">
                <a:solidFill>
                  <a:srgbClr val="273239"/>
                </a:solidFill>
                <a:effectLst/>
                <a:latin typeface="Nunito" pitchFamily="2" charset="0"/>
              </a:rPr>
              <a:t>3. pack() </a:t>
            </a:r>
            <a:r>
              <a:rPr lang="en-US" b="1" i="0" dirty="0" err="1">
                <a:solidFill>
                  <a:srgbClr val="273239"/>
                </a:solidFill>
                <a:effectLst/>
                <a:latin typeface="Nunito" pitchFamily="2" charset="0"/>
              </a:rPr>
              <a:t>method:</a:t>
            </a:r>
            <a:r>
              <a:rPr lang="en-US" b="0" i="0" dirty="0" err="1">
                <a:solidFill>
                  <a:srgbClr val="273239"/>
                </a:solidFill>
                <a:effectLst/>
                <a:latin typeface="Nunito" pitchFamily="2" charset="0"/>
              </a:rPr>
              <a:t>It</a:t>
            </a:r>
            <a:r>
              <a:rPr lang="en-US" b="0" i="0" dirty="0">
                <a:solidFill>
                  <a:srgbClr val="273239"/>
                </a:solidFill>
                <a:effectLst/>
                <a:latin typeface="Nunito" pitchFamily="2" charset="0"/>
              </a:rPr>
              <a:t> organizes the widgets in blocks before placing in the parent widget.</a:t>
            </a:r>
          </a:p>
          <a:p>
            <a:pPr algn="l" fontAlgn="base"/>
            <a:r>
              <a:rPr lang="en-US" b="1" i="0" dirty="0">
                <a:solidFill>
                  <a:srgbClr val="273239"/>
                </a:solidFill>
                <a:effectLst/>
                <a:latin typeface="Nunito" pitchFamily="2" charset="0"/>
              </a:rPr>
              <a:t>4. grid() </a:t>
            </a:r>
            <a:r>
              <a:rPr lang="en-US" b="1" i="0" dirty="0" err="1">
                <a:solidFill>
                  <a:srgbClr val="273239"/>
                </a:solidFill>
                <a:effectLst/>
                <a:latin typeface="Nunito" pitchFamily="2" charset="0"/>
              </a:rPr>
              <a:t>method:</a:t>
            </a:r>
            <a:r>
              <a:rPr lang="en-US" b="0" i="0" dirty="0" err="1">
                <a:solidFill>
                  <a:srgbClr val="273239"/>
                </a:solidFill>
                <a:effectLst/>
                <a:latin typeface="Nunito" pitchFamily="2" charset="0"/>
              </a:rPr>
              <a:t>It</a:t>
            </a:r>
            <a:r>
              <a:rPr lang="en-US" b="0" i="0" dirty="0">
                <a:solidFill>
                  <a:srgbClr val="273239"/>
                </a:solidFill>
                <a:effectLst/>
                <a:latin typeface="Nunito" pitchFamily="2" charset="0"/>
              </a:rPr>
              <a:t> organizes the widgets in grid (table-like structure) before placing in the parent widget.</a:t>
            </a:r>
          </a:p>
          <a:p>
            <a:pPr algn="l" fontAlgn="base"/>
            <a:r>
              <a:rPr lang="en-US" b="1" i="0" dirty="0">
                <a:solidFill>
                  <a:srgbClr val="273239"/>
                </a:solidFill>
                <a:effectLst/>
                <a:latin typeface="Nunito" pitchFamily="2" charset="0"/>
              </a:rPr>
              <a:t>5. place() </a:t>
            </a:r>
            <a:r>
              <a:rPr lang="en-US" b="1" i="0" dirty="0" err="1">
                <a:solidFill>
                  <a:srgbClr val="273239"/>
                </a:solidFill>
                <a:effectLst/>
                <a:latin typeface="Nunito" pitchFamily="2" charset="0"/>
              </a:rPr>
              <a:t>method:</a:t>
            </a:r>
            <a:r>
              <a:rPr lang="en-US" b="0" i="0" dirty="0" err="1">
                <a:solidFill>
                  <a:srgbClr val="273239"/>
                </a:solidFill>
                <a:effectLst/>
                <a:latin typeface="Nunito" pitchFamily="2" charset="0"/>
              </a:rPr>
              <a:t>It</a:t>
            </a:r>
            <a:r>
              <a:rPr lang="en-US" b="0" i="0" dirty="0">
                <a:solidFill>
                  <a:srgbClr val="273239"/>
                </a:solidFill>
                <a:effectLst/>
                <a:latin typeface="Nunito" pitchFamily="2" charset="0"/>
              </a:rPr>
              <a:t> organizes the widgets by placing them on specific positions directed by the programmer.</a:t>
            </a:r>
          </a:p>
          <a:p>
            <a:pPr algn="l" fontAlgn="base"/>
            <a:r>
              <a:rPr lang="en-US" b="0" i="0" dirty="0">
                <a:solidFill>
                  <a:srgbClr val="273239"/>
                </a:solidFill>
                <a:effectLst/>
                <a:latin typeface="Nunito" pitchFamily="2" charset="0"/>
              </a:rPr>
              <a:t>6.Button:To add a button in your application, this widget is used. The general syntax is:</a:t>
            </a:r>
          </a:p>
          <a:p>
            <a:pPr algn="l" fontAlgn="base"/>
            <a:r>
              <a:rPr lang="en-US" b="0" i="0" dirty="0">
                <a:solidFill>
                  <a:srgbClr val="273239"/>
                </a:solidFill>
                <a:effectLst/>
                <a:latin typeface="Nunito" pitchFamily="2" charset="0"/>
              </a:rPr>
              <a:t>w=Button(master, option=value)</a:t>
            </a:r>
          </a:p>
          <a:p>
            <a:pPr algn="l" fontAlgn="base"/>
            <a:r>
              <a:rPr lang="en-US" b="0" i="0" dirty="0">
                <a:solidFill>
                  <a:srgbClr val="273239"/>
                </a:solidFill>
                <a:effectLst/>
                <a:latin typeface="Nunito" pitchFamily="2" charset="0"/>
              </a:rPr>
              <a:t>There are number of options which are used to change the format of the Buttons. Number of options can be passed as parameters separated by commas. Some of them are listed below.</a:t>
            </a:r>
          </a:p>
          <a:p>
            <a:pPr algn="l" fontAlgn="base"/>
            <a:r>
              <a:rPr lang="en-US" b="1" i="0" dirty="0" err="1">
                <a:solidFill>
                  <a:srgbClr val="273239"/>
                </a:solidFill>
                <a:effectLst/>
                <a:latin typeface="Nunito" pitchFamily="2" charset="0"/>
              </a:rPr>
              <a:t>activebackground</a:t>
            </a:r>
            <a:r>
              <a:rPr lang="en-US" b="1" i="0" dirty="0">
                <a:solidFill>
                  <a:srgbClr val="273239"/>
                </a:solidFill>
                <a:effectLst/>
                <a:latin typeface="Nunito" pitchFamily="2" charset="0"/>
              </a:rPr>
              <a:t>: </a:t>
            </a:r>
            <a:r>
              <a:rPr lang="en-US" b="0" i="0" dirty="0">
                <a:solidFill>
                  <a:srgbClr val="273239"/>
                </a:solidFill>
                <a:effectLst/>
                <a:latin typeface="Nunito" pitchFamily="2" charset="0"/>
              </a:rPr>
              <a:t>to set the background color when button is under the cursor.</a:t>
            </a:r>
          </a:p>
          <a:p>
            <a:pPr algn="l" fontAlgn="base"/>
            <a:r>
              <a:rPr lang="en-US" b="1" i="0" dirty="0" err="1">
                <a:solidFill>
                  <a:srgbClr val="273239"/>
                </a:solidFill>
                <a:effectLst/>
                <a:latin typeface="Nunito" pitchFamily="2" charset="0"/>
              </a:rPr>
              <a:t>activeforeground</a:t>
            </a:r>
            <a:r>
              <a:rPr lang="en-US" b="1" i="0" dirty="0">
                <a:solidFill>
                  <a:srgbClr val="273239"/>
                </a:solidFill>
                <a:effectLst/>
                <a:latin typeface="Nunito" pitchFamily="2" charset="0"/>
              </a:rPr>
              <a:t>: </a:t>
            </a:r>
            <a:r>
              <a:rPr lang="en-US" b="0" i="0" dirty="0">
                <a:solidFill>
                  <a:srgbClr val="273239"/>
                </a:solidFill>
                <a:effectLst/>
                <a:latin typeface="Nunito" pitchFamily="2" charset="0"/>
              </a:rPr>
              <a:t>to set the foreground color when button is under the cursor.</a:t>
            </a:r>
          </a:p>
          <a:p>
            <a:pPr algn="l" fontAlgn="base"/>
            <a:r>
              <a:rPr lang="en-US" b="1" i="0" dirty="0" err="1">
                <a:solidFill>
                  <a:srgbClr val="273239"/>
                </a:solidFill>
                <a:effectLst/>
                <a:latin typeface="Nunito" pitchFamily="2" charset="0"/>
              </a:rPr>
              <a:t>bg</a:t>
            </a:r>
            <a:r>
              <a:rPr lang="en-US" b="1" i="0" dirty="0">
                <a:solidFill>
                  <a:srgbClr val="273239"/>
                </a:solidFill>
                <a:effectLst/>
                <a:latin typeface="Nunito" pitchFamily="2" charset="0"/>
              </a:rPr>
              <a:t>: </a:t>
            </a:r>
            <a:r>
              <a:rPr lang="en-US" b="0" i="0" dirty="0">
                <a:solidFill>
                  <a:srgbClr val="273239"/>
                </a:solidFill>
                <a:effectLst/>
                <a:latin typeface="Nunito" pitchFamily="2" charset="0"/>
              </a:rPr>
              <a:t>to set the normal background color.</a:t>
            </a:r>
          </a:p>
          <a:p>
            <a:pPr algn="l" fontAlgn="base"/>
            <a:r>
              <a:rPr lang="en-US" b="0" i="0" dirty="0">
                <a:solidFill>
                  <a:srgbClr val="273239"/>
                </a:solidFill>
                <a:effectLst/>
                <a:latin typeface="Nunito" pitchFamily="2" charset="0"/>
              </a:rPr>
              <a:t>command: to call a function.</a:t>
            </a:r>
          </a:p>
          <a:p>
            <a:pPr algn="l" fontAlgn="base"/>
            <a:r>
              <a:rPr lang="en-US" b="1" i="0" dirty="0">
                <a:solidFill>
                  <a:srgbClr val="273239"/>
                </a:solidFill>
                <a:effectLst/>
                <a:latin typeface="Nunito" pitchFamily="2" charset="0"/>
              </a:rPr>
              <a:t>font: </a:t>
            </a:r>
            <a:r>
              <a:rPr lang="en-US" b="0" i="0" dirty="0">
                <a:solidFill>
                  <a:srgbClr val="273239"/>
                </a:solidFill>
                <a:effectLst/>
                <a:latin typeface="Nunito" pitchFamily="2" charset="0"/>
              </a:rPr>
              <a:t>to set the font on the button label.</a:t>
            </a:r>
          </a:p>
          <a:p>
            <a:pPr algn="l" fontAlgn="base"/>
            <a:r>
              <a:rPr lang="en-US" b="1" i="0" dirty="0">
                <a:solidFill>
                  <a:srgbClr val="273239"/>
                </a:solidFill>
                <a:effectLst/>
                <a:latin typeface="Nunito" pitchFamily="2" charset="0"/>
              </a:rPr>
              <a:t>image: </a:t>
            </a:r>
            <a:r>
              <a:rPr lang="en-US" b="0" i="0" dirty="0">
                <a:solidFill>
                  <a:srgbClr val="273239"/>
                </a:solidFill>
                <a:effectLst/>
                <a:latin typeface="Nunito" pitchFamily="2" charset="0"/>
              </a:rPr>
              <a:t>to set the image on the button.</a:t>
            </a:r>
          </a:p>
          <a:p>
            <a:pPr algn="l" fontAlgn="base"/>
            <a:r>
              <a:rPr lang="en-US" b="1" i="0" dirty="0">
                <a:solidFill>
                  <a:srgbClr val="273239"/>
                </a:solidFill>
                <a:effectLst/>
                <a:latin typeface="Nunito" pitchFamily="2" charset="0"/>
              </a:rPr>
              <a:t>width: </a:t>
            </a:r>
            <a:r>
              <a:rPr lang="en-US" b="0" i="0" dirty="0">
                <a:solidFill>
                  <a:srgbClr val="273239"/>
                </a:solidFill>
                <a:effectLst/>
                <a:latin typeface="Nunito" pitchFamily="2" charset="0"/>
              </a:rPr>
              <a:t>to set the width of the button.</a:t>
            </a:r>
          </a:p>
          <a:p>
            <a:pPr algn="l" fontAlgn="base"/>
            <a:r>
              <a:rPr lang="en-US" b="1" i="0" dirty="0">
                <a:solidFill>
                  <a:srgbClr val="273239"/>
                </a:solidFill>
                <a:effectLst/>
                <a:latin typeface="Nunito" pitchFamily="2" charset="0"/>
              </a:rPr>
              <a:t>height: </a:t>
            </a:r>
            <a:r>
              <a:rPr lang="en-US" b="0" i="0" dirty="0">
                <a:solidFill>
                  <a:srgbClr val="273239"/>
                </a:solidFill>
                <a:effectLst/>
                <a:latin typeface="Nunito" pitchFamily="2" charset="0"/>
              </a:rPr>
              <a:t>to set the height of the button.</a:t>
            </a:r>
          </a:p>
          <a:p>
            <a:endParaRPr lang="en-US" sz="2000" b="1" dirty="0"/>
          </a:p>
        </p:txBody>
      </p:sp>
      <p:sp>
        <p:nvSpPr>
          <p:cNvPr id="21" name="TextBox 20">
            <a:extLst>
              <a:ext uri="{FF2B5EF4-FFF2-40B4-BE49-F238E27FC236}">
                <a16:creationId xmlns:a16="http://schemas.microsoft.com/office/drawing/2014/main" id="{581EFA4B-0685-18A2-A388-070DE6D0862E}"/>
              </a:ext>
            </a:extLst>
          </p:cNvPr>
          <p:cNvSpPr txBox="1"/>
          <p:nvPr/>
        </p:nvSpPr>
        <p:spPr>
          <a:xfrm>
            <a:off x="4296695" y="55259"/>
            <a:ext cx="5894439"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3200" dirty="0"/>
              <a:t>Some Methods and </a:t>
            </a:r>
            <a:r>
              <a:rPr lang="en-US" sz="3200" dirty="0" err="1"/>
              <a:t>Definations</a:t>
            </a:r>
            <a:endParaRPr lang="en-US" sz="3200" dirty="0"/>
          </a:p>
        </p:txBody>
      </p:sp>
    </p:spTree>
    <p:extLst>
      <p:ext uri="{BB962C8B-B14F-4D97-AF65-F5344CB8AC3E}">
        <p14:creationId xmlns:p14="http://schemas.microsoft.com/office/powerpoint/2010/main" val="4154280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333</TotalTime>
  <Words>1045</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Consolas</vt:lpstr>
      <vt:lpstr>Nunito</vt:lpstr>
      <vt:lpstr>Tw Cen MT</vt:lpstr>
      <vt:lpstr>Wingdings</vt:lpstr>
      <vt:lpstr>Droplet</vt:lpstr>
      <vt:lpstr>Project title   Internship Project On Manual Calculator Using Visual Studio Python GUI (Project-1) PRESENTED BY  MOHAN KUMAR JHA Internship organization   Next Hikes IT Solutions Ongoing training on  Digi Crome Academy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CALCULATOR</dc:title>
  <dc:creator>DELL</dc:creator>
  <cp:lastModifiedBy>DELL</cp:lastModifiedBy>
  <cp:revision>18</cp:revision>
  <dcterms:created xsi:type="dcterms:W3CDTF">2024-03-03T13:17:18Z</dcterms:created>
  <dcterms:modified xsi:type="dcterms:W3CDTF">2024-03-06T14:20:40Z</dcterms:modified>
</cp:coreProperties>
</file>