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6" r:id="rId2"/>
    <p:sldId id="257" r:id="rId3"/>
    <p:sldId id="274" r:id="rId4"/>
    <p:sldId id="273" r:id="rId5"/>
    <p:sldId id="275" r:id="rId6"/>
    <p:sldId id="260" r:id="rId7"/>
    <p:sldId id="312" r:id="rId8"/>
    <p:sldId id="315" r:id="rId9"/>
    <p:sldId id="259" r:id="rId10"/>
    <p:sldId id="301" r:id="rId11"/>
    <p:sldId id="302" r:id="rId12"/>
    <p:sldId id="305" r:id="rId13"/>
    <p:sldId id="304" r:id="rId14"/>
    <p:sldId id="300" r:id="rId15"/>
    <p:sldId id="303" r:id="rId16"/>
    <p:sldId id="307" r:id="rId17"/>
    <p:sldId id="309" r:id="rId18"/>
    <p:sldId id="311" r:id="rId19"/>
    <p:sldId id="310" r:id="rId20"/>
    <p:sldId id="262" r:id="rId21"/>
    <p:sldId id="317" r:id="rId22"/>
    <p:sldId id="318" r:id="rId23"/>
    <p:sldId id="319" r:id="rId24"/>
    <p:sldId id="277" r:id="rId25"/>
    <p:sldId id="258" r:id="rId26"/>
    <p:sldId id="264" r:id="rId27"/>
    <p:sldId id="267" r:id="rId28"/>
    <p:sldId id="268" r:id="rId29"/>
    <p:sldId id="278" r:id="rId30"/>
    <p:sldId id="279" r:id="rId31"/>
    <p:sldId id="288" r:id="rId32"/>
    <p:sldId id="289" r:id="rId33"/>
    <p:sldId id="290" r:id="rId34"/>
    <p:sldId id="291" r:id="rId35"/>
    <p:sldId id="292" r:id="rId36"/>
    <p:sldId id="295" r:id="rId37"/>
    <p:sldId id="296" r:id="rId38"/>
    <p:sldId id="297" r:id="rId39"/>
    <p:sldId id="298" r:id="rId40"/>
    <p:sldId id="299" r:id="rId41"/>
    <p:sldId id="285"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FFB7"/>
    <a:srgbClr val="FEFCCA"/>
    <a:srgbClr val="DC02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69" autoAdjust="0"/>
  </p:normalViewPr>
  <p:slideViewPr>
    <p:cSldViewPr>
      <p:cViewPr varScale="1">
        <p:scale>
          <a:sx n="95" d="100"/>
          <a:sy n="95" d="100"/>
        </p:scale>
        <p:origin x="-201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DE9D8-E7B8-4F5B-8750-DE2CED833476}" type="datetimeFigureOut">
              <a:rPr kumimoji="1" lang="ja-JP" altLang="en-US" smtClean="0"/>
              <a:t>2017/1/20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8CE873-E119-4099-96F4-0ADB69AA872B}" type="slidenum">
              <a:rPr kumimoji="1" lang="ja-JP" altLang="en-US" smtClean="0"/>
              <a:t>‹#›</a:t>
            </a:fld>
            <a:endParaRPr kumimoji="1" lang="ja-JP" altLang="en-US"/>
          </a:p>
        </p:txBody>
      </p:sp>
    </p:spTree>
    <p:extLst>
      <p:ext uri="{BB962C8B-B14F-4D97-AF65-F5344CB8AC3E}">
        <p14:creationId xmlns:p14="http://schemas.microsoft.com/office/powerpoint/2010/main" val="6361482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ja.wikipedia.org/wiki/%E8%B6%85%E5%B8%B8%E7%A3%81%E6%80%A7#cite_note-2"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ja.wikipedia.org/wiki/%E3%83%AA%E3%83%A0%E3%83%BC%E3%83%90%E3%83%96%E3%83%AB"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ja.wikipedia.org/wiki/%E3%82%B5%E3%83%B3%E3%83%8E%E3%82%BC" TargetMode="External"/><Relationship Id="rId4" Type="http://schemas.openxmlformats.org/officeDocument/2006/relationships/hyperlink" Target="https://ja.wikipedia.org/wiki/1984%E5%B9%B4"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ja.wikipedia.org/wiki/%E3%83%AA%E3%83%A0%E3%83%BC%E3%83%90%E3%83%96%E3%83%AB"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ja.wikipedia.org/wiki/%E3%82%B5%E3%83%B3%E3%83%8E%E3%82%BC" TargetMode="External"/><Relationship Id="rId4" Type="http://schemas.openxmlformats.org/officeDocument/2006/relationships/hyperlink" Target="https://ja.wikipedia.org/wiki/1984%E5%B9%B4"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ja.wikipedia.org/wiki/1981%E5%B9%B4"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ja.wikipedia.org/wiki/IBM%E3%81%AE%E3%83%87%E3%82%A3%E3%82%B9%E3%82%AF%E8%A8%98%E6%86%B6%E8%A3%85%E7%BD%AE#cite_note-2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6</a:t>
            </a:fld>
            <a:endParaRPr kumimoji="1" lang="ja-JP" altLang="en-US"/>
          </a:p>
        </p:txBody>
      </p:sp>
    </p:spTree>
    <p:extLst>
      <p:ext uri="{BB962C8B-B14F-4D97-AF65-F5344CB8AC3E}">
        <p14:creationId xmlns:p14="http://schemas.microsoft.com/office/powerpoint/2010/main" val="237544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磁気ヘッドを読書きしたい位置に移動させる必要があります。このディスク上の位置を指定するアドレッシング方法として、</a:t>
            </a:r>
            <a:r>
              <a:rPr kumimoji="1" lang="en-US" altLang="ja-JP" sz="1200" b="1" i="1" kern="1200" dirty="0" smtClean="0">
                <a:solidFill>
                  <a:schemeClr val="tx1"/>
                </a:solidFill>
                <a:effectLst/>
                <a:latin typeface="+mn-lt"/>
                <a:ea typeface="+mn-ea"/>
                <a:cs typeface="+mn-cs"/>
              </a:rPr>
              <a:t>CHS</a:t>
            </a:r>
            <a:r>
              <a:rPr kumimoji="1" lang="ja-JP" altLang="en-US" sz="1200" b="1" i="1" kern="1200" dirty="0" smtClean="0">
                <a:solidFill>
                  <a:schemeClr val="tx1"/>
                </a:solidFill>
                <a:effectLst/>
                <a:latin typeface="+mn-lt"/>
                <a:ea typeface="+mn-ea"/>
                <a:cs typeface="+mn-cs"/>
              </a:rPr>
              <a:t>方式</a:t>
            </a:r>
            <a:r>
              <a:rPr kumimoji="1" lang="ja-JP" altLang="en-US" sz="1200" b="0" i="0" kern="1200" dirty="0" smtClean="0">
                <a:solidFill>
                  <a:schemeClr val="tx1"/>
                </a:solidFill>
                <a:effectLst/>
                <a:latin typeface="+mn-lt"/>
                <a:ea typeface="+mn-ea"/>
                <a:cs typeface="+mn-cs"/>
              </a:rPr>
              <a:t>と</a:t>
            </a:r>
            <a:r>
              <a:rPr kumimoji="1" lang="en-US" altLang="ja-JP" sz="1200" b="1" i="1" kern="1200" dirty="0" smtClean="0">
                <a:solidFill>
                  <a:schemeClr val="tx1"/>
                </a:solidFill>
                <a:effectLst/>
                <a:latin typeface="+mn-lt"/>
                <a:ea typeface="+mn-ea"/>
                <a:cs typeface="+mn-cs"/>
              </a:rPr>
              <a:t>LBA</a:t>
            </a:r>
            <a:r>
              <a:rPr kumimoji="1" lang="ja-JP" altLang="en-US" sz="1200" b="1" i="1" kern="1200" dirty="0" smtClean="0">
                <a:solidFill>
                  <a:schemeClr val="tx1"/>
                </a:solidFill>
                <a:effectLst/>
                <a:latin typeface="+mn-lt"/>
                <a:ea typeface="+mn-ea"/>
                <a:cs typeface="+mn-cs"/>
              </a:rPr>
              <a:t>方式</a:t>
            </a:r>
            <a:r>
              <a:rPr kumimoji="1" lang="ja-JP" altLang="en-US" sz="1200" b="0" i="0" kern="1200" dirty="0" smtClean="0">
                <a:solidFill>
                  <a:schemeClr val="tx1"/>
                </a:solidFill>
                <a:effectLst/>
                <a:latin typeface="+mn-lt"/>
                <a:ea typeface="+mn-ea"/>
                <a:cs typeface="+mn-cs"/>
              </a:rPr>
              <a:t>があります。</a:t>
            </a: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800" kern="1200" dirty="0" smtClean="0">
                <a:solidFill>
                  <a:schemeClr val="tx1"/>
                </a:solidFill>
                <a:latin typeface="+mj-ea"/>
                <a:ea typeface="+mn-ea"/>
                <a:cs typeface="+mn-cs"/>
              </a:rPr>
              <a:t>HDD</a:t>
            </a:r>
            <a:r>
              <a:rPr kumimoji="1" lang="ja-JP" altLang="en-US" sz="800" kern="1200" dirty="0" smtClean="0">
                <a:solidFill>
                  <a:schemeClr val="tx1"/>
                </a:solidFill>
                <a:latin typeface="+mj-ea"/>
                <a:ea typeface="+mn-ea"/>
                <a:cs typeface="+mn-cs"/>
              </a:rPr>
              <a:t>のアドレッシング方法として、先頭セクタから順番に番号を振り、その番号でディスク上の位置を表す</a:t>
            </a:r>
            <a:endParaRPr kumimoji="1" lang="en-US" altLang="ja-JP" sz="800" kern="1200" dirty="0" smtClean="0">
              <a:solidFill>
                <a:schemeClr val="tx1"/>
              </a:solidFill>
              <a:latin typeface="+mj-ea"/>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19</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このコイルに電流を流すとフレミングの左手の法則に従い、磁気ヘッドのＣの字に沿って磁界ループが発生する。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強磁性体の表面に磁界ループが構成され、磁界が磁性体の表面を透過し、磁界がある程度強力ならば磁性体を磁化する。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コイルの電流を止めても磁性体は磁化したままとなり、これで磁気記録が行われる、というわけだ。</a:t>
            </a:r>
          </a:p>
          <a:p>
            <a:endParaRPr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20</a:t>
            </a:fld>
            <a:endParaRPr kumimoji="1" lang="ja-JP" altLang="en-US"/>
          </a:p>
        </p:txBody>
      </p:sp>
    </p:spTree>
    <p:extLst>
      <p:ext uri="{BB962C8B-B14F-4D97-AF65-F5344CB8AC3E}">
        <p14:creationId xmlns:p14="http://schemas.microsoft.com/office/powerpoint/2010/main" val="368014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このコイルに電流を流すとフレミングの左手の法則に従い、磁気ヘッドのＣの字に沿って磁界ループが発生する。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強磁性体の表面に磁界ループが構成され、磁界が磁性体の表面を透過し、磁界がある程度強力ならば磁性体を磁化する。</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コイルの電流を止めても磁性体は磁化したままとなり、これで磁気記録が行われる、というわけだ。</a:t>
            </a:r>
          </a:p>
          <a:p>
            <a:endParaRPr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21</a:t>
            </a:fld>
            <a:endParaRPr kumimoji="1" lang="ja-JP" altLang="en-US"/>
          </a:p>
        </p:txBody>
      </p:sp>
    </p:spTree>
    <p:extLst>
      <p:ext uri="{BB962C8B-B14F-4D97-AF65-F5344CB8AC3E}">
        <p14:creationId xmlns:p14="http://schemas.microsoft.com/office/powerpoint/2010/main" val="3680141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強磁性体やフェリ磁性体のナノ粒子に現れる</a:t>
            </a:r>
          </a:p>
          <a:p>
            <a:r>
              <a:rPr kumimoji="1" lang="ja-JP" altLang="en-US" dirty="0" smtClean="0"/>
              <a:t>磁性ナノ粒子では磁化の向きが温度の影響でランダムに反転しうる。</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22</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強磁性体やフェリ磁性体のナノ粒子に現れる</a:t>
            </a:r>
          </a:p>
          <a:p>
            <a:r>
              <a:rPr kumimoji="1" lang="ja-JP" altLang="en-US" dirty="0" smtClean="0"/>
              <a:t>磁性ナノ粒子では磁化の向きが温度の影響でランダムに反転しうる。</a:t>
            </a:r>
            <a:endParaRPr kumimoji="1" lang="en-US" altLang="ja-JP" dirty="0" smtClean="0"/>
          </a:p>
          <a:p>
            <a:r>
              <a:rPr kumimoji="1" lang="ja-JP" altLang="en-US" sz="1200" b="0" i="0" kern="1200" dirty="0" smtClean="0">
                <a:solidFill>
                  <a:schemeClr val="tx1"/>
                </a:solidFill>
                <a:effectLst/>
                <a:latin typeface="+mn-lt"/>
                <a:ea typeface="+mn-ea"/>
                <a:cs typeface="+mn-cs"/>
              </a:rPr>
              <a:t>超常磁性によってハードディスクに用いられる粒子のサイズに下限が存在することになり、その記録密度に限界をもたらすことになる。この限界は</a:t>
            </a:r>
            <a:r>
              <a:rPr kumimoji="1" lang="ja-JP" altLang="en-US" sz="1200" b="1" i="0" kern="1200" dirty="0" smtClean="0">
                <a:solidFill>
                  <a:schemeClr val="tx1"/>
                </a:solidFill>
                <a:effectLst/>
                <a:latin typeface="+mn-lt"/>
                <a:ea typeface="+mn-ea"/>
                <a:cs typeface="+mn-cs"/>
              </a:rPr>
              <a:t>超常磁性限界</a:t>
            </a:r>
            <a:r>
              <a:rPr kumimoji="1" lang="en-US" altLang="ja-JP" sz="1200" b="0" i="0" kern="1200" dirty="0" smtClean="0">
                <a:solidFill>
                  <a:schemeClr val="tx1"/>
                </a:solidFill>
                <a:effectLst/>
                <a:latin typeface="+mn-lt"/>
                <a:ea typeface="+mn-ea"/>
                <a:cs typeface="+mn-cs"/>
              </a:rPr>
              <a:t>(superparamagnetic limit)</a:t>
            </a:r>
            <a:r>
              <a:rPr kumimoji="1" lang="ja-JP" altLang="en-US" sz="1200" b="0" i="0" kern="1200" dirty="0" smtClean="0">
                <a:solidFill>
                  <a:schemeClr val="tx1"/>
                </a:solidFill>
                <a:effectLst/>
                <a:latin typeface="+mn-lt"/>
                <a:ea typeface="+mn-ea"/>
                <a:cs typeface="+mn-cs"/>
              </a:rPr>
              <a:t>として知られている。</a:t>
            </a:r>
            <a:r>
              <a:rPr kumimoji="1" lang="en-US" altLang="ja-JP" sz="1200" b="0" i="0" u="none" strike="noStrike" kern="1200" baseline="30000" dirty="0" smtClean="0">
                <a:solidFill>
                  <a:schemeClr val="tx1"/>
                </a:solidFill>
                <a:effectLst/>
                <a:latin typeface="+mn-lt"/>
                <a:ea typeface="+mn-ea"/>
                <a:cs typeface="+mn-cs"/>
                <a:hlinkClick r:id="rId3"/>
              </a:rPr>
              <a:t>[2]</a:t>
            </a:r>
            <a:r>
              <a:rPr kumimoji="1" lang="ja-JP" altLang="en-US" sz="1200" b="0" i="0" kern="1200" dirty="0" err="1"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23</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だが、巨大で扱いにくい装置であり、厳しい工業環境や小さな事務所や家庭で使われることはなく、データセンターや大きな事務所といったそれに適した保護された環境でのみ運用されていた</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25</a:t>
            </a:fld>
            <a:endParaRPr kumimoji="1" lang="ja-JP" altLang="en-US"/>
          </a:p>
        </p:txBody>
      </p:sp>
    </p:spTree>
    <p:extLst>
      <p:ext uri="{BB962C8B-B14F-4D97-AF65-F5344CB8AC3E}">
        <p14:creationId xmlns:p14="http://schemas.microsoft.com/office/powerpoint/2010/main" val="2979054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だが、巨大で扱いにくい装置であり、厳しい工業環境や小さな事務所や家庭で使われることはなく、データセンターや大きな事務所といったそれに適した保護された環境でのみ運用されていた</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26</a:t>
            </a:fld>
            <a:endParaRPr kumimoji="1" lang="ja-JP" altLang="en-US"/>
          </a:p>
        </p:txBody>
      </p:sp>
    </p:spTree>
    <p:extLst>
      <p:ext uri="{BB962C8B-B14F-4D97-AF65-F5344CB8AC3E}">
        <p14:creationId xmlns:p14="http://schemas.microsoft.com/office/powerpoint/2010/main" val="177156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リムーバブル"/>
              </a:rPr>
              <a:t>リムーバブル</a:t>
            </a:r>
            <a:r>
              <a:rPr kumimoji="1" lang="ja-JP" altLang="en-US" sz="1200" b="0" i="0" kern="1200" dirty="0" smtClean="0">
                <a:solidFill>
                  <a:schemeClr val="tx1"/>
                </a:solidFill>
                <a:effectLst/>
                <a:latin typeface="+mn-lt"/>
                <a:ea typeface="+mn-ea"/>
                <a:cs typeface="+mn-cs"/>
              </a:rPr>
              <a:t>ディスクパックは密閉され、ヘッドおよびアームの部品を含んでいた。挿入作業の際に外すカバーはなかった。アクセスタイムは</a:t>
            </a:r>
            <a:r>
              <a:rPr kumimoji="1" lang="en-US" altLang="ja-JP" sz="1200" b="0" i="0" kern="1200" dirty="0" smtClean="0">
                <a:solidFill>
                  <a:schemeClr val="tx1"/>
                </a:solidFill>
                <a:effectLst/>
                <a:latin typeface="+mn-lt"/>
                <a:ea typeface="+mn-ea"/>
                <a:cs typeface="+mn-cs"/>
              </a:rPr>
              <a:t>25ms</a:t>
            </a:r>
            <a:r>
              <a:rPr kumimoji="1" lang="ja-JP" altLang="en-US" sz="1200" b="0" i="0" kern="1200" dirty="0" smtClean="0">
                <a:solidFill>
                  <a:schemeClr val="tx1"/>
                </a:solidFill>
                <a:effectLst/>
                <a:latin typeface="+mn-lt"/>
                <a:ea typeface="+mn-ea"/>
                <a:cs typeface="+mn-cs"/>
              </a:rPr>
              <a:t>で、データ転送率は</a:t>
            </a:r>
            <a:r>
              <a:rPr kumimoji="1" lang="en-US" altLang="ja-JP" sz="1200" b="0" i="0" kern="1200" dirty="0" smtClean="0">
                <a:solidFill>
                  <a:schemeClr val="tx1"/>
                </a:solidFill>
                <a:effectLst/>
                <a:latin typeface="+mn-lt"/>
                <a:ea typeface="+mn-ea"/>
                <a:cs typeface="+mn-cs"/>
              </a:rPr>
              <a:t>885KB/</a:t>
            </a:r>
            <a:r>
              <a:rPr kumimoji="1" lang="ja-JP" altLang="en-US" sz="1200" b="0" i="0" kern="1200" dirty="0" smtClean="0">
                <a:solidFill>
                  <a:schemeClr val="tx1"/>
                </a:solidFill>
                <a:effectLst/>
                <a:latin typeface="+mn-lt"/>
                <a:ea typeface="+mn-ea"/>
                <a:cs typeface="+mn-cs"/>
              </a:rPr>
              <a:t>秒だった。</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バージョンのリムーバブルな</a:t>
            </a:r>
            <a:r>
              <a:rPr kumimoji="1" lang="en-US" altLang="ja-JP" sz="1200" b="1" i="0" kern="1200" dirty="0" smtClean="0">
                <a:solidFill>
                  <a:schemeClr val="tx1"/>
                </a:solidFill>
                <a:effectLst/>
                <a:latin typeface="+mn-lt"/>
                <a:ea typeface="+mn-ea"/>
                <a:cs typeface="+mn-cs"/>
              </a:rPr>
              <a:t>IBM 3348</a:t>
            </a:r>
            <a:r>
              <a:rPr kumimoji="1" lang="ja-JP" altLang="en-US" sz="1200" b="1" i="0" kern="1200" dirty="0" smtClean="0">
                <a:solidFill>
                  <a:schemeClr val="tx1"/>
                </a:solidFill>
                <a:effectLst/>
                <a:latin typeface="+mn-lt"/>
                <a:ea typeface="+mn-ea"/>
                <a:cs typeface="+mn-cs"/>
              </a:rPr>
              <a:t>データ・モジュール</a:t>
            </a:r>
            <a:r>
              <a:rPr kumimoji="1" lang="ja-JP" altLang="en-US" sz="1200" b="0" i="0" kern="1200" dirty="0" smtClean="0">
                <a:solidFill>
                  <a:schemeClr val="tx1"/>
                </a:solidFill>
                <a:effectLst/>
                <a:latin typeface="+mn-lt"/>
                <a:ea typeface="+mn-ea"/>
                <a:cs typeface="+mn-cs"/>
              </a:rPr>
              <a:t>が販売され、</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つは</a:t>
            </a:r>
            <a:r>
              <a:rPr kumimoji="1" lang="en-US" altLang="ja-JP" sz="1200" b="0" i="0" kern="1200" dirty="0" smtClean="0">
                <a:solidFill>
                  <a:schemeClr val="tx1"/>
                </a:solidFill>
                <a:effectLst/>
                <a:latin typeface="+mn-lt"/>
                <a:ea typeface="+mn-ea"/>
                <a:cs typeface="+mn-cs"/>
              </a:rPr>
              <a:t>35MB</a:t>
            </a:r>
            <a:r>
              <a:rPr kumimoji="1" lang="ja-JP" altLang="en-US" sz="1200" b="0" i="0" kern="1200" dirty="0" smtClean="0">
                <a:solidFill>
                  <a:schemeClr val="tx1"/>
                </a:solidFill>
                <a:effectLst/>
                <a:latin typeface="+mn-lt"/>
                <a:ea typeface="+mn-ea"/>
                <a:cs typeface="+mn-cs"/>
              </a:rPr>
              <a:t>容量、</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番目は</a:t>
            </a:r>
            <a:r>
              <a:rPr kumimoji="1" lang="en-US" altLang="ja-JP" sz="1200" b="0" i="0" kern="1200" dirty="0" smtClean="0">
                <a:solidFill>
                  <a:schemeClr val="tx1"/>
                </a:solidFill>
                <a:effectLst/>
                <a:latin typeface="+mn-lt"/>
                <a:ea typeface="+mn-ea"/>
                <a:cs typeface="+mn-cs"/>
              </a:rPr>
              <a:t>70MB</a:t>
            </a:r>
            <a:r>
              <a:rPr kumimoji="1" lang="ja-JP" altLang="en-US" sz="1200" b="0" i="0" kern="1200" dirty="0" smtClean="0">
                <a:solidFill>
                  <a:schemeClr val="tx1"/>
                </a:solidFill>
                <a:effectLst/>
                <a:latin typeface="+mn-lt"/>
                <a:ea typeface="+mn-ea"/>
                <a:cs typeface="+mn-cs"/>
              </a:rPr>
              <a:t>容量、</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番目は同じ</a:t>
            </a:r>
            <a:r>
              <a:rPr kumimoji="1" lang="en-US" altLang="ja-JP" sz="1200" b="0" i="0" kern="1200" dirty="0" smtClean="0">
                <a:solidFill>
                  <a:schemeClr val="tx1"/>
                </a:solidFill>
                <a:effectLst/>
                <a:latin typeface="+mn-lt"/>
                <a:ea typeface="+mn-ea"/>
                <a:cs typeface="+mn-cs"/>
              </a:rPr>
              <a:t>70MB</a:t>
            </a:r>
            <a:r>
              <a:rPr kumimoji="1" lang="ja-JP" altLang="en-US" sz="1200" b="0" i="0" kern="1200" dirty="0" smtClean="0">
                <a:solidFill>
                  <a:schemeClr val="tx1"/>
                </a:solidFill>
                <a:effectLst/>
                <a:latin typeface="+mn-lt"/>
                <a:ea typeface="+mn-ea"/>
                <a:cs typeface="+mn-cs"/>
              </a:rPr>
              <a:t>容量だがより速いアクセスのため別の固定ヘッドを持つ</a:t>
            </a:r>
            <a:r>
              <a:rPr kumimoji="1" lang="en-US" altLang="ja-JP" sz="1200" b="0" i="0" kern="1200" dirty="0" smtClean="0">
                <a:solidFill>
                  <a:schemeClr val="tx1"/>
                </a:solidFill>
                <a:effectLst/>
                <a:latin typeface="+mn-lt"/>
                <a:ea typeface="+mn-ea"/>
                <a:cs typeface="+mn-cs"/>
              </a:rPr>
              <a:t>500KB</a:t>
            </a:r>
            <a:r>
              <a:rPr kumimoji="1" lang="ja-JP" altLang="en-US" sz="1200" b="0" i="0" kern="1200" dirty="0" smtClean="0">
                <a:solidFill>
                  <a:schemeClr val="tx1"/>
                </a:solidFill>
                <a:effectLst/>
                <a:latin typeface="+mn-lt"/>
                <a:ea typeface="+mn-ea"/>
                <a:cs typeface="+mn-cs"/>
              </a:rPr>
              <a:t>が付属していた。</a:t>
            </a:r>
            <a:r>
              <a:rPr kumimoji="1" lang="en-US" altLang="ja-JP" sz="1200" b="0" i="0" kern="1200" dirty="0" smtClean="0">
                <a:solidFill>
                  <a:schemeClr val="tx1"/>
                </a:solidFill>
                <a:effectLst/>
                <a:latin typeface="+mn-lt"/>
                <a:ea typeface="+mn-ea"/>
                <a:cs typeface="+mn-cs"/>
              </a:rPr>
              <a:t>3340</a:t>
            </a:r>
            <a:r>
              <a:rPr kumimoji="1" lang="ja-JP" altLang="en-US" sz="1200" b="0" i="0" kern="1200" dirty="0" smtClean="0">
                <a:solidFill>
                  <a:schemeClr val="tx1"/>
                </a:solidFill>
                <a:effectLst/>
                <a:latin typeface="+mn-lt"/>
                <a:ea typeface="+mn-ea"/>
                <a:cs typeface="+mn-cs"/>
              </a:rPr>
              <a:t>はまた、エラー訂正機能を備えていた。</a:t>
            </a:r>
            <a:r>
              <a:rPr kumimoji="1" lang="en-US" altLang="ja-JP" sz="1200" b="0" i="0" kern="1200" dirty="0" smtClean="0">
                <a:solidFill>
                  <a:schemeClr val="tx1"/>
                </a:solidFill>
                <a:effectLst/>
                <a:latin typeface="+mn-lt"/>
                <a:ea typeface="+mn-ea"/>
                <a:cs typeface="+mn-cs"/>
              </a:rPr>
              <a:t>IBM 3340</a:t>
            </a:r>
            <a:r>
              <a:rPr kumimoji="1" lang="ja-JP" altLang="en-US" sz="1200" b="0" i="0" kern="1200" dirty="0" smtClean="0">
                <a:solidFill>
                  <a:schemeClr val="tx1"/>
                </a:solidFill>
                <a:effectLst/>
                <a:latin typeface="+mn-lt"/>
                <a:ea typeface="+mn-ea"/>
                <a:cs typeface="+mn-cs"/>
              </a:rPr>
              <a:t>は</a:t>
            </a:r>
            <a:r>
              <a:rPr kumimoji="1" lang="en-US" altLang="ja-JP" sz="1200" b="0" i="0" u="none" strike="noStrike" kern="1200" dirty="0" smtClean="0">
                <a:solidFill>
                  <a:schemeClr val="tx1"/>
                </a:solidFill>
                <a:effectLst/>
                <a:latin typeface="+mn-lt"/>
                <a:ea typeface="+mn-ea"/>
                <a:cs typeface="+mn-cs"/>
                <a:hlinkClick r:id="rId4" tooltip="1984年"/>
              </a:rPr>
              <a:t>1984</a:t>
            </a:r>
            <a:r>
              <a:rPr kumimoji="1" lang="ja-JP" altLang="en-US" sz="1200" b="0" i="0" u="none" strike="noStrike" kern="1200" dirty="0" smtClean="0">
                <a:solidFill>
                  <a:schemeClr val="tx1"/>
                </a:solidFill>
                <a:effectLst/>
                <a:latin typeface="+mn-lt"/>
                <a:ea typeface="+mn-ea"/>
                <a:cs typeface="+mn-cs"/>
                <a:hlinkClick r:id="rId4" tooltip="1984年"/>
              </a:rPr>
              <a:t>年</a:t>
            </a:r>
            <a:r>
              <a:rPr kumimoji="1" lang="ja-JP" altLang="en-US" sz="1200" b="0" i="0" kern="1200" dirty="0" smtClean="0">
                <a:solidFill>
                  <a:schemeClr val="tx1"/>
                </a:solidFill>
                <a:effectLst/>
                <a:latin typeface="+mn-lt"/>
                <a:ea typeface="+mn-ea"/>
                <a:cs typeface="+mn-cs"/>
              </a:rPr>
              <a:t>に販売終了となった。</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IBM 3340</a:t>
            </a:r>
            <a:r>
              <a:rPr kumimoji="1" lang="ja-JP" altLang="en-US" sz="1200" b="0" i="0" kern="1200" dirty="0" smtClean="0">
                <a:solidFill>
                  <a:schemeClr val="tx1"/>
                </a:solidFill>
                <a:effectLst/>
                <a:latin typeface="+mn-lt"/>
                <a:ea typeface="+mn-ea"/>
                <a:cs typeface="+mn-cs"/>
              </a:rPr>
              <a:t>は</a:t>
            </a:r>
            <a:r>
              <a:rPr kumimoji="1" lang="en-US" altLang="ja-JP" sz="1200" b="0" i="0" kern="1200" dirty="0" smtClean="0">
                <a:solidFill>
                  <a:schemeClr val="tx1"/>
                </a:solidFill>
                <a:effectLst/>
                <a:latin typeface="+mn-lt"/>
                <a:ea typeface="+mn-ea"/>
                <a:cs typeface="+mn-cs"/>
              </a:rPr>
              <a:t>Ken Haughton</a:t>
            </a:r>
            <a:r>
              <a:rPr kumimoji="1" lang="ja-JP" altLang="en-US" sz="1200" b="0" i="0" kern="1200" dirty="0" smtClean="0">
                <a:solidFill>
                  <a:schemeClr val="tx1"/>
                </a:solidFill>
                <a:effectLst/>
                <a:latin typeface="+mn-lt"/>
                <a:ea typeface="+mn-ea"/>
                <a:cs typeface="+mn-cs"/>
              </a:rPr>
              <a:t>のリーダーシップの下、</a:t>
            </a:r>
            <a:r>
              <a:rPr kumimoji="1" lang="ja-JP" altLang="en-US" sz="1200" b="0" i="0" u="none" strike="noStrike" kern="1200" dirty="0" smtClean="0">
                <a:solidFill>
                  <a:schemeClr val="tx1"/>
                </a:solidFill>
                <a:effectLst/>
                <a:latin typeface="+mn-lt"/>
                <a:ea typeface="+mn-ea"/>
                <a:cs typeface="+mn-cs"/>
                <a:hlinkClick r:id="rId5" tooltip="サンノゼ"/>
              </a:rPr>
              <a:t>サンノゼ</a:t>
            </a:r>
            <a:r>
              <a:rPr kumimoji="1" lang="ja-JP" altLang="en-US" sz="1200" b="0" i="0" kern="1200" dirty="0" smtClean="0">
                <a:solidFill>
                  <a:schemeClr val="tx1"/>
                </a:solidFill>
                <a:effectLst/>
                <a:latin typeface="+mn-lt"/>
                <a:ea typeface="+mn-ea"/>
                <a:cs typeface="+mn-cs"/>
              </a:rPr>
              <a:t>で開発された。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「ウィンチェスター技術」として知られるようになった理由は、製品の構成とは全く関係がなかった。これはメディアからヘッドをアンロードしない</a:t>
            </a:r>
            <a:r>
              <a:rPr kumimoji="1" lang="en-US" altLang="ja-JP" sz="1200" b="0" i="0" kern="1200" dirty="0" smtClean="0">
                <a:solidFill>
                  <a:schemeClr val="tx1"/>
                </a:solidFill>
                <a:effectLst/>
                <a:latin typeface="+mn-lt"/>
                <a:ea typeface="+mn-ea"/>
                <a:cs typeface="+mn-cs"/>
              </a:rPr>
              <a:t>IBM</a:t>
            </a:r>
            <a:r>
              <a:rPr kumimoji="1" lang="ja-JP" altLang="en-US" sz="1200" b="0" i="0" kern="1200" dirty="0" smtClean="0">
                <a:solidFill>
                  <a:schemeClr val="tx1"/>
                </a:solidFill>
                <a:effectLst/>
                <a:latin typeface="+mn-lt"/>
                <a:ea typeface="+mn-ea"/>
                <a:cs typeface="+mn-cs"/>
              </a:rPr>
              <a:t>の最初のドライブだった。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ウィンチェスター技術は、ディスクの回転や上下につれて、ヘッドがディスクメディアへ着陸または離陸することを可能にした。これは、ヘッドやアームの複雑な動作メカニズムを、劇的に削減した。この方式は、急速にディスク製造業界の標準設計となった。</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27</a:t>
            </a:fld>
            <a:endParaRPr kumimoji="1" lang="ja-JP" altLang="en-US"/>
          </a:p>
        </p:txBody>
      </p:sp>
    </p:spTree>
    <p:extLst>
      <p:ext uri="{BB962C8B-B14F-4D97-AF65-F5344CB8AC3E}">
        <p14:creationId xmlns:p14="http://schemas.microsoft.com/office/powerpoint/2010/main" val="3825750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dirty="0" smtClean="0">
                <a:solidFill>
                  <a:schemeClr val="tx1"/>
                </a:solidFill>
                <a:effectLst/>
                <a:latin typeface="+mn-lt"/>
                <a:ea typeface="+mn-ea"/>
                <a:cs typeface="+mn-cs"/>
                <a:hlinkClick r:id="rId3" tooltip="リムーバブル"/>
              </a:rPr>
              <a:t>リムーバブル</a:t>
            </a:r>
            <a:r>
              <a:rPr kumimoji="1" lang="ja-JP" altLang="en-US" sz="1200" b="0" i="0" kern="1200" dirty="0" smtClean="0">
                <a:solidFill>
                  <a:schemeClr val="tx1"/>
                </a:solidFill>
                <a:effectLst/>
                <a:latin typeface="+mn-lt"/>
                <a:ea typeface="+mn-ea"/>
                <a:cs typeface="+mn-cs"/>
              </a:rPr>
              <a:t>ディスクパックは密閉され、ヘッドおよびアームの部品を含んでいた。挿入作業の際に外すカバーはなかった。アクセスタイムは</a:t>
            </a:r>
            <a:r>
              <a:rPr kumimoji="1" lang="en-US" altLang="ja-JP" sz="1200" b="0" i="0" kern="1200" dirty="0" smtClean="0">
                <a:solidFill>
                  <a:schemeClr val="tx1"/>
                </a:solidFill>
                <a:effectLst/>
                <a:latin typeface="+mn-lt"/>
                <a:ea typeface="+mn-ea"/>
                <a:cs typeface="+mn-cs"/>
              </a:rPr>
              <a:t>25ms</a:t>
            </a:r>
            <a:r>
              <a:rPr kumimoji="1" lang="ja-JP" altLang="en-US" sz="1200" b="0" i="0" kern="1200" dirty="0" smtClean="0">
                <a:solidFill>
                  <a:schemeClr val="tx1"/>
                </a:solidFill>
                <a:effectLst/>
                <a:latin typeface="+mn-lt"/>
                <a:ea typeface="+mn-ea"/>
                <a:cs typeface="+mn-cs"/>
              </a:rPr>
              <a:t>で、データ転送率は</a:t>
            </a:r>
            <a:r>
              <a:rPr kumimoji="1" lang="en-US" altLang="ja-JP" sz="1200" b="0" i="0" kern="1200" dirty="0" smtClean="0">
                <a:solidFill>
                  <a:schemeClr val="tx1"/>
                </a:solidFill>
                <a:effectLst/>
                <a:latin typeface="+mn-lt"/>
                <a:ea typeface="+mn-ea"/>
                <a:cs typeface="+mn-cs"/>
              </a:rPr>
              <a:t>885KB/</a:t>
            </a:r>
            <a:r>
              <a:rPr kumimoji="1" lang="ja-JP" altLang="en-US" sz="1200" b="0" i="0" kern="1200" dirty="0" smtClean="0">
                <a:solidFill>
                  <a:schemeClr val="tx1"/>
                </a:solidFill>
                <a:effectLst/>
                <a:latin typeface="+mn-lt"/>
                <a:ea typeface="+mn-ea"/>
                <a:cs typeface="+mn-cs"/>
              </a:rPr>
              <a:t>秒だった。</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バージョンのリムーバブルな</a:t>
            </a:r>
            <a:r>
              <a:rPr kumimoji="1" lang="en-US" altLang="ja-JP" sz="1200" b="1" i="0" kern="1200" dirty="0" smtClean="0">
                <a:solidFill>
                  <a:schemeClr val="tx1"/>
                </a:solidFill>
                <a:effectLst/>
                <a:latin typeface="+mn-lt"/>
                <a:ea typeface="+mn-ea"/>
                <a:cs typeface="+mn-cs"/>
              </a:rPr>
              <a:t>IBM 3348</a:t>
            </a:r>
            <a:r>
              <a:rPr kumimoji="1" lang="ja-JP" altLang="en-US" sz="1200" b="1" i="0" kern="1200" dirty="0" smtClean="0">
                <a:solidFill>
                  <a:schemeClr val="tx1"/>
                </a:solidFill>
                <a:effectLst/>
                <a:latin typeface="+mn-lt"/>
                <a:ea typeface="+mn-ea"/>
                <a:cs typeface="+mn-cs"/>
              </a:rPr>
              <a:t>データ・モジュール</a:t>
            </a:r>
            <a:r>
              <a:rPr kumimoji="1" lang="ja-JP" altLang="en-US" sz="1200" b="0" i="0" kern="1200" dirty="0" smtClean="0">
                <a:solidFill>
                  <a:schemeClr val="tx1"/>
                </a:solidFill>
                <a:effectLst/>
                <a:latin typeface="+mn-lt"/>
                <a:ea typeface="+mn-ea"/>
                <a:cs typeface="+mn-cs"/>
              </a:rPr>
              <a:t>が販売され、</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つは</a:t>
            </a:r>
            <a:r>
              <a:rPr kumimoji="1" lang="en-US" altLang="ja-JP" sz="1200" b="0" i="0" kern="1200" dirty="0" smtClean="0">
                <a:solidFill>
                  <a:schemeClr val="tx1"/>
                </a:solidFill>
                <a:effectLst/>
                <a:latin typeface="+mn-lt"/>
                <a:ea typeface="+mn-ea"/>
                <a:cs typeface="+mn-cs"/>
              </a:rPr>
              <a:t>35MB</a:t>
            </a:r>
            <a:r>
              <a:rPr kumimoji="1" lang="ja-JP" altLang="en-US" sz="1200" b="0" i="0" kern="1200" dirty="0" smtClean="0">
                <a:solidFill>
                  <a:schemeClr val="tx1"/>
                </a:solidFill>
                <a:effectLst/>
                <a:latin typeface="+mn-lt"/>
                <a:ea typeface="+mn-ea"/>
                <a:cs typeface="+mn-cs"/>
              </a:rPr>
              <a:t>容量、</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番目は</a:t>
            </a:r>
            <a:r>
              <a:rPr kumimoji="1" lang="en-US" altLang="ja-JP" sz="1200" b="0" i="0" kern="1200" dirty="0" smtClean="0">
                <a:solidFill>
                  <a:schemeClr val="tx1"/>
                </a:solidFill>
                <a:effectLst/>
                <a:latin typeface="+mn-lt"/>
                <a:ea typeface="+mn-ea"/>
                <a:cs typeface="+mn-cs"/>
              </a:rPr>
              <a:t>70MB</a:t>
            </a:r>
            <a:r>
              <a:rPr kumimoji="1" lang="ja-JP" altLang="en-US" sz="1200" b="0" i="0" kern="1200" dirty="0" smtClean="0">
                <a:solidFill>
                  <a:schemeClr val="tx1"/>
                </a:solidFill>
                <a:effectLst/>
                <a:latin typeface="+mn-lt"/>
                <a:ea typeface="+mn-ea"/>
                <a:cs typeface="+mn-cs"/>
              </a:rPr>
              <a:t>容量、</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番目は同じ</a:t>
            </a:r>
            <a:r>
              <a:rPr kumimoji="1" lang="en-US" altLang="ja-JP" sz="1200" b="0" i="0" kern="1200" dirty="0" smtClean="0">
                <a:solidFill>
                  <a:schemeClr val="tx1"/>
                </a:solidFill>
                <a:effectLst/>
                <a:latin typeface="+mn-lt"/>
                <a:ea typeface="+mn-ea"/>
                <a:cs typeface="+mn-cs"/>
              </a:rPr>
              <a:t>70MB</a:t>
            </a:r>
            <a:r>
              <a:rPr kumimoji="1" lang="ja-JP" altLang="en-US" sz="1200" b="0" i="0" kern="1200" dirty="0" smtClean="0">
                <a:solidFill>
                  <a:schemeClr val="tx1"/>
                </a:solidFill>
                <a:effectLst/>
                <a:latin typeface="+mn-lt"/>
                <a:ea typeface="+mn-ea"/>
                <a:cs typeface="+mn-cs"/>
              </a:rPr>
              <a:t>容量だがより速いアクセスのため別の固定ヘッドを持つ</a:t>
            </a:r>
            <a:r>
              <a:rPr kumimoji="1" lang="en-US" altLang="ja-JP" sz="1200" b="0" i="0" kern="1200" dirty="0" smtClean="0">
                <a:solidFill>
                  <a:schemeClr val="tx1"/>
                </a:solidFill>
                <a:effectLst/>
                <a:latin typeface="+mn-lt"/>
                <a:ea typeface="+mn-ea"/>
                <a:cs typeface="+mn-cs"/>
              </a:rPr>
              <a:t>500KB</a:t>
            </a:r>
            <a:r>
              <a:rPr kumimoji="1" lang="ja-JP" altLang="en-US" sz="1200" b="0" i="0" kern="1200" dirty="0" smtClean="0">
                <a:solidFill>
                  <a:schemeClr val="tx1"/>
                </a:solidFill>
                <a:effectLst/>
                <a:latin typeface="+mn-lt"/>
                <a:ea typeface="+mn-ea"/>
                <a:cs typeface="+mn-cs"/>
              </a:rPr>
              <a:t>が付属していた。</a:t>
            </a:r>
            <a:r>
              <a:rPr kumimoji="1" lang="en-US" altLang="ja-JP" sz="1200" b="0" i="0" kern="1200" dirty="0" smtClean="0">
                <a:solidFill>
                  <a:schemeClr val="tx1"/>
                </a:solidFill>
                <a:effectLst/>
                <a:latin typeface="+mn-lt"/>
                <a:ea typeface="+mn-ea"/>
                <a:cs typeface="+mn-cs"/>
              </a:rPr>
              <a:t>3340</a:t>
            </a:r>
            <a:r>
              <a:rPr kumimoji="1" lang="ja-JP" altLang="en-US" sz="1200" b="0" i="0" kern="1200" dirty="0" smtClean="0">
                <a:solidFill>
                  <a:schemeClr val="tx1"/>
                </a:solidFill>
                <a:effectLst/>
                <a:latin typeface="+mn-lt"/>
                <a:ea typeface="+mn-ea"/>
                <a:cs typeface="+mn-cs"/>
              </a:rPr>
              <a:t>はまた、エラー訂正機能を備えていた。</a:t>
            </a:r>
            <a:r>
              <a:rPr kumimoji="1" lang="en-US" altLang="ja-JP" sz="1200" b="0" i="0" kern="1200" dirty="0" smtClean="0">
                <a:solidFill>
                  <a:schemeClr val="tx1"/>
                </a:solidFill>
                <a:effectLst/>
                <a:latin typeface="+mn-lt"/>
                <a:ea typeface="+mn-ea"/>
                <a:cs typeface="+mn-cs"/>
              </a:rPr>
              <a:t>IBM 3340</a:t>
            </a:r>
            <a:r>
              <a:rPr kumimoji="1" lang="ja-JP" altLang="en-US" sz="1200" b="0" i="0" kern="1200" dirty="0" smtClean="0">
                <a:solidFill>
                  <a:schemeClr val="tx1"/>
                </a:solidFill>
                <a:effectLst/>
                <a:latin typeface="+mn-lt"/>
                <a:ea typeface="+mn-ea"/>
                <a:cs typeface="+mn-cs"/>
              </a:rPr>
              <a:t>は</a:t>
            </a:r>
            <a:r>
              <a:rPr kumimoji="1" lang="en-US" altLang="ja-JP" sz="1200" b="0" i="0" u="none" strike="noStrike" kern="1200" dirty="0" smtClean="0">
                <a:solidFill>
                  <a:schemeClr val="tx1"/>
                </a:solidFill>
                <a:effectLst/>
                <a:latin typeface="+mn-lt"/>
                <a:ea typeface="+mn-ea"/>
                <a:cs typeface="+mn-cs"/>
                <a:hlinkClick r:id="rId4" tooltip="1984年"/>
              </a:rPr>
              <a:t>1984</a:t>
            </a:r>
            <a:r>
              <a:rPr kumimoji="1" lang="ja-JP" altLang="en-US" sz="1200" b="0" i="0" u="none" strike="noStrike" kern="1200" dirty="0" smtClean="0">
                <a:solidFill>
                  <a:schemeClr val="tx1"/>
                </a:solidFill>
                <a:effectLst/>
                <a:latin typeface="+mn-lt"/>
                <a:ea typeface="+mn-ea"/>
                <a:cs typeface="+mn-cs"/>
                <a:hlinkClick r:id="rId4" tooltip="1984年"/>
              </a:rPr>
              <a:t>年</a:t>
            </a:r>
            <a:r>
              <a:rPr kumimoji="1" lang="ja-JP" altLang="en-US" sz="1200" b="0" i="0" kern="1200" dirty="0" smtClean="0">
                <a:solidFill>
                  <a:schemeClr val="tx1"/>
                </a:solidFill>
                <a:effectLst/>
                <a:latin typeface="+mn-lt"/>
                <a:ea typeface="+mn-ea"/>
                <a:cs typeface="+mn-cs"/>
              </a:rPr>
              <a:t>に販売終了となった。</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IBM 3340</a:t>
            </a:r>
            <a:r>
              <a:rPr kumimoji="1" lang="ja-JP" altLang="en-US" sz="1200" b="0" i="0" kern="1200" dirty="0" smtClean="0">
                <a:solidFill>
                  <a:schemeClr val="tx1"/>
                </a:solidFill>
                <a:effectLst/>
                <a:latin typeface="+mn-lt"/>
                <a:ea typeface="+mn-ea"/>
                <a:cs typeface="+mn-cs"/>
              </a:rPr>
              <a:t>は</a:t>
            </a:r>
            <a:r>
              <a:rPr kumimoji="1" lang="en-US" altLang="ja-JP" sz="1200" b="0" i="0" kern="1200" dirty="0" smtClean="0">
                <a:solidFill>
                  <a:schemeClr val="tx1"/>
                </a:solidFill>
                <a:effectLst/>
                <a:latin typeface="+mn-lt"/>
                <a:ea typeface="+mn-ea"/>
                <a:cs typeface="+mn-cs"/>
              </a:rPr>
              <a:t>Ken Haughton</a:t>
            </a:r>
            <a:r>
              <a:rPr kumimoji="1" lang="ja-JP" altLang="en-US" sz="1200" b="0" i="0" kern="1200" dirty="0" smtClean="0">
                <a:solidFill>
                  <a:schemeClr val="tx1"/>
                </a:solidFill>
                <a:effectLst/>
                <a:latin typeface="+mn-lt"/>
                <a:ea typeface="+mn-ea"/>
                <a:cs typeface="+mn-cs"/>
              </a:rPr>
              <a:t>のリーダーシップの下、</a:t>
            </a:r>
            <a:r>
              <a:rPr kumimoji="1" lang="ja-JP" altLang="en-US" sz="1200" b="0" i="0" u="none" strike="noStrike" kern="1200" dirty="0" smtClean="0">
                <a:solidFill>
                  <a:schemeClr val="tx1"/>
                </a:solidFill>
                <a:effectLst/>
                <a:latin typeface="+mn-lt"/>
                <a:ea typeface="+mn-ea"/>
                <a:cs typeface="+mn-cs"/>
                <a:hlinkClick r:id="rId5" tooltip="サンノゼ"/>
              </a:rPr>
              <a:t>サンノゼ</a:t>
            </a:r>
            <a:r>
              <a:rPr kumimoji="1" lang="ja-JP" altLang="en-US" sz="1200" b="0" i="0" kern="1200" dirty="0" smtClean="0">
                <a:solidFill>
                  <a:schemeClr val="tx1"/>
                </a:solidFill>
                <a:effectLst/>
                <a:latin typeface="+mn-lt"/>
                <a:ea typeface="+mn-ea"/>
                <a:cs typeface="+mn-cs"/>
              </a:rPr>
              <a:t>で開発された。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「ウィンチェスター技術」として知られるようになった理由は、製品の構成とは全く関係がなかった。これはメディアからヘッドをアンロードしない</a:t>
            </a:r>
            <a:r>
              <a:rPr kumimoji="1" lang="en-US" altLang="ja-JP" sz="1200" b="0" i="0" kern="1200" dirty="0" smtClean="0">
                <a:solidFill>
                  <a:schemeClr val="tx1"/>
                </a:solidFill>
                <a:effectLst/>
                <a:latin typeface="+mn-lt"/>
                <a:ea typeface="+mn-ea"/>
                <a:cs typeface="+mn-cs"/>
              </a:rPr>
              <a:t>IBM</a:t>
            </a:r>
            <a:r>
              <a:rPr kumimoji="1" lang="ja-JP" altLang="en-US" sz="1200" b="0" i="0" kern="1200" dirty="0" smtClean="0">
                <a:solidFill>
                  <a:schemeClr val="tx1"/>
                </a:solidFill>
                <a:effectLst/>
                <a:latin typeface="+mn-lt"/>
                <a:ea typeface="+mn-ea"/>
                <a:cs typeface="+mn-cs"/>
              </a:rPr>
              <a:t>の最初のドライブだった。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ウィンチェスター技術は、ディスクの回転や上下につれて、ヘッドがディスクメディアへ着陸または離陸することを可能にした。これは、ヘッドやアームの複雑な動作メカニズムを、劇的に削減した。この方式は、急速にディスク製造業界の標準設計となった。</a:t>
            </a:r>
            <a:endParaRPr kumimoji="1" lang="ja-JP" altLang="en-US" dirty="0" smtClean="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28</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30</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7</a:t>
            </a:fld>
            <a:endParaRPr kumimoji="1" lang="ja-JP" altLang="en-US"/>
          </a:p>
        </p:txBody>
      </p:sp>
    </p:spTree>
    <p:extLst>
      <p:ext uri="{BB962C8B-B14F-4D97-AF65-F5344CB8AC3E}">
        <p14:creationId xmlns:p14="http://schemas.microsoft.com/office/powerpoint/2010/main" val="237544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31</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32</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33</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34</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35</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36</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37</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38</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39</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40</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8</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発生した問題のため、最初のユニットは</a:t>
            </a:r>
            <a:r>
              <a:rPr kumimoji="1" lang="en-US" altLang="ja-JP" sz="1200" b="0" i="0" u="none" strike="noStrike" kern="1200" dirty="0" smtClean="0">
                <a:solidFill>
                  <a:schemeClr val="tx1"/>
                </a:solidFill>
                <a:effectLst/>
                <a:latin typeface="+mn-lt"/>
                <a:ea typeface="+mn-ea"/>
                <a:cs typeface="+mn-cs"/>
                <a:hlinkClick r:id="rId3" tooltip="1981年"/>
              </a:rPr>
              <a:t>1981</a:t>
            </a:r>
            <a:r>
              <a:rPr kumimoji="1" lang="ja-JP" altLang="en-US" sz="1200" b="0" i="0" u="none" strike="noStrike" kern="1200" dirty="0" smtClean="0">
                <a:solidFill>
                  <a:schemeClr val="tx1"/>
                </a:solidFill>
                <a:effectLst/>
                <a:latin typeface="+mn-lt"/>
                <a:ea typeface="+mn-ea"/>
                <a:cs typeface="+mn-cs"/>
                <a:hlinkClick r:id="rId3" tooltip="1981年"/>
              </a:rPr>
              <a:t>年</a:t>
            </a:r>
            <a:r>
              <a:rPr kumimoji="1" lang="en-US" altLang="ja-JP" sz="1200" b="0" i="0" kern="1200" dirty="0" smtClean="0">
                <a:solidFill>
                  <a:schemeClr val="tx1"/>
                </a:solidFill>
                <a:effectLst/>
                <a:latin typeface="+mn-lt"/>
                <a:ea typeface="+mn-ea"/>
                <a:cs typeface="+mn-cs"/>
              </a:rPr>
              <a:t>10</a:t>
            </a:r>
            <a:r>
              <a:rPr kumimoji="1" lang="ja-JP" altLang="en-US" sz="1200" b="0" i="0" kern="1200" dirty="0" smtClean="0">
                <a:solidFill>
                  <a:schemeClr val="tx1"/>
                </a:solidFill>
                <a:effectLst/>
                <a:latin typeface="+mn-lt"/>
                <a:ea typeface="+mn-ea"/>
                <a:cs typeface="+mn-cs"/>
              </a:rPr>
              <a:t>月まで出荷されなかった</a:t>
            </a:r>
            <a:r>
              <a:rPr kumimoji="1" lang="en-US" altLang="ja-JP" sz="1200" b="0" i="0" u="none" strike="noStrike" kern="1200" baseline="30000" dirty="0" smtClean="0">
                <a:solidFill>
                  <a:schemeClr val="tx1"/>
                </a:solidFill>
                <a:effectLst/>
                <a:latin typeface="+mn-lt"/>
                <a:ea typeface="+mn-ea"/>
                <a:cs typeface="+mn-cs"/>
                <a:hlinkClick r:id="rId4"/>
              </a:rPr>
              <a:t>[2</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41</a:t>
            </a:fld>
            <a:endParaRPr kumimoji="1" lang="ja-JP" altLang="en-US"/>
          </a:p>
        </p:txBody>
      </p:sp>
    </p:spTree>
    <p:extLst>
      <p:ext uri="{BB962C8B-B14F-4D97-AF65-F5344CB8AC3E}">
        <p14:creationId xmlns:p14="http://schemas.microsoft.com/office/powerpoint/2010/main" val="80178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9</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10</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11</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12</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13</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磁気ディスクに記録できるデータの密度を表現する方法として、線記録密度とトラック密度が多く使用されています。</a:t>
            </a:r>
          </a:p>
          <a:p>
            <a:r>
              <a:rPr kumimoji="1" lang="ja-JP" altLang="en-US" dirty="0" smtClean="0"/>
              <a:t>「線記録密度</a:t>
            </a:r>
            <a:r>
              <a:rPr kumimoji="1" lang="en-US" altLang="ja-JP" dirty="0" smtClean="0"/>
              <a:t>…</a:t>
            </a:r>
            <a:r>
              <a:rPr kumimoji="1" lang="ja-JP" altLang="en-US" dirty="0" smtClean="0"/>
              <a:t>円周方向での単位長さあたりの記録ビット数」</a:t>
            </a:r>
          </a:p>
          <a:p>
            <a:r>
              <a:rPr kumimoji="1" lang="ja-JP" altLang="en-US" dirty="0" smtClean="0"/>
              <a:t>「トラック密度</a:t>
            </a:r>
            <a:r>
              <a:rPr kumimoji="1" lang="en-US" altLang="ja-JP" dirty="0" smtClean="0"/>
              <a:t>…</a:t>
            </a:r>
            <a:r>
              <a:rPr kumimoji="1" lang="ja-JP" altLang="en-US" dirty="0" smtClean="0"/>
              <a:t>半径方向での単位長さあたりのトラック数」</a:t>
            </a:r>
          </a:p>
          <a:p>
            <a:r>
              <a:rPr kumimoji="1" lang="ja-JP" altLang="en-US" dirty="0" smtClean="0"/>
              <a:t>「面記録密度＝線記録密度</a:t>
            </a:r>
            <a:r>
              <a:rPr kumimoji="1" lang="en-US" altLang="ja-JP" dirty="0" smtClean="0"/>
              <a:t>×</a:t>
            </a:r>
            <a:r>
              <a:rPr kumimoji="1" lang="ja-JP" altLang="en-US" dirty="0" smtClean="0"/>
              <a:t>トラック密度」</a:t>
            </a:r>
          </a:p>
          <a:p>
            <a:r>
              <a:rPr kumimoji="1" lang="ja-JP" altLang="en-US" dirty="0" smtClean="0"/>
              <a:t>　通常、</a:t>
            </a:r>
            <a:r>
              <a:rPr kumimoji="1" lang="en-US" altLang="ja-JP" dirty="0" smtClean="0"/>
              <a:t>1</a:t>
            </a:r>
            <a:r>
              <a:rPr kumimoji="1" lang="ja-JP" altLang="en-US" dirty="0" smtClean="0"/>
              <a:t>インチを単位長さとし、線記録密度は</a:t>
            </a:r>
            <a:r>
              <a:rPr kumimoji="1" lang="en-US" altLang="ja-JP" dirty="0" smtClean="0"/>
              <a:t>bpi</a:t>
            </a:r>
            <a:r>
              <a:rPr kumimoji="1" lang="ja-JP" altLang="en-US" dirty="0" smtClean="0"/>
              <a:t>（</a:t>
            </a:r>
            <a:r>
              <a:rPr kumimoji="1" lang="en-US" altLang="ja-JP" dirty="0" smtClean="0"/>
              <a:t>bits per inch</a:t>
            </a:r>
            <a:r>
              <a:rPr kumimoji="1" lang="ja-JP" altLang="en-US" dirty="0" smtClean="0"/>
              <a:t>）、トラック密度は</a:t>
            </a:r>
            <a:r>
              <a:rPr kumimoji="1" lang="en-US" altLang="ja-JP" dirty="0" err="1" smtClean="0"/>
              <a:t>tpi</a:t>
            </a:r>
            <a:r>
              <a:rPr kumimoji="1" lang="ja-JP" altLang="en-US" dirty="0" smtClean="0"/>
              <a:t>（</a:t>
            </a:r>
            <a:r>
              <a:rPr kumimoji="1" lang="en-US" altLang="ja-JP" dirty="0" smtClean="0"/>
              <a:t>tracks per inch</a:t>
            </a:r>
            <a:r>
              <a:rPr kumimoji="1" lang="ja-JP" altLang="en-US" dirty="0" smtClean="0"/>
              <a:t>）、面記録密度は</a:t>
            </a:r>
            <a:r>
              <a:rPr kumimoji="1" lang="en-US" altLang="ja-JP" dirty="0" err="1" smtClean="0"/>
              <a:t>tpsi</a:t>
            </a:r>
            <a:r>
              <a:rPr kumimoji="1" lang="ja-JP" altLang="en-US" dirty="0" smtClean="0"/>
              <a:t>（</a:t>
            </a:r>
            <a:r>
              <a:rPr kumimoji="1" lang="en-US" altLang="ja-JP" dirty="0" smtClean="0"/>
              <a:t>bits per square inch</a:t>
            </a:r>
            <a:r>
              <a:rPr kumimoji="1" lang="ja-JP" altLang="en-US" dirty="0" smtClean="0"/>
              <a:t>）という単位で表示します。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E8CE873-E119-4099-96F4-0ADB69AA872B}" type="slidenum">
              <a:rPr kumimoji="1" lang="ja-JP" altLang="en-US" smtClean="0"/>
              <a:t>14</a:t>
            </a:fld>
            <a:endParaRPr kumimoji="1" lang="ja-JP" altLang="en-US"/>
          </a:p>
        </p:txBody>
      </p:sp>
    </p:spTree>
    <p:extLst>
      <p:ext uri="{BB962C8B-B14F-4D97-AF65-F5344CB8AC3E}">
        <p14:creationId xmlns:p14="http://schemas.microsoft.com/office/powerpoint/2010/main" val="183243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lvl1pPr>
              <a:defRPr b="1"/>
            </a:lvl1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63955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90ED720-0104-4369-84BC-D37694168613}" type="datetimeFigureOut">
              <a:rPr kumimoji="1" lang="ja-JP" altLang="en-US" smtClean="0"/>
              <a:t>2017/1/20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0ED720-0104-4369-84BC-D37694168613}" type="datetimeFigureOut">
              <a:rPr kumimoji="1" lang="ja-JP" altLang="en-US" smtClean="0"/>
              <a:t>2017/1/20</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HDD</a:t>
            </a:r>
            <a:r>
              <a:rPr kumimoji="1" lang="ja-JP" altLang="en-US" dirty="0" smtClean="0"/>
              <a:t>について</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窪田　義久</a:t>
            </a:r>
            <a:endParaRPr kumimoji="1" lang="ja-JP" altLang="en-US" dirty="0"/>
          </a:p>
        </p:txBody>
      </p:sp>
    </p:spTree>
    <p:extLst>
      <p:ext uri="{BB962C8B-B14F-4D97-AF65-F5344CB8AC3E}">
        <p14:creationId xmlns:p14="http://schemas.microsoft.com/office/powerpoint/2010/main" val="1523753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の仕組み（記憶領域）</a:t>
            </a:r>
            <a:endParaRPr kumimoji="1" lang="ja-JP" altLang="en-US" dirty="0"/>
          </a:p>
        </p:txBody>
      </p:sp>
      <p:pic>
        <p:nvPicPr>
          <p:cNvPr id="5" name="図 4" descr="http://www.way-on.com.tw/PCbasal/kiso/image/sirind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333" y="1946177"/>
            <a:ext cx="3771131" cy="3859087"/>
          </a:xfrm>
          <a:prstGeom prst="rect">
            <a:avLst/>
          </a:prstGeom>
          <a:ln>
            <a:noFill/>
          </a:ln>
          <a:effectLst>
            <a:outerShdw blurRad="292100" dist="139700" dir="2700000" algn="tl" rotWithShape="0">
              <a:srgbClr val="333333">
                <a:alpha val="65000"/>
              </a:srgbClr>
            </a:outerShdw>
          </a:effectLst>
          <a:extLst/>
        </p:spPr>
      </p:pic>
      <p:sp>
        <p:nvSpPr>
          <p:cNvPr id="10" name="正方形/長方形 9"/>
          <p:cNvSpPr/>
          <p:nvPr/>
        </p:nvSpPr>
        <p:spPr>
          <a:xfrm>
            <a:off x="1420689" y="2226195"/>
            <a:ext cx="2270173" cy="923330"/>
          </a:xfrm>
          <a:prstGeom prst="rect">
            <a:avLst/>
          </a:prstGeom>
          <a:noFill/>
        </p:spPr>
        <p:txBody>
          <a:bodyPr wrap="none" lIns="91440" tIns="45720" rIns="91440" bIns="45720">
            <a:spAutoFit/>
          </a:bodyPr>
          <a:lstStyle/>
          <a:p>
            <a:pPr algn="ctr"/>
            <a:r>
              <a:rPr lang="ja-JP" altLang="en-US" sz="5400" b="1" dirty="0">
                <a:ln w="1905"/>
                <a:solidFill>
                  <a:srgbClr val="0070C0"/>
                </a:solidFill>
                <a:effectLst>
                  <a:innerShdw blurRad="69850" dist="43180" dir="5400000">
                    <a:srgbClr val="000000">
                      <a:alpha val="65000"/>
                    </a:srgbClr>
                  </a:innerShdw>
                </a:effectLst>
              </a:rPr>
              <a:t>トラック</a:t>
            </a:r>
          </a:p>
        </p:txBody>
      </p:sp>
      <p:sp>
        <p:nvSpPr>
          <p:cNvPr id="12" name="正方形/長方形 11"/>
          <p:cNvSpPr/>
          <p:nvPr/>
        </p:nvSpPr>
        <p:spPr>
          <a:xfrm>
            <a:off x="467544" y="3789040"/>
            <a:ext cx="4176464" cy="1368152"/>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tx1"/>
                </a:solidFill>
              </a:rPr>
              <a:t>・同心円状の記録</a:t>
            </a:r>
            <a:r>
              <a:rPr lang="ja-JP" altLang="en-US" sz="2400" b="1" dirty="0" smtClean="0">
                <a:solidFill>
                  <a:schemeClr val="tx1"/>
                </a:solidFill>
              </a:rPr>
              <a:t>領域</a:t>
            </a:r>
            <a:endParaRPr lang="en-US" altLang="ja-JP" sz="2400" b="1" dirty="0" smtClean="0">
              <a:solidFill>
                <a:schemeClr val="tx1"/>
              </a:solidFill>
            </a:endParaRPr>
          </a:p>
          <a:p>
            <a:r>
              <a:rPr lang="ja-JP" altLang="en-US" sz="2400" b="1" dirty="0" smtClean="0">
                <a:solidFill>
                  <a:schemeClr val="tx1"/>
                </a:solidFill>
              </a:rPr>
              <a:t>・</a:t>
            </a:r>
            <a:r>
              <a:rPr lang="en-US" altLang="ja-JP" sz="2400" b="1" dirty="0" smtClean="0">
                <a:solidFill>
                  <a:schemeClr val="tx1"/>
                </a:solidFill>
              </a:rPr>
              <a:t>1</a:t>
            </a:r>
            <a:r>
              <a:rPr lang="ja-JP" altLang="en-US" sz="2400" b="1" dirty="0" smtClean="0">
                <a:solidFill>
                  <a:schemeClr val="tx1"/>
                </a:solidFill>
              </a:rPr>
              <a:t>トラック＝</a:t>
            </a:r>
            <a:r>
              <a:rPr lang="en-US" altLang="ja-JP" sz="2400" b="1" dirty="0" smtClean="0">
                <a:solidFill>
                  <a:schemeClr val="tx1"/>
                </a:solidFill>
              </a:rPr>
              <a:t>16</a:t>
            </a:r>
            <a:r>
              <a:rPr lang="ja-JP" altLang="en-US" sz="2400" b="1" dirty="0" smtClean="0">
                <a:solidFill>
                  <a:schemeClr val="tx1"/>
                </a:solidFill>
              </a:rPr>
              <a:t>セクタ</a:t>
            </a:r>
            <a:r>
              <a:rPr lang="ja-JP" altLang="en-US" sz="2400" b="1" dirty="0">
                <a:solidFill>
                  <a:schemeClr val="tx1"/>
                </a:solidFill>
              </a:rPr>
              <a:t>（仮）</a:t>
            </a:r>
            <a:endParaRPr lang="en-US" altLang="ja-JP" sz="2400" b="1" dirty="0" smtClean="0">
              <a:solidFill>
                <a:schemeClr val="tx1"/>
              </a:solidFill>
            </a:endParaRPr>
          </a:p>
        </p:txBody>
      </p:sp>
      <p:sp>
        <p:nvSpPr>
          <p:cNvPr id="14" name="正方形/長方形 13"/>
          <p:cNvSpPr/>
          <p:nvPr/>
        </p:nvSpPr>
        <p:spPr>
          <a:xfrm>
            <a:off x="5724128" y="2132856"/>
            <a:ext cx="2304256" cy="216023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3749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の仕組み（記憶領域）</a:t>
            </a:r>
            <a:endParaRPr kumimoji="1" lang="ja-JP" altLang="en-US" dirty="0"/>
          </a:p>
        </p:txBody>
      </p:sp>
      <p:pic>
        <p:nvPicPr>
          <p:cNvPr id="5" name="図 4" descr="http://www.way-on.com.tw/PCbasal/kiso/image/sirind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333" y="1946177"/>
            <a:ext cx="3771131" cy="3859087"/>
          </a:xfrm>
          <a:prstGeom prst="rect">
            <a:avLst/>
          </a:prstGeom>
          <a:ln>
            <a:noFill/>
          </a:ln>
          <a:effectLst>
            <a:outerShdw blurRad="292100" dist="139700" dir="2700000" algn="tl" rotWithShape="0">
              <a:srgbClr val="333333">
                <a:alpha val="65000"/>
              </a:srgbClr>
            </a:outerShdw>
          </a:effectLst>
          <a:extLst/>
        </p:spPr>
      </p:pic>
      <p:sp>
        <p:nvSpPr>
          <p:cNvPr id="10" name="正方形/長方形 9"/>
          <p:cNvSpPr/>
          <p:nvPr/>
        </p:nvSpPr>
        <p:spPr>
          <a:xfrm>
            <a:off x="1270005" y="2226195"/>
            <a:ext cx="2571538" cy="923330"/>
          </a:xfrm>
          <a:prstGeom prst="rect">
            <a:avLst/>
          </a:prstGeom>
          <a:noFill/>
        </p:spPr>
        <p:txBody>
          <a:bodyPr wrap="none" lIns="91440" tIns="45720" rIns="91440" bIns="45720">
            <a:spAutoFit/>
          </a:bodyPr>
          <a:lstStyle/>
          <a:p>
            <a:pPr algn="ctr"/>
            <a:r>
              <a:rPr lang="ja-JP" altLang="en-US" sz="5400" b="1" dirty="0" smtClean="0">
                <a:ln w="1905"/>
                <a:solidFill>
                  <a:srgbClr val="DC02DC"/>
                </a:solidFill>
                <a:effectLst>
                  <a:innerShdw blurRad="69850" dist="43180" dir="5400000">
                    <a:srgbClr val="000000">
                      <a:alpha val="65000"/>
                    </a:srgbClr>
                  </a:innerShdw>
                </a:effectLst>
              </a:rPr>
              <a:t>シリンダ</a:t>
            </a:r>
            <a:endParaRPr lang="ja-JP" altLang="en-US" sz="5400" b="1" dirty="0">
              <a:ln w="1905"/>
              <a:solidFill>
                <a:srgbClr val="DC02DC"/>
              </a:solidFill>
              <a:effectLst>
                <a:innerShdw blurRad="69850" dist="43180" dir="5400000">
                  <a:srgbClr val="000000">
                    <a:alpha val="65000"/>
                  </a:srgbClr>
                </a:innerShdw>
              </a:effectLst>
            </a:endParaRPr>
          </a:p>
        </p:txBody>
      </p:sp>
      <p:sp>
        <p:nvSpPr>
          <p:cNvPr id="12" name="正方形/長方形 11"/>
          <p:cNvSpPr/>
          <p:nvPr/>
        </p:nvSpPr>
        <p:spPr>
          <a:xfrm>
            <a:off x="467544" y="3789040"/>
            <a:ext cx="4176464" cy="1368152"/>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a:solidFill>
                  <a:schemeClr val="tx1"/>
                </a:solidFill>
              </a:rPr>
              <a:t>・</a:t>
            </a:r>
            <a:r>
              <a:rPr lang="ja-JP" altLang="en-US" sz="2000" b="1" dirty="0">
                <a:solidFill>
                  <a:schemeClr val="tx1"/>
                </a:solidFill>
              </a:rPr>
              <a:t>各記憶</a:t>
            </a:r>
            <a:r>
              <a:rPr lang="ja-JP" altLang="en-US" sz="2000" b="1" dirty="0" smtClean="0">
                <a:solidFill>
                  <a:schemeClr val="tx1"/>
                </a:solidFill>
              </a:rPr>
              <a:t>面上の同一</a:t>
            </a:r>
            <a:r>
              <a:rPr lang="ja-JP" altLang="en-US" sz="2000" b="1" dirty="0">
                <a:solidFill>
                  <a:schemeClr val="tx1"/>
                </a:solidFill>
              </a:rPr>
              <a:t>半径のトラック</a:t>
            </a:r>
            <a:endParaRPr lang="en-US" altLang="ja-JP" sz="2000" b="1" dirty="0" smtClean="0">
              <a:solidFill>
                <a:schemeClr val="tx1"/>
              </a:solidFill>
            </a:endParaRPr>
          </a:p>
          <a:p>
            <a:r>
              <a:rPr lang="ja-JP" altLang="en-US" sz="2400" b="1" dirty="0" smtClean="0">
                <a:solidFill>
                  <a:schemeClr val="tx1"/>
                </a:solidFill>
              </a:rPr>
              <a:t>・</a:t>
            </a:r>
            <a:r>
              <a:rPr lang="en-US" altLang="ja-JP" sz="2400" b="1" dirty="0" smtClean="0">
                <a:solidFill>
                  <a:schemeClr val="tx1"/>
                </a:solidFill>
              </a:rPr>
              <a:t>1</a:t>
            </a:r>
            <a:r>
              <a:rPr lang="ja-JP" altLang="en-US" sz="2400" b="1" dirty="0">
                <a:solidFill>
                  <a:schemeClr val="tx1"/>
                </a:solidFill>
              </a:rPr>
              <a:t>シリンダ</a:t>
            </a:r>
            <a:r>
              <a:rPr lang="ja-JP" altLang="en-US" sz="2400" b="1" dirty="0" smtClean="0">
                <a:solidFill>
                  <a:schemeClr val="tx1"/>
                </a:solidFill>
              </a:rPr>
              <a:t>＝</a:t>
            </a:r>
            <a:r>
              <a:rPr lang="en-US" altLang="ja-JP" sz="2400" b="1" dirty="0">
                <a:solidFill>
                  <a:schemeClr val="tx1"/>
                </a:solidFill>
              </a:rPr>
              <a:t>6</a:t>
            </a:r>
            <a:r>
              <a:rPr lang="ja-JP" altLang="en-US" sz="2400" b="1" dirty="0" smtClean="0">
                <a:solidFill>
                  <a:schemeClr val="tx1"/>
                </a:solidFill>
              </a:rPr>
              <a:t>トラック</a:t>
            </a:r>
            <a:endParaRPr lang="en-US" altLang="ja-JP" sz="2400" b="1" dirty="0" smtClean="0">
              <a:solidFill>
                <a:schemeClr val="tx1"/>
              </a:solidFill>
            </a:endParaRPr>
          </a:p>
        </p:txBody>
      </p:sp>
      <p:sp>
        <p:nvSpPr>
          <p:cNvPr id="6" name="正方形/長方形 5"/>
          <p:cNvSpPr/>
          <p:nvPr/>
        </p:nvSpPr>
        <p:spPr>
          <a:xfrm>
            <a:off x="5292080" y="4635134"/>
            <a:ext cx="1224136" cy="11701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135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の仕組み（記憶領域）</a:t>
            </a:r>
            <a:endParaRPr kumimoji="1" lang="ja-JP" altLang="en-US" dirty="0"/>
          </a:p>
        </p:txBody>
      </p:sp>
      <p:sp>
        <p:nvSpPr>
          <p:cNvPr id="10" name="正方形/長方形 9"/>
          <p:cNvSpPr/>
          <p:nvPr/>
        </p:nvSpPr>
        <p:spPr>
          <a:xfrm>
            <a:off x="922153" y="2226195"/>
            <a:ext cx="3267241" cy="923330"/>
          </a:xfrm>
          <a:prstGeom prst="rect">
            <a:avLst/>
          </a:prstGeom>
          <a:noFill/>
        </p:spPr>
        <p:txBody>
          <a:bodyPr wrap="none" lIns="91440" tIns="45720" rIns="91440" bIns="45720">
            <a:spAutoFit/>
          </a:bodyPr>
          <a:lstStyle/>
          <a:p>
            <a:pPr algn="ctr"/>
            <a:r>
              <a:rPr lang="ja-JP" altLang="en-US" sz="5400" b="1" dirty="0" smtClean="0">
                <a:ln w="1905"/>
                <a:solidFill>
                  <a:srgbClr val="DC02DC"/>
                </a:solidFill>
                <a:effectLst>
                  <a:innerShdw blurRad="69850" dist="43180" dir="5400000">
                    <a:srgbClr val="000000">
                      <a:alpha val="65000"/>
                    </a:srgbClr>
                  </a:innerShdw>
                </a:effectLst>
              </a:rPr>
              <a:t>シリンダ数</a:t>
            </a:r>
            <a:endParaRPr lang="ja-JP" altLang="en-US" sz="5400" b="1" dirty="0">
              <a:ln w="1905"/>
              <a:solidFill>
                <a:srgbClr val="DC02DC"/>
              </a:solidFill>
              <a:effectLst>
                <a:innerShdw blurRad="69850" dist="43180" dir="5400000">
                  <a:srgbClr val="000000">
                    <a:alpha val="65000"/>
                  </a:srgbClr>
                </a:innerShdw>
              </a:effectLst>
            </a:endParaRPr>
          </a:p>
        </p:txBody>
      </p:sp>
      <p:sp>
        <p:nvSpPr>
          <p:cNvPr id="12" name="正方形/長方形 11"/>
          <p:cNvSpPr/>
          <p:nvPr/>
        </p:nvSpPr>
        <p:spPr>
          <a:xfrm>
            <a:off x="395536" y="3790640"/>
            <a:ext cx="4176464" cy="1368152"/>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smtClean="0">
                <a:solidFill>
                  <a:schemeClr val="tx1"/>
                </a:solidFill>
              </a:rPr>
              <a:t>・木でいう年輪の数</a:t>
            </a:r>
            <a:endParaRPr lang="en-US" altLang="ja-JP" sz="2400" b="1" dirty="0" smtClean="0">
              <a:solidFill>
                <a:schemeClr val="tx1"/>
              </a:solidFill>
            </a:endParaRPr>
          </a:p>
          <a:p>
            <a:r>
              <a:rPr lang="ja-JP" altLang="en-US" sz="2400" b="1" dirty="0">
                <a:solidFill>
                  <a:schemeClr val="tx1"/>
                </a:solidFill>
              </a:rPr>
              <a:t>・</a:t>
            </a:r>
            <a:r>
              <a:rPr lang="ja-JP" altLang="en-US" sz="2400" b="1" dirty="0" smtClean="0">
                <a:solidFill>
                  <a:schemeClr val="tx1"/>
                </a:solidFill>
              </a:rPr>
              <a:t>シリンダの数 </a:t>
            </a:r>
            <a:r>
              <a:rPr lang="en-US" altLang="ja-JP" sz="2400" b="1" dirty="0" smtClean="0">
                <a:solidFill>
                  <a:schemeClr val="tx1"/>
                </a:solidFill>
              </a:rPr>
              <a:t>= 7</a:t>
            </a:r>
            <a:r>
              <a:rPr lang="ja-JP" altLang="en-US" sz="2400" b="1" dirty="0">
                <a:solidFill>
                  <a:schemeClr val="tx1"/>
                </a:solidFill>
              </a:rPr>
              <a:t> （仮）</a:t>
            </a:r>
            <a:endParaRPr lang="en-US" altLang="ja-JP" sz="2400" b="1" dirty="0" smtClean="0">
              <a:solidFill>
                <a:schemeClr val="tx1"/>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976" y="1748845"/>
            <a:ext cx="4363059" cy="4458323"/>
          </a:xfrm>
          <a:prstGeom prst="rect">
            <a:avLst/>
          </a:prstGeom>
        </p:spPr>
      </p:pic>
      <p:sp>
        <p:nvSpPr>
          <p:cNvPr id="9" name="正方形/長方形 8"/>
          <p:cNvSpPr/>
          <p:nvPr/>
        </p:nvSpPr>
        <p:spPr>
          <a:xfrm>
            <a:off x="5292080" y="2780928"/>
            <a:ext cx="1368152" cy="8640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4632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の仕組み（記憶領域）</a:t>
            </a:r>
            <a:endParaRPr kumimoji="1" lang="ja-JP" altLang="en-US" dirty="0"/>
          </a:p>
        </p:txBody>
      </p:sp>
      <p:pic>
        <p:nvPicPr>
          <p:cNvPr id="5" name="図 4" descr="http://www.way-on.com.tw/PCbasal/kiso/image/sirind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333" y="1946177"/>
            <a:ext cx="3771131" cy="3859087"/>
          </a:xfrm>
          <a:prstGeom prst="rect">
            <a:avLst/>
          </a:prstGeom>
          <a:ln>
            <a:noFill/>
          </a:ln>
          <a:effectLst>
            <a:outerShdw blurRad="292100" dist="139700" dir="2700000" algn="tl" rotWithShape="0">
              <a:srgbClr val="333333">
                <a:alpha val="65000"/>
              </a:srgbClr>
            </a:outerShdw>
          </a:effectLst>
          <a:extLst/>
        </p:spPr>
      </p:pic>
      <p:sp>
        <p:nvSpPr>
          <p:cNvPr id="10" name="正方形/長方形 9"/>
          <p:cNvSpPr/>
          <p:nvPr/>
        </p:nvSpPr>
        <p:spPr>
          <a:xfrm>
            <a:off x="127193" y="2545864"/>
            <a:ext cx="2129109" cy="769441"/>
          </a:xfrm>
          <a:prstGeom prst="rect">
            <a:avLst/>
          </a:prstGeom>
          <a:noFill/>
        </p:spPr>
        <p:txBody>
          <a:bodyPr wrap="none" lIns="91440" tIns="45720" rIns="91440" bIns="45720">
            <a:spAutoFit/>
          </a:bodyPr>
          <a:lstStyle/>
          <a:p>
            <a:pPr algn="ctr"/>
            <a:r>
              <a:rPr lang="ja-JP" altLang="en-US" sz="4400" b="1" dirty="0" smtClean="0">
                <a:ln w="1905"/>
                <a:solidFill>
                  <a:srgbClr val="DC02DC"/>
                </a:solidFill>
                <a:effectLst>
                  <a:innerShdw blurRad="69850" dist="43180" dir="5400000">
                    <a:srgbClr val="000000">
                      <a:alpha val="65000"/>
                    </a:srgbClr>
                  </a:innerShdw>
                </a:effectLst>
              </a:rPr>
              <a:t>シリンダ</a:t>
            </a:r>
            <a:endParaRPr lang="ja-JP" altLang="en-US" sz="4400" b="1" dirty="0">
              <a:ln w="1905"/>
              <a:solidFill>
                <a:srgbClr val="DC02DC"/>
              </a:solidFill>
              <a:effectLst>
                <a:innerShdw blurRad="69850" dist="43180" dir="5400000">
                  <a:srgbClr val="000000">
                    <a:alpha val="65000"/>
                  </a:srgbClr>
                </a:innerShdw>
              </a:effectLst>
            </a:endParaRPr>
          </a:p>
        </p:txBody>
      </p:sp>
      <p:sp>
        <p:nvSpPr>
          <p:cNvPr id="12" name="正方形/長方形 11"/>
          <p:cNvSpPr/>
          <p:nvPr/>
        </p:nvSpPr>
        <p:spPr>
          <a:xfrm>
            <a:off x="467544" y="3789040"/>
            <a:ext cx="4176464" cy="2592288"/>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b="1" dirty="0" smtClean="0">
                <a:solidFill>
                  <a:schemeClr val="tx1"/>
                </a:solidFill>
              </a:rPr>
              <a:t>セクタ </a:t>
            </a:r>
            <a:r>
              <a:rPr lang="en-US" altLang="ja-JP" sz="2400" b="1" dirty="0" smtClean="0">
                <a:solidFill>
                  <a:schemeClr val="tx1"/>
                </a:solidFill>
              </a:rPr>
              <a:t>×</a:t>
            </a:r>
            <a:r>
              <a:rPr lang="ja-JP" altLang="en-US" sz="2400" b="1" dirty="0">
                <a:solidFill>
                  <a:schemeClr val="tx1"/>
                </a:solidFill>
              </a:rPr>
              <a:t> </a:t>
            </a:r>
            <a:r>
              <a:rPr lang="ja-JP" altLang="en-US" sz="2400" b="1" dirty="0" smtClean="0">
                <a:solidFill>
                  <a:schemeClr val="tx1"/>
                </a:solidFill>
              </a:rPr>
              <a:t>トラック </a:t>
            </a:r>
            <a:r>
              <a:rPr lang="en-US" altLang="ja-JP" sz="2400" b="1" dirty="0" smtClean="0">
                <a:solidFill>
                  <a:schemeClr val="tx1"/>
                </a:solidFill>
              </a:rPr>
              <a:t>× </a:t>
            </a:r>
            <a:r>
              <a:rPr lang="ja-JP" altLang="en-US" sz="2400" b="1" dirty="0" smtClean="0">
                <a:solidFill>
                  <a:schemeClr val="tx1"/>
                </a:solidFill>
              </a:rPr>
              <a:t>シリンダ </a:t>
            </a:r>
            <a:r>
              <a:rPr lang="en-US" altLang="ja-JP" sz="2400" b="1" dirty="0" smtClean="0">
                <a:solidFill>
                  <a:schemeClr val="tx1"/>
                </a:solidFill>
              </a:rPr>
              <a:t>×</a:t>
            </a:r>
            <a:r>
              <a:rPr lang="ja-JP" altLang="en-US" sz="2400" b="1" dirty="0" smtClean="0">
                <a:solidFill>
                  <a:schemeClr val="tx1"/>
                </a:solidFill>
              </a:rPr>
              <a:t>シリンダ数 ＝ 記憶領域</a:t>
            </a:r>
            <a:endParaRPr lang="en-US" altLang="ja-JP" sz="2400" b="1" dirty="0" smtClean="0">
              <a:solidFill>
                <a:schemeClr val="tx1"/>
              </a:solidFill>
            </a:endParaRPr>
          </a:p>
          <a:p>
            <a:endParaRPr lang="en-US" altLang="ja-JP" sz="2400" b="1" dirty="0">
              <a:solidFill>
                <a:schemeClr val="tx1"/>
              </a:solidFill>
            </a:endParaRPr>
          </a:p>
          <a:p>
            <a:r>
              <a:rPr lang="en-US" altLang="ja-JP" sz="2400" b="1" dirty="0" smtClean="0">
                <a:solidFill>
                  <a:schemeClr val="tx1"/>
                </a:solidFill>
              </a:rPr>
              <a:t>512 × 16 × 6 </a:t>
            </a:r>
            <a:r>
              <a:rPr lang="en-US" altLang="ja-JP" sz="2400" b="1" dirty="0">
                <a:solidFill>
                  <a:schemeClr val="tx1"/>
                </a:solidFill>
              </a:rPr>
              <a:t>× 7 </a:t>
            </a:r>
            <a:endParaRPr lang="en-US" altLang="ja-JP" sz="2400" b="1" dirty="0" smtClean="0">
              <a:solidFill>
                <a:schemeClr val="tx1"/>
              </a:solidFill>
            </a:endParaRPr>
          </a:p>
          <a:p>
            <a:r>
              <a:rPr lang="en-US" altLang="ja-JP" sz="2400" b="1" dirty="0" smtClean="0">
                <a:solidFill>
                  <a:schemeClr val="tx1"/>
                </a:solidFill>
              </a:rPr>
              <a:t>= 344064(B)</a:t>
            </a:r>
          </a:p>
          <a:p>
            <a:r>
              <a:rPr lang="ja-JP" altLang="en-US" sz="2400" b="1" dirty="0" smtClean="0">
                <a:solidFill>
                  <a:schemeClr val="tx1"/>
                </a:solidFill>
              </a:rPr>
              <a:t>≒ </a:t>
            </a:r>
            <a:r>
              <a:rPr lang="en-US" altLang="ja-JP" sz="2400" b="1" dirty="0" smtClean="0">
                <a:solidFill>
                  <a:schemeClr val="tx1"/>
                </a:solidFill>
              </a:rPr>
              <a:t>344(kB)</a:t>
            </a:r>
            <a:endParaRPr lang="en-US" altLang="ja-JP" sz="2400" b="1" dirty="0">
              <a:solidFill>
                <a:schemeClr val="tx1"/>
              </a:solidFill>
            </a:endParaRPr>
          </a:p>
        </p:txBody>
      </p:sp>
      <p:sp>
        <p:nvSpPr>
          <p:cNvPr id="7" name="正方形/長方形 6"/>
          <p:cNvSpPr/>
          <p:nvPr/>
        </p:nvSpPr>
        <p:spPr>
          <a:xfrm>
            <a:off x="127193" y="1536584"/>
            <a:ext cx="1912703" cy="923330"/>
          </a:xfrm>
          <a:prstGeom prst="rect">
            <a:avLst/>
          </a:prstGeom>
          <a:noFill/>
        </p:spPr>
        <p:txBody>
          <a:bodyPr wrap="none" lIns="91440" tIns="45720" rIns="91440" bIns="45720">
            <a:spAutoFit/>
          </a:bodyPr>
          <a:lstStyle/>
          <a:p>
            <a:pPr algn="ctr"/>
            <a:r>
              <a:rPr lang="ja-JP" altLang="en-US" sz="5400" b="1" cap="none" spc="0" dirty="0" smtClean="0">
                <a:ln w="1905"/>
                <a:solidFill>
                  <a:srgbClr val="FF0000"/>
                </a:solidFill>
                <a:effectLst>
                  <a:innerShdw blurRad="69850" dist="43180" dir="5400000">
                    <a:srgbClr val="000000">
                      <a:alpha val="65000"/>
                    </a:srgbClr>
                  </a:innerShdw>
                </a:effectLst>
              </a:rPr>
              <a:t>セクタ</a:t>
            </a:r>
            <a:endParaRPr lang="ja-JP" altLang="en-US" sz="5400" b="1" cap="none" spc="0" dirty="0">
              <a:ln w="1905"/>
              <a:solidFill>
                <a:srgbClr val="FF0000"/>
              </a:solidFill>
              <a:effectLst>
                <a:innerShdw blurRad="69850" dist="43180" dir="5400000">
                  <a:srgbClr val="000000">
                    <a:alpha val="65000"/>
                  </a:srgbClr>
                </a:innerShdw>
              </a:effectLst>
            </a:endParaRPr>
          </a:p>
        </p:txBody>
      </p:sp>
      <p:sp>
        <p:nvSpPr>
          <p:cNvPr id="8" name="正方形/長方形 7"/>
          <p:cNvSpPr/>
          <p:nvPr/>
        </p:nvSpPr>
        <p:spPr>
          <a:xfrm>
            <a:off x="2291461" y="2545864"/>
            <a:ext cx="2040943" cy="830997"/>
          </a:xfrm>
          <a:prstGeom prst="rect">
            <a:avLst/>
          </a:prstGeom>
          <a:noFill/>
        </p:spPr>
        <p:txBody>
          <a:bodyPr wrap="none" lIns="91440" tIns="45720" rIns="91440" bIns="45720">
            <a:spAutoFit/>
          </a:bodyPr>
          <a:lstStyle/>
          <a:p>
            <a:pPr algn="ctr"/>
            <a:r>
              <a:rPr lang="ja-JP" altLang="en-US" sz="4800" b="1" dirty="0">
                <a:ln w="1905"/>
                <a:solidFill>
                  <a:srgbClr val="0070C0"/>
                </a:solidFill>
                <a:effectLst>
                  <a:innerShdw blurRad="69850" dist="43180" dir="5400000">
                    <a:srgbClr val="000000">
                      <a:alpha val="65000"/>
                    </a:srgbClr>
                  </a:innerShdw>
                </a:effectLst>
              </a:rPr>
              <a:t>トラック</a:t>
            </a:r>
          </a:p>
        </p:txBody>
      </p:sp>
      <p:sp>
        <p:nvSpPr>
          <p:cNvPr id="9" name="正方形/長方形 8"/>
          <p:cNvSpPr/>
          <p:nvPr/>
        </p:nvSpPr>
        <p:spPr>
          <a:xfrm>
            <a:off x="2291461" y="1613528"/>
            <a:ext cx="2694969" cy="769441"/>
          </a:xfrm>
          <a:prstGeom prst="rect">
            <a:avLst/>
          </a:prstGeom>
          <a:noFill/>
        </p:spPr>
        <p:txBody>
          <a:bodyPr wrap="none" lIns="91440" tIns="45720" rIns="91440" bIns="45720">
            <a:spAutoFit/>
          </a:bodyPr>
          <a:lstStyle/>
          <a:p>
            <a:pPr algn="ctr"/>
            <a:r>
              <a:rPr lang="ja-JP" altLang="en-US" sz="4400" b="1" dirty="0" smtClean="0">
                <a:ln w="1905"/>
                <a:solidFill>
                  <a:srgbClr val="DC02DC"/>
                </a:solidFill>
                <a:effectLst>
                  <a:innerShdw blurRad="69850" dist="43180" dir="5400000">
                    <a:srgbClr val="000000">
                      <a:alpha val="65000"/>
                    </a:srgbClr>
                  </a:innerShdw>
                </a:effectLst>
              </a:rPr>
              <a:t>シリンダ数</a:t>
            </a:r>
            <a:endParaRPr lang="ja-JP" altLang="en-US" sz="4400" b="1" dirty="0">
              <a:ln w="1905"/>
              <a:solidFill>
                <a:srgbClr val="DC02DC"/>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062384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の仕組み</a:t>
            </a:r>
            <a:r>
              <a:rPr lang="ja-JP" altLang="en-US" dirty="0"/>
              <a:t>（記憶領域）</a:t>
            </a:r>
            <a:endParaRPr kumimoji="1" lang="ja-JP" altLang="en-US" dirty="0"/>
          </a:p>
        </p:txBody>
      </p:sp>
      <p:pic>
        <p:nvPicPr>
          <p:cNvPr id="6" name="図 5" descr="http://www.way-on.com.tw/PCbasal/kiso/image/mitud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492896"/>
            <a:ext cx="3457575" cy="3333750"/>
          </a:xfrm>
          <a:prstGeom prst="rect">
            <a:avLst/>
          </a:prstGeom>
          <a:ln>
            <a:noFill/>
          </a:ln>
          <a:effectLst>
            <a:outerShdw blurRad="292100" dist="139700" dir="2700000" algn="tl" rotWithShape="0">
              <a:srgbClr val="333333">
                <a:alpha val="65000"/>
              </a:srgbClr>
            </a:outerShdw>
          </a:effectLst>
          <a:extLst/>
        </p:spPr>
      </p:pic>
      <p:sp>
        <p:nvSpPr>
          <p:cNvPr id="8" name="正方形/長方形 7"/>
          <p:cNvSpPr/>
          <p:nvPr/>
        </p:nvSpPr>
        <p:spPr>
          <a:xfrm>
            <a:off x="683568" y="1801614"/>
            <a:ext cx="3663183" cy="923330"/>
          </a:xfrm>
          <a:prstGeom prst="rect">
            <a:avLst/>
          </a:prstGeom>
          <a:noFill/>
        </p:spPr>
        <p:txBody>
          <a:bodyPr wrap="none" lIns="91440" tIns="45720" rIns="91440" bIns="45720">
            <a:spAutoFit/>
          </a:bodyPr>
          <a:lstStyle/>
          <a:p>
            <a:pPr algn="ctr"/>
            <a:r>
              <a:rPr lang="ja-JP" alt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面記録密度</a:t>
            </a:r>
            <a:endParaRPr lang="ja-JP" alt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 name="正方形/長方形 6"/>
          <p:cNvSpPr/>
          <p:nvPr/>
        </p:nvSpPr>
        <p:spPr>
          <a:xfrm>
            <a:off x="107504" y="4077072"/>
            <a:ext cx="5112568" cy="769441"/>
          </a:xfrm>
          <a:prstGeom prst="rect">
            <a:avLst/>
          </a:prstGeom>
          <a:solidFill>
            <a:schemeClr val="bg2"/>
          </a:solidFill>
          <a:ln>
            <a:solidFill>
              <a:schemeClr val="bg2">
                <a:lumMod val="10000"/>
              </a:schemeClr>
            </a:solidFill>
          </a:ln>
        </p:spPr>
        <p:txBody>
          <a:bodyPr wrap="square">
            <a:spAutoFit/>
          </a:bodyPr>
          <a:lstStyle/>
          <a:p>
            <a:r>
              <a:rPr lang="en-US" altLang="ja-JP" sz="2400" b="1" dirty="0" smtClean="0"/>
              <a:t>【</a:t>
            </a:r>
            <a:r>
              <a:rPr lang="ja-JP" altLang="en-US" sz="2400" b="1" dirty="0" smtClean="0"/>
              <a:t>線</a:t>
            </a:r>
            <a:r>
              <a:rPr lang="ja-JP" altLang="en-US" sz="2400" b="1" dirty="0"/>
              <a:t>記録</a:t>
            </a:r>
            <a:r>
              <a:rPr lang="ja-JP" altLang="en-US" sz="2400" b="1" dirty="0" smtClean="0"/>
              <a:t>密度</a:t>
            </a:r>
            <a:r>
              <a:rPr lang="en-US" altLang="ja-JP" sz="2400" b="1" dirty="0" smtClean="0"/>
              <a:t>】</a:t>
            </a:r>
          </a:p>
          <a:p>
            <a:r>
              <a:rPr lang="ja-JP" altLang="en-US" sz="2000" b="1" dirty="0" smtClean="0"/>
              <a:t>・円周</a:t>
            </a:r>
            <a:r>
              <a:rPr lang="ja-JP" altLang="en-US" sz="2000" b="1" dirty="0"/>
              <a:t>方向での単位長さあたりの記録ビット数</a:t>
            </a:r>
          </a:p>
        </p:txBody>
      </p:sp>
      <p:sp>
        <p:nvSpPr>
          <p:cNvPr id="9" name="正方形/長方形 8"/>
          <p:cNvSpPr/>
          <p:nvPr/>
        </p:nvSpPr>
        <p:spPr>
          <a:xfrm>
            <a:off x="107504" y="5250791"/>
            <a:ext cx="5112568" cy="769441"/>
          </a:xfrm>
          <a:prstGeom prst="rect">
            <a:avLst/>
          </a:prstGeom>
          <a:solidFill>
            <a:schemeClr val="bg2"/>
          </a:solidFill>
          <a:ln>
            <a:solidFill>
              <a:schemeClr val="bg2">
                <a:lumMod val="10000"/>
              </a:schemeClr>
            </a:solidFill>
          </a:ln>
        </p:spPr>
        <p:txBody>
          <a:bodyPr wrap="square">
            <a:spAutoFit/>
          </a:bodyPr>
          <a:lstStyle/>
          <a:p>
            <a:r>
              <a:rPr lang="en-US" altLang="ja-JP" sz="2400" b="1" dirty="0" smtClean="0"/>
              <a:t>【</a:t>
            </a:r>
            <a:r>
              <a:rPr lang="ja-JP" altLang="en-US" sz="2400" b="1" dirty="0"/>
              <a:t>トラック密度</a:t>
            </a:r>
            <a:r>
              <a:rPr lang="en-US" altLang="ja-JP" sz="2400" b="1" dirty="0" smtClean="0"/>
              <a:t>】</a:t>
            </a:r>
          </a:p>
          <a:p>
            <a:r>
              <a:rPr lang="ja-JP" altLang="en-US" sz="2000" dirty="0" smtClean="0"/>
              <a:t>・</a:t>
            </a:r>
            <a:r>
              <a:rPr lang="ja-JP" altLang="en-US" sz="2000" b="1" dirty="0" smtClean="0"/>
              <a:t>半径</a:t>
            </a:r>
            <a:r>
              <a:rPr lang="ja-JP" altLang="en-US" sz="2000" b="1" dirty="0"/>
              <a:t>方向での単位長さあたりのトラック数</a:t>
            </a:r>
          </a:p>
        </p:txBody>
      </p:sp>
      <p:sp>
        <p:nvSpPr>
          <p:cNvPr id="10" name="正方形/長方形 9"/>
          <p:cNvSpPr/>
          <p:nvPr/>
        </p:nvSpPr>
        <p:spPr>
          <a:xfrm>
            <a:off x="107504" y="2924944"/>
            <a:ext cx="5112568" cy="830997"/>
          </a:xfrm>
          <a:prstGeom prst="rect">
            <a:avLst/>
          </a:prstGeom>
          <a:solidFill>
            <a:schemeClr val="bg2"/>
          </a:solidFill>
          <a:ln>
            <a:solidFill>
              <a:schemeClr val="bg2">
                <a:lumMod val="10000"/>
              </a:schemeClr>
            </a:solidFill>
          </a:ln>
        </p:spPr>
        <p:txBody>
          <a:bodyPr wrap="square">
            <a:spAutoFit/>
          </a:bodyPr>
          <a:lstStyle/>
          <a:p>
            <a:r>
              <a:rPr lang="ja-JP" altLang="en-US" sz="2400" b="1" dirty="0"/>
              <a:t>面記録</a:t>
            </a:r>
            <a:r>
              <a:rPr lang="ja-JP" altLang="en-US" sz="2400" b="1" dirty="0" smtClean="0"/>
              <a:t>密度</a:t>
            </a:r>
            <a:endParaRPr lang="en-US" altLang="ja-JP" sz="2400" b="1" dirty="0" smtClean="0"/>
          </a:p>
          <a:p>
            <a:r>
              <a:rPr lang="ja-JP" altLang="en-US" sz="2400" b="1" dirty="0" smtClean="0"/>
              <a:t>＝</a:t>
            </a:r>
            <a:r>
              <a:rPr lang="ja-JP" altLang="en-US" sz="2400" b="1" dirty="0"/>
              <a:t>線密度</a:t>
            </a:r>
            <a:r>
              <a:rPr lang="en-US" altLang="ja-JP" sz="2400" b="1" dirty="0"/>
              <a:t>×</a:t>
            </a:r>
            <a:r>
              <a:rPr lang="ja-JP" altLang="en-US" sz="2400" b="1" dirty="0"/>
              <a:t>トラック密度</a:t>
            </a:r>
          </a:p>
        </p:txBody>
      </p:sp>
    </p:spTree>
    <p:extLst>
      <p:ext uri="{BB962C8B-B14F-4D97-AF65-F5344CB8AC3E}">
        <p14:creationId xmlns:p14="http://schemas.microsoft.com/office/powerpoint/2010/main" val="2606345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の仕組み（アクセス動作）</a:t>
            </a:r>
            <a:endParaRPr kumimoji="1" lang="ja-JP" altLang="en-US" dirty="0"/>
          </a:p>
        </p:txBody>
      </p:sp>
      <p:pic>
        <p:nvPicPr>
          <p:cNvPr id="5" name="図 4" descr="http://www.way-on.com.tw/PCbasal/kiso/image/akuses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22" y="1484784"/>
            <a:ext cx="4171950" cy="2127437"/>
          </a:xfrm>
          <a:prstGeom prst="rect">
            <a:avLst/>
          </a:prstGeom>
          <a:ln>
            <a:noFill/>
          </a:ln>
          <a:effectLst>
            <a:outerShdw blurRad="292100" dist="139700" dir="2700000" algn="tl" rotWithShape="0">
              <a:srgbClr val="333333">
                <a:alpha val="65000"/>
              </a:srgbClr>
            </a:outerShdw>
          </a:effectLst>
          <a:extLst/>
        </p:spPr>
      </p:pic>
      <p:pic>
        <p:nvPicPr>
          <p:cNvPr id="6" name="図 5" descr="http://www.way-on.com.tw/PCbasal/kiso/image/akusesu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06" y="4005277"/>
            <a:ext cx="8293474" cy="2448485"/>
          </a:xfrm>
          <a:prstGeom prst="rect">
            <a:avLst/>
          </a:prstGeom>
          <a:ln>
            <a:noFill/>
          </a:ln>
          <a:effectLst>
            <a:outerShdw blurRad="292100" dist="139700" dir="2700000" algn="tl" rotWithShape="0">
              <a:srgbClr val="333333">
                <a:alpha val="65000"/>
              </a:srgbClr>
            </a:outerShdw>
          </a:effectLst>
          <a:extLst/>
        </p:spPr>
      </p:pic>
      <p:sp>
        <p:nvSpPr>
          <p:cNvPr id="3" name="正方形/長方形 2"/>
          <p:cNvSpPr/>
          <p:nvPr/>
        </p:nvSpPr>
        <p:spPr>
          <a:xfrm>
            <a:off x="5436096" y="2204864"/>
            <a:ext cx="1152128" cy="8640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3" idx="1"/>
          </p:cNvCxnSpPr>
          <p:nvPr/>
        </p:nvCxnSpPr>
        <p:spPr>
          <a:xfrm flipH="1" flipV="1">
            <a:off x="4211960" y="2420888"/>
            <a:ext cx="1224136" cy="21602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1475656" y="4869160"/>
            <a:ext cx="936104" cy="129614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419872" y="4869160"/>
            <a:ext cx="936104" cy="129614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V="1">
            <a:off x="2411760" y="5517232"/>
            <a:ext cx="1008112" cy="3632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61717" y="1700808"/>
            <a:ext cx="3906227" cy="144016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rgbClr val="0070C0"/>
                </a:solidFill>
              </a:rPr>
              <a:t>スイングアーム</a:t>
            </a:r>
            <a:r>
              <a:rPr lang="ja-JP" altLang="en-US" sz="2800" dirty="0" smtClean="0">
                <a:solidFill>
                  <a:schemeClr val="tx1"/>
                </a:solidFill>
              </a:rPr>
              <a:t>が</a:t>
            </a:r>
            <a:endParaRPr lang="en-US" altLang="ja-JP" sz="2800" dirty="0" smtClean="0">
              <a:solidFill>
                <a:schemeClr val="tx1"/>
              </a:solidFill>
            </a:endParaRPr>
          </a:p>
          <a:p>
            <a:r>
              <a:rPr lang="ja-JP" altLang="en-US" sz="2800" b="1" dirty="0" smtClean="0">
                <a:solidFill>
                  <a:srgbClr val="FF0000"/>
                </a:solidFill>
              </a:rPr>
              <a:t>アクセス</a:t>
            </a:r>
            <a:r>
              <a:rPr lang="ja-JP" altLang="en-US" sz="2800" b="1" dirty="0">
                <a:solidFill>
                  <a:srgbClr val="FF0000"/>
                </a:solidFill>
              </a:rPr>
              <a:t>したいデータ</a:t>
            </a:r>
            <a:r>
              <a:rPr lang="ja-JP" altLang="en-US" sz="2800" dirty="0">
                <a:solidFill>
                  <a:schemeClr val="tx1"/>
                </a:solidFill>
              </a:rPr>
              <a:t>に</a:t>
            </a:r>
            <a:r>
              <a:rPr lang="ja-JP" altLang="en-US" sz="2800" b="1" dirty="0">
                <a:solidFill>
                  <a:srgbClr val="00B050"/>
                </a:solidFill>
              </a:rPr>
              <a:t>移動</a:t>
            </a:r>
            <a:r>
              <a:rPr lang="ja-JP" altLang="en-US" sz="2800" dirty="0">
                <a:solidFill>
                  <a:schemeClr val="tx1"/>
                </a:solidFill>
              </a:rPr>
              <a:t>するまでの時間</a:t>
            </a:r>
          </a:p>
        </p:txBody>
      </p:sp>
    </p:spTree>
    <p:extLst>
      <p:ext uri="{BB962C8B-B14F-4D97-AF65-F5344CB8AC3E}">
        <p14:creationId xmlns:p14="http://schemas.microsoft.com/office/powerpoint/2010/main" val="202079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の仕組み（アクセス動作）</a:t>
            </a:r>
            <a:endParaRPr kumimoji="1" lang="ja-JP" altLang="en-US" dirty="0"/>
          </a:p>
        </p:txBody>
      </p:sp>
      <p:pic>
        <p:nvPicPr>
          <p:cNvPr id="5" name="図 4" descr="http://www.way-on.com.tw/PCbasal/kiso/image/akuses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22" y="1484784"/>
            <a:ext cx="4171950" cy="2127437"/>
          </a:xfrm>
          <a:prstGeom prst="rect">
            <a:avLst/>
          </a:prstGeom>
          <a:ln>
            <a:noFill/>
          </a:ln>
          <a:effectLst>
            <a:outerShdw blurRad="292100" dist="139700" dir="2700000" algn="tl" rotWithShape="0">
              <a:srgbClr val="333333">
                <a:alpha val="65000"/>
              </a:srgbClr>
            </a:outerShdw>
          </a:effectLst>
          <a:extLst/>
        </p:spPr>
      </p:pic>
      <p:pic>
        <p:nvPicPr>
          <p:cNvPr id="6" name="図 5" descr="http://www.way-on.com.tw/PCbasal/kiso/image/akusesu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06" y="4005277"/>
            <a:ext cx="8293474" cy="2448485"/>
          </a:xfrm>
          <a:prstGeom prst="rect">
            <a:avLst/>
          </a:prstGeom>
          <a:ln>
            <a:noFill/>
          </a:ln>
          <a:effectLst>
            <a:outerShdw blurRad="292100" dist="139700" dir="2700000" algn="tl" rotWithShape="0">
              <a:srgbClr val="333333">
                <a:alpha val="65000"/>
              </a:srgbClr>
            </a:outerShdw>
          </a:effectLst>
          <a:extLst/>
        </p:spPr>
      </p:pic>
      <p:sp>
        <p:nvSpPr>
          <p:cNvPr id="3" name="正方形/長方形 2"/>
          <p:cNvSpPr/>
          <p:nvPr/>
        </p:nvSpPr>
        <p:spPr>
          <a:xfrm>
            <a:off x="6444208" y="2204864"/>
            <a:ext cx="1011669" cy="8640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3" idx="1"/>
            <a:endCxn id="16" idx="3"/>
          </p:cNvCxnSpPr>
          <p:nvPr/>
        </p:nvCxnSpPr>
        <p:spPr>
          <a:xfrm flipH="1" flipV="1">
            <a:off x="4067944" y="2420888"/>
            <a:ext cx="2376264" cy="21602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771800" y="4581128"/>
            <a:ext cx="504056" cy="7920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940153" y="4653136"/>
            <a:ext cx="507394" cy="8640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endCxn id="11" idx="1"/>
          </p:cNvCxnSpPr>
          <p:nvPr/>
        </p:nvCxnSpPr>
        <p:spPr>
          <a:xfrm>
            <a:off x="3275856" y="4977172"/>
            <a:ext cx="2664297" cy="108012"/>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61717" y="1700808"/>
            <a:ext cx="3906227" cy="144016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smtClean="0">
                <a:solidFill>
                  <a:srgbClr val="FF0000"/>
                </a:solidFill>
              </a:rPr>
              <a:t>アクセス</a:t>
            </a:r>
            <a:r>
              <a:rPr lang="ja-JP" altLang="en-US" sz="2800" b="1" dirty="0">
                <a:solidFill>
                  <a:srgbClr val="FF0000"/>
                </a:solidFill>
              </a:rPr>
              <a:t>したい</a:t>
            </a:r>
            <a:r>
              <a:rPr lang="ja-JP" altLang="en-US" sz="2800" b="1" dirty="0" smtClean="0">
                <a:solidFill>
                  <a:srgbClr val="FF0000"/>
                </a:solidFill>
              </a:rPr>
              <a:t>データ</a:t>
            </a:r>
            <a:r>
              <a:rPr lang="ja-JP" altLang="en-US" sz="2800" dirty="0" smtClean="0">
                <a:solidFill>
                  <a:schemeClr val="tx1"/>
                </a:solidFill>
              </a:rPr>
              <a:t>の</a:t>
            </a:r>
            <a:r>
              <a:rPr lang="ja-JP" altLang="en-US" sz="2800" b="1" dirty="0" smtClean="0">
                <a:solidFill>
                  <a:schemeClr val="tx1"/>
                </a:solidFill>
              </a:rPr>
              <a:t>先頭</a:t>
            </a:r>
            <a:r>
              <a:rPr lang="ja-JP" altLang="en-US" sz="2800" dirty="0" smtClean="0">
                <a:solidFill>
                  <a:schemeClr val="tx1"/>
                </a:solidFill>
              </a:rPr>
              <a:t>が</a:t>
            </a:r>
            <a:r>
              <a:rPr lang="ja-JP" altLang="en-US" sz="2800" b="1" dirty="0" smtClean="0">
                <a:solidFill>
                  <a:srgbClr val="00B050"/>
                </a:solidFill>
              </a:rPr>
              <a:t>磁気ヘッド</a:t>
            </a:r>
            <a:r>
              <a:rPr lang="ja-JP" altLang="en-US" sz="2800" dirty="0" smtClean="0">
                <a:solidFill>
                  <a:schemeClr val="tx1"/>
                </a:solidFill>
              </a:rPr>
              <a:t>に</a:t>
            </a:r>
            <a:endParaRPr lang="en-US" altLang="ja-JP" sz="2800" dirty="0" smtClean="0">
              <a:solidFill>
                <a:schemeClr val="tx1"/>
              </a:solidFill>
            </a:endParaRPr>
          </a:p>
          <a:p>
            <a:r>
              <a:rPr lang="ja-JP" altLang="en-US" sz="2800" b="1" dirty="0" smtClean="0">
                <a:solidFill>
                  <a:schemeClr val="tx1"/>
                </a:solidFill>
              </a:rPr>
              <a:t>到着</a:t>
            </a:r>
            <a:r>
              <a:rPr lang="ja-JP" altLang="en-US" sz="2800" dirty="0" smtClean="0">
                <a:solidFill>
                  <a:schemeClr val="tx1"/>
                </a:solidFill>
              </a:rPr>
              <a:t>する</a:t>
            </a:r>
            <a:r>
              <a:rPr lang="ja-JP" altLang="en-US" sz="2800" dirty="0">
                <a:solidFill>
                  <a:schemeClr val="tx1"/>
                </a:solidFill>
              </a:rPr>
              <a:t>までの時間</a:t>
            </a:r>
          </a:p>
        </p:txBody>
      </p:sp>
    </p:spTree>
    <p:extLst>
      <p:ext uri="{BB962C8B-B14F-4D97-AF65-F5344CB8AC3E}">
        <p14:creationId xmlns:p14="http://schemas.microsoft.com/office/powerpoint/2010/main" val="7881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の仕組み（アクセス動作）</a:t>
            </a:r>
            <a:endParaRPr kumimoji="1" lang="ja-JP" altLang="en-US" dirty="0"/>
          </a:p>
        </p:txBody>
      </p:sp>
      <p:pic>
        <p:nvPicPr>
          <p:cNvPr id="5" name="図 4" descr="http://www.way-on.com.tw/PCbasal/kiso/image/akuses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522" y="1484784"/>
            <a:ext cx="4171950" cy="2127437"/>
          </a:xfrm>
          <a:prstGeom prst="rect">
            <a:avLst/>
          </a:prstGeom>
          <a:ln>
            <a:noFill/>
          </a:ln>
          <a:effectLst>
            <a:outerShdw blurRad="292100" dist="139700" dir="2700000" algn="tl" rotWithShape="0">
              <a:srgbClr val="333333">
                <a:alpha val="65000"/>
              </a:srgbClr>
            </a:outerShdw>
          </a:effectLst>
          <a:extLst/>
        </p:spPr>
      </p:pic>
      <p:pic>
        <p:nvPicPr>
          <p:cNvPr id="6" name="図 5" descr="http://www.way-on.com.tw/PCbasal/kiso/image/akusesu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06" y="4005277"/>
            <a:ext cx="8293474" cy="2448485"/>
          </a:xfrm>
          <a:prstGeom prst="rect">
            <a:avLst/>
          </a:prstGeom>
          <a:ln>
            <a:noFill/>
          </a:ln>
          <a:effectLst>
            <a:outerShdw blurRad="292100" dist="139700" dir="2700000" algn="tl" rotWithShape="0">
              <a:srgbClr val="333333">
                <a:alpha val="65000"/>
              </a:srgbClr>
            </a:outerShdw>
          </a:effectLst>
          <a:extLst/>
        </p:spPr>
      </p:pic>
      <p:sp>
        <p:nvSpPr>
          <p:cNvPr id="3" name="正方形/長方形 2"/>
          <p:cNvSpPr/>
          <p:nvPr/>
        </p:nvSpPr>
        <p:spPr>
          <a:xfrm>
            <a:off x="7376755" y="2204864"/>
            <a:ext cx="1011669" cy="8640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3" idx="1"/>
            <a:endCxn id="16" idx="3"/>
          </p:cNvCxnSpPr>
          <p:nvPr/>
        </p:nvCxnSpPr>
        <p:spPr>
          <a:xfrm flipH="1" flipV="1">
            <a:off x="4067944" y="2420888"/>
            <a:ext cx="3308811" cy="216024"/>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084168" y="4653137"/>
            <a:ext cx="395888" cy="74017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028384" y="5023226"/>
            <a:ext cx="326400" cy="49400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endCxn id="11" idx="1"/>
          </p:cNvCxnSpPr>
          <p:nvPr/>
        </p:nvCxnSpPr>
        <p:spPr>
          <a:xfrm>
            <a:off x="6515241" y="5020603"/>
            <a:ext cx="1513143" cy="249626"/>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61717" y="1700808"/>
            <a:ext cx="3906227" cy="144016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smtClean="0">
                <a:solidFill>
                  <a:srgbClr val="FF0000"/>
                </a:solidFill>
              </a:rPr>
              <a:t>アクセス</a:t>
            </a:r>
            <a:r>
              <a:rPr lang="ja-JP" altLang="en-US" sz="2800" b="1" dirty="0">
                <a:solidFill>
                  <a:srgbClr val="FF0000"/>
                </a:solidFill>
              </a:rPr>
              <a:t>したい</a:t>
            </a:r>
            <a:r>
              <a:rPr lang="ja-JP" altLang="en-US" sz="2800" b="1" dirty="0" smtClean="0">
                <a:solidFill>
                  <a:srgbClr val="FF0000"/>
                </a:solidFill>
              </a:rPr>
              <a:t>データ</a:t>
            </a:r>
            <a:r>
              <a:rPr lang="ja-JP" altLang="en-US" sz="2800" dirty="0" smtClean="0">
                <a:solidFill>
                  <a:schemeClr val="tx1"/>
                </a:solidFill>
              </a:rPr>
              <a:t>が</a:t>
            </a:r>
            <a:r>
              <a:rPr lang="ja-JP" altLang="en-US" sz="2800" b="1" dirty="0" smtClean="0">
                <a:solidFill>
                  <a:schemeClr val="tx1"/>
                </a:solidFill>
              </a:rPr>
              <a:t>先頭</a:t>
            </a:r>
            <a:r>
              <a:rPr lang="ja-JP" altLang="en-US" sz="2800" dirty="0" smtClean="0">
                <a:solidFill>
                  <a:schemeClr val="tx1"/>
                </a:solidFill>
              </a:rPr>
              <a:t>から</a:t>
            </a:r>
            <a:r>
              <a:rPr lang="ja-JP" altLang="en-US" sz="2800" b="1" dirty="0" smtClean="0">
                <a:solidFill>
                  <a:schemeClr val="tx1"/>
                </a:solidFill>
              </a:rPr>
              <a:t>末尾</a:t>
            </a:r>
            <a:r>
              <a:rPr lang="ja-JP" altLang="en-US" sz="2800" dirty="0" smtClean="0">
                <a:solidFill>
                  <a:schemeClr val="tx1"/>
                </a:solidFill>
              </a:rPr>
              <a:t>に</a:t>
            </a:r>
            <a:endParaRPr lang="en-US" altLang="ja-JP" sz="2800" dirty="0" smtClean="0">
              <a:solidFill>
                <a:schemeClr val="tx1"/>
              </a:solidFill>
            </a:endParaRPr>
          </a:p>
          <a:p>
            <a:r>
              <a:rPr lang="ja-JP" altLang="en-US" sz="2800" b="1" dirty="0" smtClean="0">
                <a:solidFill>
                  <a:srgbClr val="00B050"/>
                </a:solidFill>
              </a:rPr>
              <a:t>移動</a:t>
            </a:r>
            <a:r>
              <a:rPr lang="ja-JP" altLang="en-US" sz="2800" dirty="0" smtClean="0">
                <a:solidFill>
                  <a:schemeClr val="tx1"/>
                </a:solidFill>
              </a:rPr>
              <a:t>する</a:t>
            </a:r>
            <a:r>
              <a:rPr lang="ja-JP" altLang="en-US" sz="2800" dirty="0">
                <a:solidFill>
                  <a:schemeClr val="tx1"/>
                </a:solidFill>
              </a:rPr>
              <a:t>までの時間</a:t>
            </a:r>
          </a:p>
        </p:txBody>
      </p:sp>
    </p:spTree>
    <p:extLst>
      <p:ext uri="{BB962C8B-B14F-4D97-AF65-F5344CB8AC3E}">
        <p14:creationId xmlns:p14="http://schemas.microsoft.com/office/powerpoint/2010/main" val="13327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の仕組み（アクセス動作）</a:t>
            </a:r>
            <a:endParaRPr kumimoji="1" lang="ja-JP" altLang="en-US" dirty="0"/>
          </a:p>
        </p:txBody>
      </p:sp>
      <p:pic>
        <p:nvPicPr>
          <p:cNvPr id="6" name="図 5" descr="http://www.way-on.com.tw/PCbasal/kiso/image/akusesu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06" y="4005277"/>
            <a:ext cx="8293474" cy="2448485"/>
          </a:xfrm>
          <a:prstGeom prst="rect">
            <a:avLst/>
          </a:prstGeom>
          <a:ln>
            <a:noFill/>
          </a:ln>
          <a:effectLst>
            <a:outerShdw blurRad="292100" dist="139700" dir="2700000" algn="tl" rotWithShape="0">
              <a:srgbClr val="333333">
                <a:alpha val="65000"/>
              </a:srgbClr>
            </a:outerShdw>
          </a:effectLst>
          <a:extLst/>
        </p:spPr>
      </p:pic>
      <p:sp>
        <p:nvSpPr>
          <p:cNvPr id="10" name="正方形/長方形 9"/>
          <p:cNvSpPr/>
          <p:nvPr/>
        </p:nvSpPr>
        <p:spPr>
          <a:xfrm>
            <a:off x="1475656" y="4869160"/>
            <a:ext cx="936104" cy="129614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419872" y="4869160"/>
            <a:ext cx="936104" cy="129614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V="1">
            <a:off x="2411760" y="5517232"/>
            <a:ext cx="1008112" cy="3632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611560" y="1412776"/>
            <a:ext cx="8208912" cy="2088231"/>
          </a:xfrm>
          <a:prstGeom prst="rect">
            <a:avLst/>
          </a:prstGeom>
          <a:solidFill>
            <a:srgbClr val="FEFCC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smtClean="0">
                <a:solidFill>
                  <a:srgbClr val="FF0000"/>
                </a:solidFill>
              </a:rPr>
              <a:t>アクセス</a:t>
            </a:r>
            <a:r>
              <a:rPr lang="ja-JP" altLang="en-US" sz="2800" b="1" dirty="0">
                <a:solidFill>
                  <a:srgbClr val="FF0000"/>
                </a:solidFill>
              </a:rPr>
              <a:t>したいデータ</a:t>
            </a:r>
            <a:r>
              <a:rPr lang="ja-JP" altLang="en-US" sz="2800" b="1" dirty="0">
                <a:solidFill>
                  <a:schemeClr val="tx1"/>
                </a:solidFill>
              </a:rPr>
              <a:t>まで</a:t>
            </a:r>
            <a:r>
              <a:rPr lang="ja-JP" altLang="en-US" sz="2800" b="1" dirty="0" smtClean="0">
                <a:solidFill>
                  <a:schemeClr val="tx1"/>
                </a:solidFill>
              </a:rPr>
              <a:t>スイングアームを</a:t>
            </a:r>
            <a:endParaRPr lang="en-US" altLang="ja-JP" sz="2800" b="1" dirty="0" smtClean="0">
              <a:solidFill>
                <a:schemeClr val="tx1"/>
              </a:solidFill>
            </a:endParaRPr>
          </a:p>
          <a:p>
            <a:r>
              <a:rPr lang="ja-JP" altLang="en-US" sz="2800" b="1" dirty="0" smtClean="0">
                <a:solidFill>
                  <a:srgbClr val="00B050"/>
                </a:solidFill>
              </a:rPr>
              <a:t>移動</a:t>
            </a:r>
            <a:r>
              <a:rPr lang="ja-JP" altLang="en-US" sz="2800" b="1" dirty="0" smtClean="0">
                <a:solidFill>
                  <a:schemeClr val="tx1"/>
                </a:solidFill>
              </a:rPr>
              <a:t>させる方式として以下の２つがある。</a:t>
            </a:r>
            <a:endParaRPr lang="en-US" altLang="ja-JP" sz="2800" b="1" dirty="0" smtClean="0">
              <a:solidFill>
                <a:schemeClr val="tx1"/>
              </a:solidFill>
            </a:endParaRPr>
          </a:p>
          <a:p>
            <a:r>
              <a:rPr lang="ja-JP" altLang="en-US" sz="2800" b="1" dirty="0">
                <a:solidFill>
                  <a:schemeClr val="tx1"/>
                </a:solidFill>
                <a:latin typeface="+mj-ea"/>
              </a:rPr>
              <a:t>・</a:t>
            </a:r>
            <a:r>
              <a:rPr lang="ja-JP" altLang="en-US" sz="2800" b="1" dirty="0" smtClean="0">
                <a:solidFill>
                  <a:schemeClr val="tx1"/>
                </a:solidFill>
                <a:latin typeface="+mj-ea"/>
              </a:rPr>
              <a:t>シリンダ</a:t>
            </a:r>
            <a:r>
              <a:rPr lang="ja-JP" altLang="en-US" sz="2800" b="1" dirty="0">
                <a:solidFill>
                  <a:schemeClr val="tx1"/>
                </a:solidFill>
                <a:latin typeface="+mj-ea"/>
              </a:rPr>
              <a:t>・ヘッド・セクタ（</a:t>
            </a:r>
            <a:r>
              <a:rPr lang="en-US" altLang="ja-JP" sz="2800" b="1" dirty="0">
                <a:solidFill>
                  <a:schemeClr val="tx1"/>
                </a:solidFill>
                <a:latin typeface="+mj-ea"/>
              </a:rPr>
              <a:t>CHS</a:t>
            </a:r>
            <a:r>
              <a:rPr lang="ja-JP" altLang="en-US" sz="2800" b="1" dirty="0">
                <a:solidFill>
                  <a:schemeClr val="tx1"/>
                </a:solidFill>
                <a:latin typeface="+mj-ea"/>
              </a:rPr>
              <a:t>）</a:t>
            </a:r>
            <a:endParaRPr lang="en-US" altLang="ja-JP" sz="2800" b="1" dirty="0">
              <a:solidFill>
                <a:schemeClr val="tx1"/>
              </a:solidFill>
              <a:latin typeface="+mj-ea"/>
            </a:endParaRPr>
          </a:p>
          <a:p>
            <a:r>
              <a:rPr lang="ja-JP" altLang="en-US" sz="2800" b="1" dirty="0" smtClean="0">
                <a:solidFill>
                  <a:schemeClr val="tx1"/>
                </a:solidFill>
                <a:latin typeface="+mj-ea"/>
              </a:rPr>
              <a:t>・ロジカルブロックアドレッシング</a:t>
            </a:r>
            <a:r>
              <a:rPr lang="ja-JP" altLang="en-US" sz="2800" b="1" dirty="0">
                <a:solidFill>
                  <a:schemeClr val="tx1"/>
                </a:solidFill>
                <a:latin typeface="+mj-ea"/>
              </a:rPr>
              <a:t>（</a:t>
            </a:r>
            <a:r>
              <a:rPr lang="en-US" altLang="ja-JP" sz="2800" b="1" dirty="0">
                <a:solidFill>
                  <a:schemeClr val="tx1"/>
                </a:solidFill>
                <a:latin typeface="+mj-ea"/>
              </a:rPr>
              <a:t>LBA</a:t>
            </a:r>
            <a:r>
              <a:rPr lang="ja-JP" altLang="en-US" sz="2800" b="1" dirty="0" smtClean="0">
                <a:solidFill>
                  <a:schemeClr val="tx1"/>
                </a:solidFill>
                <a:latin typeface="+mj-ea"/>
              </a:rPr>
              <a:t>）</a:t>
            </a:r>
            <a:endParaRPr lang="en-US" altLang="ja-JP" sz="2800" b="1" dirty="0">
              <a:solidFill>
                <a:schemeClr val="tx1"/>
              </a:solidFill>
              <a:latin typeface="+mj-ea"/>
            </a:endParaRPr>
          </a:p>
        </p:txBody>
      </p:sp>
    </p:spTree>
    <p:extLst>
      <p:ext uri="{BB962C8B-B14F-4D97-AF65-F5344CB8AC3E}">
        <p14:creationId xmlns:p14="http://schemas.microsoft.com/office/powerpoint/2010/main" val="428742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の仕組み（アクセス動作）</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b="1" dirty="0" smtClean="0">
                <a:latin typeface="+mj-ea"/>
              </a:rPr>
              <a:t>【</a:t>
            </a:r>
            <a:r>
              <a:rPr lang="ja-JP" altLang="en-US" b="1" dirty="0" smtClean="0">
                <a:latin typeface="+mj-ea"/>
              </a:rPr>
              <a:t>シリンダ</a:t>
            </a:r>
            <a:r>
              <a:rPr lang="ja-JP" altLang="en-US" b="1" dirty="0">
                <a:latin typeface="+mj-ea"/>
              </a:rPr>
              <a:t>・ヘッド・セクタ（</a:t>
            </a:r>
            <a:r>
              <a:rPr lang="en-US" altLang="ja-JP" b="1" dirty="0">
                <a:latin typeface="+mj-ea"/>
              </a:rPr>
              <a:t>CHS</a:t>
            </a:r>
            <a:r>
              <a:rPr lang="ja-JP" altLang="en-US" b="1" dirty="0" smtClean="0">
                <a:latin typeface="+mj-ea"/>
              </a:rPr>
              <a:t>）</a:t>
            </a:r>
            <a:r>
              <a:rPr lang="en-US" altLang="ja-JP" b="1" dirty="0" smtClean="0">
                <a:latin typeface="+mj-ea"/>
              </a:rPr>
              <a:t>】</a:t>
            </a:r>
          </a:p>
          <a:p>
            <a:r>
              <a:rPr lang="en-US" altLang="ja-JP" dirty="0">
                <a:latin typeface="+mj-ea"/>
              </a:rPr>
              <a:t>HDD</a:t>
            </a:r>
            <a:r>
              <a:rPr lang="ja-JP" altLang="en-US" dirty="0">
                <a:latin typeface="+mj-ea"/>
              </a:rPr>
              <a:t>の記録単位であるシリンダ（</a:t>
            </a:r>
            <a:r>
              <a:rPr lang="en-US" altLang="ja-JP" dirty="0">
                <a:latin typeface="+mj-ea"/>
              </a:rPr>
              <a:t>Cylinder</a:t>
            </a:r>
            <a:r>
              <a:rPr lang="ja-JP" altLang="en-US" dirty="0">
                <a:latin typeface="+mj-ea"/>
              </a:rPr>
              <a:t>：</a:t>
            </a:r>
            <a:r>
              <a:rPr lang="en-US" altLang="ja-JP" dirty="0">
                <a:latin typeface="+mj-ea"/>
              </a:rPr>
              <a:t>10bit</a:t>
            </a:r>
            <a:r>
              <a:rPr lang="ja-JP" altLang="en-US" dirty="0">
                <a:latin typeface="+mj-ea"/>
              </a:rPr>
              <a:t>）・ヘッド（</a:t>
            </a:r>
            <a:r>
              <a:rPr lang="en-US" altLang="ja-JP" dirty="0">
                <a:latin typeface="+mj-ea"/>
              </a:rPr>
              <a:t>Head</a:t>
            </a:r>
            <a:r>
              <a:rPr lang="ja-JP" altLang="en-US" dirty="0">
                <a:latin typeface="+mj-ea"/>
              </a:rPr>
              <a:t>：</a:t>
            </a:r>
            <a:r>
              <a:rPr lang="en-US" altLang="ja-JP" dirty="0">
                <a:latin typeface="+mj-ea"/>
              </a:rPr>
              <a:t>8bit</a:t>
            </a:r>
            <a:r>
              <a:rPr lang="ja-JP" altLang="en-US" dirty="0">
                <a:latin typeface="+mj-ea"/>
              </a:rPr>
              <a:t>）・セクター（</a:t>
            </a:r>
            <a:r>
              <a:rPr lang="en-US" altLang="ja-JP" dirty="0">
                <a:latin typeface="+mj-ea"/>
              </a:rPr>
              <a:t>Sector</a:t>
            </a:r>
            <a:r>
              <a:rPr lang="ja-JP" altLang="en-US" dirty="0">
                <a:latin typeface="+mj-ea"/>
              </a:rPr>
              <a:t>：</a:t>
            </a:r>
            <a:r>
              <a:rPr lang="en-US" altLang="ja-JP" dirty="0">
                <a:latin typeface="+mj-ea"/>
              </a:rPr>
              <a:t>6bit</a:t>
            </a:r>
            <a:r>
              <a:rPr lang="ja-JP" altLang="en-US" dirty="0">
                <a:latin typeface="+mj-ea"/>
              </a:rPr>
              <a:t>）を使い、３次元アドレスによるアクセスを行う</a:t>
            </a:r>
            <a:endParaRPr lang="en-US" altLang="ja-JP" dirty="0">
              <a:latin typeface="+mj-ea"/>
            </a:endParaRPr>
          </a:p>
          <a:p>
            <a:endParaRPr lang="en-US" altLang="ja-JP" b="1" dirty="0" smtClean="0">
              <a:latin typeface="+mj-ea"/>
            </a:endParaRPr>
          </a:p>
          <a:p>
            <a:pPr marL="0" indent="0">
              <a:buNone/>
            </a:pPr>
            <a:r>
              <a:rPr lang="en-US" altLang="ja-JP" b="1" dirty="0" smtClean="0">
                <a:latin typeface="+mj-ea"/>
              </a:rPr>
              <a:t>【</a:t>
            </a:r>
            <a:r>
              <a:rPr lang="ja-JP" altLang="en-US" b="1" dirty="0" smtClean="0">
                <a:latin typeface="+mj-ea"/>
              </a:rPr>
              <a:t>ロジカルブロックアドレッシング</a:t>
            </a:r>
            <a:r>
              <a:rPr lang="ja-JP" altLang="en-US" b="1" dirty="0">
                <a:latin typeface="+mj-ea"/>
              </a:rPr>
              <a:t>（</a:t>
            </a:r>
            <a:r>
              <a:rPr lang="en-US" altLang="ja-JP" b="1" dirty="0">
                <a:latin typeface="+mj-ea"/>
              </a:rPr>
              <a:t>LBA</a:t>
            </a:r>
            <a:r>
              <a:rPr lang="ja-JP" altLang="en-US" b="1" dirty="0" smtClean="0">
                <a:latin typeface="+mj-ea"/>
              </a:rPr>
              <a:t>）</a:t>
            </a:r>
            <a:r>
              <a:rPr lang="en-US" altLang="ja-JP" b="1" dirty="0" smtClean="0">
                <a:latin typeface="+mj-ea"/>
              </a:rPr>
              <a:t>】</a:t>
            </a:r>
          </a:p>
          <a:p>
            <a:r>
              <a:rPr lang="ja-JP" altLang="en-US" dirty="0" smtClean="0">
                <a:latin typeface="+mj-ea"/>
              </a:rPr>
              <a:t>先頭</a:t>
            </a:r>
            <a:r>
              <a:rPr lang="ja-JP" altLang="en-US" dirty="0">
                <a:latin typeface="+mj-ea"/>
              </a:rPr>
              <a:t>セクタから順番に番号を振り、その番号でディスク上の位置を</a:t>
            </a:r>
            <a:r>
              <a:rPr lang="ja-JP" altLang="en-US" dirty="0" smtClean="0">
                <a:latin typeface="+mj-ea"/>
              </a:rPr>
              <a:t>表す</a:t>
            </a:r>
            <a:endParaRPr lang="en-US" altLang="ja-JP" b="1" dirty="0">
              <a:latin typeface="+mj-ea"/>
            </a:endParaRPr>
          </a:p>
          <a:p>
            <a:pPr marL="0" indent="0">
              <a:buNone/>
            </a:pPr>
            <a:endParaRPr lang="en-US" altLang="ja-JP" dirty="0" smtClean="0">
              <a:latin typeface="+mj-ea"/>
              <a:ea typeface="+mj-ea"/>
            </a:endParaRPr>
          </a:p>
        </p:txBody>
      </p:sp>
    </p:spTree>
    <p:extLst>
      <p:ext uri="{BB962C8B-B14F-4D97-AF65-F5344CB8AC3E}">
        <p14:creationId xmlns:p14="http://schemas.microsoft.com/office/powerpoint/2010/main" val="1323054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
        <p:nvSpPr>
          <p:cNvPr id="2" name="コンテンツ プレースホルダー 1"/>
          <p:cNvSpPr>
            <a:spLocks noGrp="1"/>
          </p:cNvSpPr>
          <p:nvPr>
            <p:ph idx="1"/>
          </p:nvPr>
        </p:nvSpPr>
        <p:spPr/>
        <p:txBody>
          <a:bodyPr/>
          <a:lstStyle/>
          <a:p>
            <a:pPr marL="514350" indent="-514350">
              <a:buFont typeface="+mj-lt"/>
              <a:buAutoNum type="arabicPeriod"/>
            </a:pPr>
            <a:r>
              <a:rPr kumimoji="1" lang="en-US" altLang="ja-JP" dirty="0" smtClean="0"/>
              <a:t>HDD</a:t>
            </a:r>
            <a:r>
              <a:rPr kumimoji="1" lang="ja-JP" altLang="en-US" dirty="0" smtClean="0"/>
              <a:t>の概要</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r>
              <a:rPr kumimoji="1" lang="en-US" altLang="ja-JP" dirty="0" smtClean="0"/>
              <a:t>HDD</a:t>
            </a:r>
            <a:r>
              <a:rPr kumimoji="1" lang="ja-JP" altLang="en-US" dirty="0" smtClean="0"/>
              <a:t>の構成図・仕組み</a:t>
            </a:r>
            <a:endParaRPr lang="en-US" altLang="ja-JP" dirty="0"/>
          </a:p>
          <a:p>
            <a:pPr marL="514350" indent="-514350">
              <a:buFont typeface="+mj-lt"/>
              <a:buAutoNum type="arabicPeriod"/>
            </a:pPr>
            <a:endParaRPr lang="en-US" altLang="ja-JP" dirty="0"/>
          </a:p>
          <a:p>
            <a:pPr marL="514350" indent="-514350">
              <a:buFont typeface="+mj-lt"/>
              <a:buAutoNum type="arabicPeriod"/>
            </a:pPr>
            <a:r>
              <a:rPr kumimoji="1" lang="en-US" altLang="ja-JP" dirty="0" smtClean="0"/>
              <a:t>HDD</a:t>
            </a:r>
            <a:r>
              <a:rPr kumimoji="1" lang="ja-JP" altLang="en-US" dirty="0" smtClean="0"/>
              <a:t>の歴史</a:t>
            </a:r>
            <a:endParaRPr kumimoji="1"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smtClean="0"/>
              <a:t>その他</a:t>
            </a:r>
            <a:r>
              <a:rPr lang="en-US" altLang="ja-JP" dirty="0" smtClean="0"/>
              <a:t>HDD</a:t>
            </a:r>
            <a:r>
              <a:rPr lang="ja-JP" altLang="en-US" dirty="0" smtClean="0"/>
              <a:t>に関する知識</a:t>
            </a:r>
            <a:endParaRPr lang="en-US" altLang="ja-JP" dirty="0"/>
          </a:p>
        </p:txBody>
      </p:sp>
    </p:spTree>
    <p:extLst>
      <p:ext uri="{BB962C8B-B14F-4D97-AF65-F5344CB8AC3E}">
        <p14:creationId xmlns:p14="http://schemas.microsoft.com/office/powerpoint/2010/main" val="25409392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keyw_pic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959" y="1707524"/>
            <a:ext cx="3676650" cy="248602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smtClean="0"/>
              <a:t>HDD</a:t>
            </a:r>
            <a:r>
              <a:rPr kumimoji="1" lang="ja-JP" altLang="en-US" dirty="0" smtClean="0"/>
              <a:t>の仕組み（データの読み書き）</a:t>
            </a:r>
            <a:endParaRPr kumimoji="1" lang="ja-JP" altLang="en-US" dirty="0"/>
          </a:p>
        </p:txBody>
      </p:sp>
      <p:sp>
        <p:nvSpPr>
          <p:cNvPr id="9" name="正方形/長方形 8"/>
          <p:cNvSpPr/>
          <p:nvPr/>
        </p:nvSpPr>
        <p:spPr>
          <a:xfrm>
            <a:off x="6660232" y="2943819"/>
            <a:ext cx="936104" cy="7012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19" idx="3"/>
            <a:endCxn id="9" idx="1"/>
          </p:cNvCxnSpPr>
          <p:nvPr/>
        </p:nvCxnSpPr>
        <p:spPr>
          <a:xfrm>
            <a:off x="3977680" y="2123023"/>
            <a:ext cx="2682552" cy="117139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83568" y="1707524"/>
            <a:ext cx="3294112" cy="830997"/>
          </a:xfrm>
          <a:prstGeom prst="rect">
            <a:avLst/>
          </a:prstGeom>
          <a:solidFill>
            <a:schemeClr val="tx1">
              <a:lumMod val="10000"/>
              <a:lumOff val="90000"/>
            </a:schemeClr>
          </a:solidFill>
          <a:ln>
            <a:solidFill>
              <a:schemeClr val="tx1"/>
            </a:solidFill>
          </a:ln>
        </p:spPr>
        <p:txBody>
          <a:bodyPr wrap="square" rtlCol="0">
            <a:spAutoFit/>
          </a:bodyPr>
          <a:lstStyle/>
          <a:p>
            <a:r>
              <a:rPr lang="ja-JP" altLang="en-US" sz="2400" b="1" dirty="0">
                <a:solidFill>
                  <a:srgbClr val="FFC000"/>
                </a:solidFill>
              </a:rPr>
              <a:t>電流</a:t>
            </a:r>
            <a:r>
              <a:rPr lang="ja-JP" altLang="en-US" sz="2400" b="1" dirty="0"/>
              <a:t>を</a:t>
            </a:r>
            <a:r>
              <a:rPr lang="ja-JP" altLang="en-US" sz="2400" b="1" dirty="0" smtClean="0"/>
              <a:t>流すと</a:t>
            </a:r>
            <a:endParaRPr lang="en-US" altLang="ja-JP" sz="2400" b="1" dirty="0" smtClean="0"/>
          </a:p>
          <a:p>
            <a:r>
              <a:rPr lang="ja-JP" altLang="en-US" sz="2400" b="1" dirty="0" smtClean="0">
                <a:solidFill>
                  <a:srgbClr val="00B050"/>
                </a:solidFill>
              </a:rPr>
              <a:t>磁界</a:t>
            </a:r>
            <a:r>
              <a:rPr lang="ja-JP" altLang="en-US" sz="2400" b="1" dirty="0">
                <a:solidFill>
                  <a:srgbClr val="00B050"/>
                </a:solidFill>
              </a:rPr>
              <a:t>ループ</a:t>
            </a:r>
            <a:r>
              <a:rPr lang="ja-JP" altLang="en-US" sz="2400" b="1" dirty="0"/>
              <a:t>が発生</a:t>
            </a:r>
            <a:r>
              <a:rPr lang="ja-JP" altLang="en-US" sz="2400" b="1" dirty="0" smtClean="0"/>
              <a:t>する</a:t>
            </a:r>
            <a:endParaRPr kumimoji="1" lang="ja-JP" altLang="en-US" sz="2400" b="1" dirty="0"/>
          </a:p>
        </p:txBody>
      </p:sp>
      <p:sp>
        <p:nvSpPr>
          <p:cNvPr id="20" name="正方形/長方形 19"/>
          <p:cNvSpPr/>
          <p:nvPr/>
        </p:nvSpPr>
        <p:spPr>
          <a:xfrm>
            <a:off x="138944" y="2950537"/>
            <a:ext cx="4383360" cy="830997"/>
          </a:xfrm>
          <a:prstGeom prst="rect">
            <a:avLst/>
          </a:prstGeom>
          <a:solidFill>
            <a:schemeClr val="tx1">
              <a:lumMod val="10000"/>
              <a:lumOff val="90000"/>
            </a:schemeClr>
          </a:solidFill>
          <a:ln>
            <a:solidFill>
              <a:schemeClr val="tx1"/>
            </a:solidFill>
          </a:ln>
        </p:spPr>
        <p:txBody>
          <a:bodyPr wrap="square" rtlCol="0">
            <a:spAutoFit/>
          </a:bodyPr>
          <a:lstStyle/>
          <a:p>
            <a:r>
              <a:rPr lang="ja-JP" altLang="en-US" sz="2400" b="1" dirty="0">
                <a:solidFill>
                  <a:srgbClr val="7030A0"/>
                </a:solidFill>
              </a:rPr>
              <a:t>強</a:t>
            </a:r>
            <a:r>
              <a:rPr lang="ja-JP" altLang="en-US" sz="2400" b="1" dirty="0" smtClean="0">
                <a:solidFill>
                  <a:srgbClr val="7030A0"/>
                </a:solidFill>
              </a:rPr>
              <a:t>磁性体（記憶媒体）</a:t>
            </a:r>
            <a:r>
              <a:rPr lang="ja-JP" altLang="en-US" sz="2400" b="1" dirty="0" smtClean="0"/>
              <a:t>の</a:t>
            </a:r>
            <a:r>
              <a:rPr lang="ja-JP" altLang="en-US" sz="2400" b="1" dirty="0"/>
              <a:t>表面</a:t>
            </a:r>
            <a:r>
              <a:rPr lang="ja-JP" altLang="en-US" sz="2400" b="1" dirty="0" smtClean="0"/>
              <a:t>に</a:t>
            </a:r>
            <a:endParaRPr lang="en-US" altLang="ja-JP" sz="2400" b="1" dirty="0" smtClean="0"/>
          </a:p>
          <a:p>
            <a:r>
              <a:rPr lang="ja-JP" altLang="en-US" sz="2400" b="1" dirty="0" smtClean="0">
                <a:solidFill>
                  <a:srgbClr val="00B050"/>
                </a:solidFill>
              </a:rPr>
              <a:t>磁界</a:t>
            </a:r>
            <a:r>
              <a:rPr lang="ja-JP" altLang="en-US" sz="2400" b="1" dirty="0">
                <a:solidFill>
                  <a:srgbClr val="00B050"/>
                </a:solidFill>
              </a:rPr>
              <a:t>ループ</a:t>
            </a:r>
            <a:r>
              <a:rPr lang="ja-JP" altLang="en-US" sz="2400" b="1" dirty="0"/>
              <a:t>が構成</a:t>
            </a:r>
            <a:r>
              <a:rPr lang="ja-JP" altLang="en-US" sz="2400" b="1" dirty="0" smtClean="0"/>
              <a:t>される</a:t>
            </a:r>
            <a:endParaRPr lang="ja-JP" altLang="en-US" sz="2400" b="1" dirty="0"/>
          </a:p>
        </p:txBody>
      </p:sp>
      <p:sp>
        <p:nvSpPr>
          <p:cNvPr id="21" name="正方形/長方形 20"/>
          <p:cNvSpPr/>
          <p:nvPr/>
        </p:nvSpPr>
        <p:spPr>
          <a:xfrm>
            <a:off x="138944" y="4797152"/>
            <a:ext cx="4572000" cy="830997"/>
          </a:xfrm>
          <a:prstGeom prst="rect">
            <a:avLst/>
          </a:prstGeom>
          <a:solidFill>
            <a:schemeClr val="tx1">
              <a:lumMod val="10000"/>
              <a:lumOff val="90000"/>
            </a:schemeClr>
          </a:solidFill>
          <a:ln>
            <a:solidFill>
              <a:schemeClr val="tx1"/>
            </a:solidFill>
          </a:ln>
        </p:spPr>
        <p:txBody>
          <a:bodyPr wrap="square" rtlCol="0">
            <a:spAutoFit/>
          </a:bodyPr>
          <a:lstStyle/>
          <a:p>
            <a:r>
              <a:rPr lang="ja-JP" altLang="en-US" sz="2400" b="1" dirty="0" smtClean="0"/>
              <a:t>電流</a:t>
            </a:r>
            <a:r>
              <a:rPr lang="ja-JP" altLang="en-US" sz="2400" b="1" dirty="0"/>
              <a:t>を止めて</a:t>
            </a:r>
            <a:r>
              <a:rPr lang="ja-JP" altLang="en-US" sz="2400" b="1" dirty="0" smtClean="0"/>
              <a:t>も磁化</a:t>
            </a:r>
            <a:r>
              <a:rPr lang="ja-JP" altLang="en-US" sz="2400" b="1" dirty="0"/>
              <a:t>したままとなり</a:t>
            </a:r>
            <a:r>
              <a:rPr lang="ja-JP" altLang="en-US" sz="2400" b="1" dirty="0" smtClean="0"/>
              <a:t>、磁気</a:t>
            </a:r>
            <a:r>
              <a:rPr lang="ja-JP" altLang="en-US" sz="2400" b="1" dirty="0"/>
              <a:t>記録が行われる</a:t>
            </a:r>
          </a:p>
        </p:txBody>
      </p:sp>
      <p:sp>
        <p:nvSpPr>
          <p:cNvPr id="28" name="正方形/長方形 27"/>
          <p:cNvSpPr/>
          <p:nvPr/>
        </p:nvSpPr>
        <p:spPr>
          <a:xfrm>
            <a:off x="534988" y="4113946"/>
            <a:ext cx="3591272" cy="461665"/>
          </a:xfrm>
          <a:prstGeom prst="rect">
            <a:avLst/>
          </a:prstGeom>
          <a:solidFill>
            <a:schemeClr val="tx1">
              <a:lumMod val="10000"/>
              <a:lumOff val="90000"/>
            </a:schemeClr>
          </a:solidFill>
          <a:ln>
            <a:solidFill>
              <a:schemeClr val="tx1"/>
            </a:solidFill>
          </a:ln>
        </p:spPr>
        <p:txBody>
          <a:bodyPr wrap="square" rtlCol="0">
            <a:spAutoFit/>
          </a:bodyPr>
          <a:lstStyle/>
          <a:p>
            <a:r>
              <a:rPr lang="ja-JP" altLang="en-US" sz="2400" b="1" dirty="0"/>
              <a:t>磁界</a:t>
            </a:r>
            <a:r>
              <a:rPr lang="ja-JP" altLang="en-US" sz="2400" b="1" dirty="0" smtClean="0"/>
              <a:t>が磁性体</a:t>
            </a:r>
            <a:r>
              <a:rPr lang="ja-JP" altLang="en-US" sz="2400" b="1" dirty="0"/>
              <a:t>を磁化する</a:t>
            </a:r>
          </a:p>
        </p:txBody>
      </p:sp>
      <p:sp>
        <p:nvSpPr>
          <p:cNvPr id="30" name="正方形/長方形 29"/>
          <p:cNvSpPr/>
          <p:nvPr/>
        </p:nvSpPr>
        <p:spPr>
          <a:xfrm>
            <a:off x="5075800" y="4364002"/>
            <a:ext cx="3890809" cy="646331"/>
          </a:xfrm>
          <a:prstGeom prst="rect">
            <a:avLst/>
          </a:prstGeom>
          <a:noFill/>
        </p:spPr>
        <p:txBody>
          <a:bodyPr wrap="none" lIns="91440" tIns="45720" rIns="91440" bIns="45720">
            <a:spAutoFit/>
          </a:bodyPr>
          <a:lstStyle/>
          <a:p>
            <a:pPr algn="ctr"/>
            <a:r>
              <a:rPr lang="ja-JP"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水平磁気記録方式</a:t>
            </a:r>
            <a:endParaRPr lang="ja-JP"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168017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keyw_pic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959" y="1707524"/>
            <a:ext cx="3676650" cy="248602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smtClean="0"/>
              <a:t>HDD</a:t>
            </a:r>
            <a:r>
              <a:rPr kumimoji="1" lang="ja-JP" altLang="en-US" dirty="0" smtClean="0"/>
              <a:t>の仕組み（データの読み書き）</a:t>
            </a:r>
            <a:endParaRPr kumimoji="1" lang="ja-JP" altLang="en-US" dirty="0"/>
          </a:p>
        </p:txBody>
      </p:sp>
      <p:sp>
        <p:nvSpPr>
          <p:cNvPr id="19" name="テキスト ボックス 18"/>
          <p:cNvSpPr txBox="1"/>
          <p:nvPr/>
        </p:nvSpPr>
        <p:spPr>
          <a:xfrm>
            <a:off x="683568" y="1707524"/>
            <a:ext cx="3294112" cy="461665"/>
          </a:xfrm>
          <a:prstGeom prst="rect">
            <a:avLst/>
          </a:prstGeom>
          <a:noFill/>
          <a:ln>
            <a:noFill/>
          </a:ln>
        </p:spPr>
        <p:txBody>
          <a:bodyPr wrap="square" rtlCol="0">
            <a:spAutoFit/>
          </a:bodyPr>
          <a:lstStyle/>
          <a:p>
            <a:r>
              <a:rPr kumimoji="1" lang="ja-JP" altLang="en-US" sz="2400" b="1" dirty="0" smtClean="0"/>
              <a:t>いくつか問題が</a:t>
            </a:r>
            <a:r>
              <a:rPr kumimoji="1" lang="en-US" altLang="ja-JP" sz="2400" b="1" dirty="0" smtClean="0"/>
              <a:t>…</a:t>
            </a:r>
            <a:endParaRPr kumimoji="1" lang="ja-JP" altLang="en-US" sz="2400" b="1" dirty="0"/>
          </a:p>
        </p:txBody>
      </p:sp>
      <p:sp>
        <p:nvSpPr>
          <p:cNvPr id="20" name="正方形/長方形 19"/>
          <p:cNvSpPr/>
          <p:nvPr/>
        </p:nvSpPr>
        <p:spPr>
          <a:xfrm>
            <a:off x="172646" y="2392059"/>
            <a:ext cx="4383360" cy="1200329"/>
          </a:xfrm>
          <a:prstGeom prst="rect">
            <a:avLst/>
          </a:prstGeom>
          <a:solidFill>
            <a:schemeClr val="tx1">
              <a:lumMod val="10000"/>
              <a:lumOff val="90000"/>
            </a:schemeClr>
          </a:solidFill>
          <a:ln>
            <a:solidFill>
              <a:schemeClr val="tx1"/>
            </a:solidFill>
          </a:ln>
        </p:spPr>
        <p:txBody>
          <a:bodyPr wrap="square" rtlCol="0">
            <a:spAutoFit/>
          </a:bodyPr>
          <a:lstStyle/>
          <a:p>
            <a:r>
              <a:rPr lang="ja-JP" altLang="en-US" sz="2400" b="1" dirty="0">
                <a:solidFill>
                  <a:srgbClr val="FF0000"/>
                </a:solidFill>
              </a:rPr>
              <a:t>磁界方向が向き合って</a:t>
            </a:r>
            <a:r>
              <a:rPr lang="ja-JP" altLang="en-US" sz="2400" b="1" dirty="0" smtClean="0">
                <a:solidFill>
                  <a:srgbClr val="FF0000"/>
                </a:solidFill>
              </a:rPr>
              <a:t>いる</a:t>
            </a:r>
            <a:r>
              <a:rPr lang="ja-JP" altLang="en-US" sz="2400" dirty="0" smtClean="0"/>
              <a:t>ため、</a:t>
            </a:r>
            <a:r>
              <a:rPr lang="ja-JP" altLang="en-US" sz="2400" dirty="0"/>
              <a:t>高密度化すると</a:t>
            </a:r>
            <a:r>
              <a:rPr lang="ja-JP" altLang="en-US" sz="2400" b="1" dirty="0">
                <a:solidFill>
                  <a:srgbClr val="0070C0"/>
                </a:solidFill>
              </a:rPr>
              <a:t>磁力の減衰</a:t>
            </a:r>
            <a:r>
              <a:rPr lang="ja-JP" altLang="en-US" sz="2400" dirty="0" smtClean="0"/>
              <a:t>が</a:t>
            </a:r>
            <a:endParaRPr lang="en-US" altLang="ja-JP" sz="2400" dirty="0"/>
          </a:p>
          <a:p>
            <a:r>
              <a:rPr lang="ja-JP" altLang="en-US" sz="2400" dirty="0" smtClean="0"/>
              <a:t>発生する</a:t>
            </a:r>
            <a:endParaRPr lang="ja-JP" altLang="en-US" sz="2400" dirty="0"/>
          </a:p>
        </p:txBody>
      </p:sp>
      <p:sp>
        <p:nvSpPr>
          <p:cNvPr id="30" name="正方形/長方形 29"/>
          <p:cNvSpPr/>
          <p:nvPr/>
        </p:nvSpPr>
        <p:spPr>
          <a:xfrm>
            <a:off x="5075800" y="4364002"/>
            <a:ext cx="3890809" cy="646331"/>
          </a:xfrm>
          <a:prstGeom prst="rect">
            <a:avLst/>
          </a:prstGeom>
          <a:noFill/>
        </p:spPr>
        <p:txBody>
          <a:bodyPr wrap="none" lIns="91440" tIns="45720" rIns="91440" bIns="45720">
            <a:spAutoFit/>
          </a:bodyPr>
          <a:lstStyle/>
          <a:p>
            <a:pPr algn="ctr"/>
            <a:r>
              <a:rPr lang="ja-JP"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水平磁気記録方式</a:t>
            </a:r>
            <a:endParaRPr lang="ja-JP"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正方形/長方形 2"/>
          <p:cNvSpPr/>
          <p:nvPr/>
        </p:nvSpPr>
        <p:spPr>
          <a:xfrm>
            <a:off x="6012160" y="3717032"/>
            <a:ext cx="753471" cy="36004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7023798" y="3697752"/>
            <a:ext cx="787630" cy="36004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p:cNvCxnSpPr>
            <a:stCxn id="20" idx="3"/>
          </p:cNvCxnSpPr>
          <p:nvPr/>
        </p:nvCxnSpPr>
        <p:spPr>
          <a:xfrm>
            <a:off x="4556006" y="2992224"/>
            <a:ext cx="2752298" cy="70552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a:stCxn id="20" idx="3"/>
            <a:endCxn id="3" idx="1"/>
          </p:cNvCxnSpPr>
          <p:nvPr/>
        </p:nvCxnSpPr>
        <p:spPr>
          <a:xfrm>
            <a:off x="4556006" y="2992224"/>
            <a:ext cx="1456154" cy="90482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182943" y="3903853"/>
            <a:ext cx="4383360" cy="461665"/>
          </a:xfrm>
          <a:prstGeom prst="rect">
            <a:avLst/>
          </a:prstGeom>
          <a:solidFill>
            <a:schemeClr val="tx1">
              <a:lumMod val="10000"/>
              <a:lumOff val="90000"/>
            </a:schemeClr>
          </a:solidFill>
          <a:ln>
            <a:solidFill>
              <a:schemeClr val="tx1"/>
            </a:solidFill>
          </a:ln>
        </p:spPr>
        <p:txBody>
          <a:bodyPr wrap="square" rtlCol="0">
            <a:spAutoFit/>
          </a:bodyPr>
          <a:lstStyle/>
          <a:p>
            <a:r>
              <a:rPr lang="ja-JP" altLang="en-US" sz="2400" dirty="0" smtClean="0"/>
              <a:t>幅を取るため</a:t>
            </a:r>
            <a:r>
              <a:rPr lang="ja-JP" altLang="en-US" sz="2400" b="1" dirty="0" smtClean="0">
                <a:solidFill>
                  <a:srgbClr val="FF0000"/>
                </a:solidFill>
              </a:rPr>
              <a:t>面記録密度が低い</a:t>
            </a:r>
            <a:endParaRPr lang="ja-JP" altLang="en-US" sz="2400" b="1" dirty="0">
              <a:solidFill>
                <a:srgbClr val="FF0000"/>
              </a:solidFill>
            </a:endParaRPr>
          </a:p>
        </p:txBody>
      </p:sp>
      <p:sp>
        <p:nvSpPr>
          <p:cNvPr id="23" name="正方形/長方形 22"/>
          <p:cNvSpPr/>
          <p:nvPr/>
        </p:nvSpPr>
        <p:spPr>
          <a:xfrm>
            <a:off x="1619672" y="5733256"/>
            <a:ext cx="3890809" cy="646331"/>
          </a:xfrm>
          <a:prstGeom prst="rect">
            <a:avLst/>
          </a:prstGeom>
          <a:noFill/>
        </p:spPr>
        <p:txBody>
          <a:bodyPr wrap="none" lIns="91440" tIns="45720" rIns="91440" bIns="45720">
            <a:spAutoFit/>
          </a:bodyPr>
          <a:lstStyle/>
          <a:p>
            <a:pPr algn="ctr"/>
            <a:r>
              <a:rPr lang="ja-JP"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垂直磁気記録方式</a:t>
            </a:r>
            <a:endParaRPr lang="ja-JP"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4" name="テキスト ボックス 23"/>
          <p:cNvSpPr txBox="1"/>
          <p:nvPr/>
        </p:nvSpPr>
        <p:spPr>
          <a:xfrm>
            <a:off x="683567" y="4581128"/>
            <a:ext cx="3294112" cy="461665"/>
          </a:xfrm>
          <a:prstGeom prst="rect">
            <a:avLst/>
          </a:prstGeom>
          <a:noFill/>
          <a:ln>
            <a:noFill/>
          </a:ln>
        </p:spPr>
        <p:txBody>
          <a:bodyPr wrap="square" rtlCol="0">
            <a:spAutoFit/>
          </a:bodyPr>
          <a:lstStyle/>
          <a:p>
            <a:pPr algn="ctr"/>
            <a:r>
              <a:rPr kumimoji="1" lang="ja-JP" altLang="en-US" sz="2400" b="1" dirty="0" smtClean="0"/>
              <a:t>それを解決したのが</a:t>
            </a:r>
            <a:endParaRPr kumimoji="1" lang="en-US" altLang="ja-JP" sz="2400" b="1" dirty="0" smtClean="0"/>
          </a:p>
        </p:txBody>
      </p:sp>
      <p:cxnSp>
        <p:nvCxnSpPr>
          <p:cNvPr id="13" name="直線矢印コネクタ 12"/>
          <p:cNvCxnSpPr>
            <a:stCxn id="24" idx="2"/>
            <a:endCxn id="23" idx="0"/>
          </p:cNvCxnSpPr>
          <p:nvPr/>
        </p:nvCxnSpPr>
        <p:spPr>
          <a:xfrm>
            <a:off x="2330623" y="5042793"/>
            <a:ext cx="1234454" cy="69046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21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の仕組み（データの読み書き）</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latin typeface="+mj-ea"/>
                <a:ea typeface="+mj-ea"/>
              </a:rPr>
              <a:t>【</a:t>
            </a:r>
            <a:r>
              <a:rPr lang="zh-TW" altLang="en-US" dirty="0" smtClean="0">
                <a:latin typeface="ＭＳ Ｐゴシック" panose="020B0600070205080204" pitchFamily="50" charset="-128"/>
                <a:ea typeface="ＭＳ Ｐゴシック" panose="020B0600070205080204" pitchFamily="50" charset="-128"/>
              </a:rPr>
              <a:t>垂直磁気記録方式</a:t>
            </a:r>
            <a:r>
              <a:rPr lang="ja-JP" altLang="en-US" dirty="0" smtClean="0">
                <a:latin typeface="+mj-ea"/>
                <a:ea typeface="+mj-ea"/>
              </a:rPr>
              <a:t>とは？</a:t>
            </a:r>
            <a:r>
              <a:rPr lang="en-US" altLang="ja-JP" dirty="0" smtClean="0">
                <a:latin typeface="+mj-ea"/>
                <a:ea typeface="+mj-ea"/>
              </a:rPr>
              <a:t>】</a:t>
            </a:r>
          </a:p>
          <a:p>
            <a:endParaRPr lang="en-US" altLang="ja-JP" dirty="0" smtClean="0">
              <a:latin typeface="+mj-ea"/>
              <a:ea typeface="+mj-ea"/>
            </a:endParaRPr>
          </a:p>
        </p:txBody>
      </p:sp>
      <p:pic>
        <p:nvPicPr>
          <p:cNvPr id="7" name="図 6" descr="keyw_pic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628800"/>
            <a:ext cx="3686175" cy="3867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2" descr="keyw_pic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007812"/>
            <a:ext cx="3676650" cy="2486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正方形/長方形 8"/>
          <p:cNvSpPr/>
          <p:nvPr/>
        </p:nvSpPr>
        <p:spPr>
          <a:xfrm>
            <a:off x="467544" y="4581128"/>
            <a:ext cx="3676650" cy="91271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076055" y="3501008"/>
            <a:ext cx="3686175" cy="201622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9" idx="3"/>
            <a:endCxn id="10" idx="1"/>
          </p:cNvCxnSpPr>
          <p:nvPr/>
        </p:nvCxnSpPr>
        <p:spPr>
          <a:xfrm flipV="1">
            <a:off x="4144194" y="4509120"/>
            <a:ext cx="931861" cy="528363"/>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360464" y="5698122"/>
            <a:ext cx="3890809" cy="646331"/>
          </a:xfrm>
          <a:prstGeom prst="rect">
            <a:avLst/>
          </a:prstGeom>
          <a:noFill/>
        </p:spPr>
        <p:txBody>
          <a:bodyPr wrap="none" lIns="91440" tIns="45720" rIns="91440" bIns="45720">
            <a:spAutoFit/>
          </a:bodyPr>
          <a:lstStyle/>
          <a:p>
            <a:pPr algn="ctr"/>
            <a:r>
              <a:rPr lang="ja-JP"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水平磁気記録方式</a:t>
            </a:r>
            <a:endParaRPr lang="ja-JP"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正方形/長方形 13"/>
          <p:cNvSpPr/>
          <p:nvPr/>
        </p:nvSpPr>
        <p:spPr>
          <a:xfrm>
            <a:off x="4973738" y="5733963"/>
            <a:ext cx="3890809" cy="646331"/>
          </a:xfrm>
          <a:prstGeom prst="rect">
            <a:avLst/>
          </a:prstGeom>
          <a:noFill/>
        </p:spPr>
        <p:txBody>
          <a:bodyPr wrap="none" lIns="91440" tIns="45720" rIns="91440" bIns="45720">
            <a:spAutoFit/>
          </a:bodyPr>
          <a:lstStyle/>
          <a:p>
            <a:pPr algn="ctr"/>
            <a:r>
              <a:rPr lang="ja-JP" alt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垂直磁気記録方式</a:t>
            </a:r>
            <a:endParaRPr lang="ja-JP" alt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2" name="テキスト ボックス 11"/>
          <p:cNvSpPr txBox="1"/>
          <p:nvPr/>
        </p:nvSpPr>
        <p:spPr>
          <a:xfrm>
            <a:off x="360464" y="2276872"/>
            <a:ext cx="3890809" cy="523220"/>
          </a:xfrm>
          <a:prstGeom prst="rect">
            <a:avLst/>
          </a:prstGeom>
          <a:noFill/>
        </p:spPr>
        <p:txBody>
          <a:bodyPr wrap="square" rtlCol="0">
            <a:spAutoFit/>
          </a:bodyPr>
          <a:lstStyle/>
          <a:p>
            <a:pPr algn="ctr"/>
            <a:r>
              <a:rPr lang="ja-JP" altLang="en-US" sz="2800" b="1" dirty="0" smtClean="0">
                <a:solidFill>
                  <a:srgbClr val="FF0000"/>
                </a:solidFill>
              </a:rPr>
              <a:t>横から縦に！</a:t>
            </a:r>
            <a:endParaRPr kumimoji="1" lang="ja-JP" altLang="en-US" sz="2800" b="1" dirty="0">
              <a:solidFill>
                <a:srgbClr val="FF0000"/>
              </a:solidFill>
            </a:endParaRPr>
          </a:p>
        </p:txBody>
      </p:sp>
    </p:spTree>
    <p:extLst>
      <p:ext uri="{BB962C8B-B14F-4D97-AF65-F5344CB8AC3E}">
        <p14:creationId xmlns:p14="http://schemas.microsoft.com/office/powerpoint/2010/main" val="348290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HDD</a:t>
            </a:r>
            <a:r>
              <a:rPr lang="ja-JP" altLang="en-US" dirty="0"/>
              <a:t>の仕組み（データの読み書き）</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latin typeface="+mj-ea"/>
                <a:ea typeface="+mj-ea"/>
              </a:rPr>
              <a:t>【</a:t>
            </a:r>
            <a:r>
              <a:rPr lang="ja-JP" altLang="en-US" dirty="0" smtClean="0">
                <a:latin typeface="+mj-ea"/>
                <a:ea typeface="+mj-ea"/>
              </a:rPr>
              <a:t>これにより</a:t>
            </a:r>
            <a:r>
              <a:rPr lang="en-US" altLang="ja-JP" dirty="0" smtClean="0">
                <a:latin typeface="+mj-ea"/>
                <a:ea typeface="+mj-ea"/>
              </a:rPr>
              <a:t>…】</a:t>
            </a:r>
          </a:p>
          <a:p>
            <a:r>
              <a:rPr lang="ja-JP" altLang="en-US" dirty="0" smtClean="0">
                <a:latin typeface="+mj-ea"/>
                <a:ea typeface="+mj-ea"/>
              </a:rPr>
              <a:t>面記録密度が向上する</a:t>
            </a:r>
            <a:endParaRPr lang="en-US" altLang="ja-JP" dirty="0" smtClean="0">
              <a:latin typeface="+mj-ea"/>
              <a:ea typeface="+mj-ea"/>
            </a:endParaRPr>
          </a:p>
          <a:p>
            <a:r>
              <a:rPr lang="ja-JP" altLang="en-US" dirty="0" smtClean="0">
                <a:latin typeface="+mj-ea"/>
                <a:ea typeface="+mj-ea"/>
              </a:rPr>
              <a:t>磁力が減退しない</a:t>
            </a:r>
            <a:endParaRPr lang="en-US" altLang="ja-JP" dirty="0" smtClean="0">
              <a:latin typeface="+mj-ea"/>
              <a:ea typeface="+mj-ea"/>
            </a:endParaRPr>
          </a:p>
          <a:p>
            <a:endParaRPr lang="en-US" altLang="ja-JP" dirty="0">
              <a:latin typeface="+mj-ea"/>
              <a:ea typeface="+mj-ea"/>
            </a:endParaRPr>
          </a:p>
          <a:p>
            <a:pPr marL="0" indent="0">
              <a:buNone/>
            </a:pPr>
            <a:r>
              <a:rPr lang="en-US" altLang="ja-JP" dirty="0" smtClean="0">
                <a:latin typeface="+mj-ea"/>
                <a:ea typeface="+mj-ea"/>
              </a:rPr>
              <a:t>【</a:t>
            </a:r>
            <a:r>
              <a:rPr lang="ja-JP" altLang="en-US" dirty="0" smtClean="0">
                <a:latin typeface="+mj-ea"/>
                <a:ea typeface="+mj-ea"/>
              </a:rPr>
              <a:t>結果</a:t>
            </a:r>
            <a:r>
              <a:rPr lang="en-US" altLang="ja-JP" dirty="0" smtClean="0">
                <a:latin typeface="+mj-ea"/>
                <a:ea typeface="+mj-ea"/>
              </a:rPr>
              <a:t>】</a:t>
            </a:r>
          </a:p>
          <a:p>
            <a:r>
              <a:rPr lang="en-US" altLang="ja-JP" dirty="0" smtClean="0">
                <a:latin typeface="+mj-ea"/>
                <a:ea typeface="+mj-ea"/>
              </a:rPr>
              <a:t>HDD</a:t>
            </a:r>
            <a:r>
              <a:rPr lang="ja-JP" altLang="en-US" dirty="0" smtClean="0">
                <a:latin typeface="+mj-ea"/>
                <a:ea typeface="+mj-ea"/>
              </a:rPr>
              <a:t>のキャパシティが増える</a:t>
            </a:r>
            <a:endParaRPr lang="en-US" altLang="ja-JP" dirty="0" smtClean="0">
              <a:latin typeface="+mj-ea"/>
              <a:ea typeface="+mj-ea"/>
            </a:endParaRPr>
          </a:p>
          <a:p>
            <a:r>
              <a:rPr lang="ja-JP" altLang="en-US" dirty="0" smtClean="0">
                <a:latin typeface="+mj-ea"/>
                <a:ea typeface="+mj-ea"/>
              </a:rPr>
              <a:t>超常磁性現象の発生率が激減する</a:t>
            </a:r>
            <a:endParaRPr lang="en-US" altLang="ja-JP" dirty="0" smtClean="0">
              <a:latin typeface="+mj-ea"/>
              <a:ea typeface="+mj-ea"/>
            </a:endParaRPr>
          </a:p>
          <a:p>
            <a:endParaRPr lang="en-US" altLang="ja-JP" dirty="0" smtClean="0">
              <a:latin typeface="+mj-ea"/>
              <a:ea typeface="+mj-ea"/>
            </a:endParaRPr>
          </a:p>
        </p:txBody>
      </p:sp>
    </p:spTree>
    <p:extLst>
      <p:ext uri="{BB962C8B-B14F-4D97-AF65-F5344CB8AC3E}">
        <p14:creationId xmlns:p14="http://schemas.microsoft.com/office/powerpoint/2010/main" val="16208088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
        <p:nvSpPr>
          <p:cNvPr id="2" name="コンテンツ プレースホルダー 1"/>
          <p:cNvSpPr>
            <a:spLocks noGrp="1"/>
          </p:cNvSpPr>
          <p:nvPr>
            <p:ph idx="1"/>
          </p:nvPr>
        </p:nvSpPr>
        <p:spPr/>
        <p:txBody>
          <a:bodyPr/>
          <a:lstStyle/>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の概要</a:t>
            </a:r>
            <a:endParaRPr kumimoji="1" lang="en-US" altLang="ja-JP" dirty="0" smtClean="0">
              <a:solidFill>
                <a:schemeClr val="bg1">
                  <a:lumMod val="75000"/>
                </a:schemeClr>
              </a:solidFill>
            </a:endParaRPr>
          </a:p>
          <a:p>
            <a:pPr marL="514350" indent="-514350">
              <a:buFont typeface="+mj-lt"/>
              <a:buAutoNum type="arabicPeriod"/>
            </a:pPr>
            <a:endParaRPr lang="en-US" altLang="ja-JP" dirty="0"/>
          </a:p>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の構成図・仕組み</a:t>
            </a:r>
            <a:endParaRPr kumimoji="1" lang="en-US" altLang="ja-JP" dirty="0" smtClean="0">
              <a:solidFill>
                <a:schemeClr val="bg1">
                  <a:lumMod val="75000"/>
                </a:schemeClr>
              </a:solidFill>
            </a:endParaRPr>
          </a:p>
          <a:p>
            <a:pPr marL="514350" indent="-514350">
              <a:buFont typeface="+mj-lt"/>
              <a:buAutoNum type="arabicPeriod"/>
            </a:pPr>
            <a:endParaRPr lang="en-US" altLang="ja-JP" dirty="0">
              <a:solidFill>
                <a:schemeClr val="bg1">
                  <a:lumMod val="75000"/>
                </a:schemeClr>
              </a:solidFill>
            </a:endParaRPr>
          </a:p>
          <a:p>
            <a:pPr marL="514350" indent="-514350">
              <a:buFont typeface="+mj-lt"/>
              <a:buAutoNum type="arabicPeriod"/>
            </a:pPr>
            <a:r>
              <a:rPr kumimoji="1" lang="en-US" altLang="ja-JP" dirty="0" smtClean="0"/>
              <a:t>HDD</a:t>
            </a:r>
            <a:r>
              <a:rPr kumimoji="1" lang="ja-JP" altLang="en-US" dirty="0" smtClean="0"/>
              <a:t>の歴史</a:t>
            </a:r>
            <a:endParaRPr kumimoji="1" lang="en-US" altLang="ja-JP" dirty="0" smtClean="0"/>
          </a:p>
          <a:p>
            <a:pPr marL="514350" indent="-514350">
              <a:buFont typeface="+mj-lt"/>
              <a:buAutoNum type="arabicPeriod"/>
            </a:pPr>
            <a:endParaRPr lang="en-US" altLang="ja-JP" dirty="0" smtClean="0">
              <a:solidFill>
                <a:schemeClr val="bg1">
                  <a:lumMod val="75000"/>
                </a:schemeClr>
              </a:solidFill>
            </a:endParaRPr>
          </a:p>
          <a:p>
            <a:pPr marL="514350" indent="-514350">
              <a:buFont typeface="+mj-lt"/>
              <a:buAutoNum type="arabicPeriod"/>
            </a:pPr>
            <a:r>
              <a:rPr lang="ja-JP" altLang="en-US" dirty="0" smtClean="0">
                <a:solidFill>
                  <a:schemeClr val="bg1">
                    <a:lumMod val="75000"/>
                  </a:schemeClr>
                </a:solidFill>
              </a:rPr>
              <a:t>その他</a:t>
            </a:r>
            <a:r>
              <a:rPr lang="en-US" altLang="ja-JP" dirty="0" smtClean="0">
                <a:solidFill>
                  <a:schemeClr val="bg1">
                    <a:lumMod val="75000"/>
                  </a:schemeClr>
                </a:solidFill>
              </a:rPr>
              <a:t>HDD</a:t>
            </a:r>
            <a:r>
              <a:rPr lang="ja-JP" altLang="en-US" dirty="0" smtClean="0">
                <a:solidFill>
                  <a:schemeClr val="bg1">
                    <a:lumMod val="75000"/>
                  </a:schemeClr>
                </a:solidFill>
              </a:rPr>
              <a:t>に関する知識</a:t>
            </a:r>
            <a:endParaRPr lang="en-US" altLang="ja-JP" dirty="0">
              <a:solidFill>
                <a:schemeClr val="bg1">
                  <a:lumMod val="75000"/>
                </a:schemeClr>
              </a:solidFill>
            </a:endParaRPr>
          </a:p>
        </p:txBody>
      </p:sp>
    </p:spTree>
    <p:extLst>
      <p:ext uri="{BB962C8B-B14F-4D97-AF65-F5344CB8AC3E}">
        <p14:creationId xmlns:p14="http://schemas.microsoft.com/office/powerpoint/2010/main" val="3462555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の歴史</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【1956</a:t>
            </a:r>
            <a:r>
              <a:rPr lang="ja-JP" altLang="en-US" dirty="0" smtClean="0"/>
              <a:t>年</a:t>
            </a:r>
            <a:r>
              <a:rPr lang="en-US" altLang="ja-JP" dirty="0" smtClean="0"/>
              <a:t>】</a:t>
            </a:r>
          </a:p>
          <a:p>
            <a:r>
              <a:rPr lang="ja-JP" altLang="en-US" dirty="0"/>
              <a:t>最初の商用の</a:t>
            </a:r>
            <a:r>
              <a:rPr lang="ja-JP" altLang="en-US" dirty="0" smtClean="0"/>
              <a:t>ハードディスクドライブとして</a:t>
            </a:r>
            <a:endParaRPr lang="en-US" altLang="ja-JP" dirty="0" smtClean="0"/>
          </a:p>
          <a:p>
            <a:pPr marL="0" indent="0">
              <a:buNone/>
            </a:pPr>
            <a:r>
              <a:rPr lang="ja-JP" altLang="en-US" dirty="0" smtClean="0"/>
              <a:t>　「</a:t>
            </a:r>
            <a:r>
              <a:rPr lang="en-US" altLang="ja-JP" b="1" dirty="0" smtClean="0"/>
              <a:t>IBM 305 RAMAC</a:t>
            </a:r>
            <a:r>
              <a:rPr lang="ja-JP" altLang="en-US" dirty="0" smtClean="0"/>
              <a:t>」が出荷</a:t>
            </a:r>
            <a:endParaRPr kumimoji="1" lang="ja-JP" altLang="en-US" dirty="0"/>
          </a:p>
        </p:txBody>
      </p:sp>
      <p:pic>
        <p:nvPicPr>
          <p:cNvPr id="1026" name="Picture 2" descr="https://www-03.ibm.com/ibm/history/exhibits/storage/images/PH0350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486225"/>
            <a:ext cx="3524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d-thelen.org/RAMAC/OurRAMAC-On-loan-from-IB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7" y="3319536"/>
            <a:ext cx="3234333" cy="3190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590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の歴史</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【IBM </a:t>
            </a:r>
            <a:r>
              <a:rPr lang="en-US" altLang="ja-JP" dirty="0"/>
              <a:t>305 </a:t>
            </a:r>
            <a:r>
              <a:rPr lang="en-US" altLang="ja-JP" dirty="0" smtClean="0"/>
              <a:t>RAMAC</a:t>
            </a:r>
            <a:r>
              <a:rPr lang="ja-JP" altLang="en-US" dirty="0" smtClean="0"/>
              <a:t>の特徴</a:t>
            </a:r>
            <a:r>
              <a:rPr lang="en-US" altLang="ja-JP" dirty="0" smtClean="0"/>
              <a:t>】</a:t>
            </a:r>
          </a:p>
          <a:p>
            <a:r>
              <a:rPr lang="ja-JP" altLang="en-US" dirty="0" smtClean="0"/>
              <a:t>筐体</a:t>
            </a:r>
            <a:r>
              <a:rPr lang="en-US" altLang="ja-JP" dirty="0" smtClean="0"/>
              <a:t>[</a:t>
            </a:r>
            <a:r>
              <a:rPr lang="ja-JP" altLang="en-US" dirty="0" smtClean="0"/>
              <a:t>長さ</a:t>
            </a:r>
            <a:r>
              <a:rPr lang="en-US" altLang="ja-JP" dirty="0" smtClean="0"/>
              <a:t>152cm</a:t>
            </a:r>
            <a:r>
              <a:rPr lang="ja-JP" altLang="en-US" dirty="0"/>
              <a:t>・</a:t>
            </a:r>
            <a:r>
              <a:rPr lang="ja-JP" altLang="en-US" dirty="0" smtClean="0"/>
              <a:t>高さ</a:t>
            </a:r>
            <a:r>
              <a:rPr lang="en-US" altLang="ja-JP" dirty="0" smtClean="0"/>
              <a:t>172cm</a:t>
            </a:r>
            <a:r>
              <a:rPr lang="ja-JP" altLang="en-US" dirty="0" smtClean="0"/>
              <a:t>・奥行き</a:t>
            </a:r>
            <a:r>
              <a:rPr lang="en-US" altLang="ja-JP" dirty="0" smtClean="0"/>
              <a:t>74cm]</a:t>
            </a:r>
          </a:p>
          <a:p>
            <a:r>
              <a:rPr lang="en-US" altLang="ja-JP" dirty="0" smtClean="0"/>
              <a:t>1200RPM</a:t>
            </a:r>
            <a:r>
              <a:rPr lang="ja-JP" altLang="en-US" dirty="0" smtClean="0"/>
              <a:t>で、</a:t>
            </a:r>
            <a:r>
              <a:rPr lang="ja-JP" altLang="en-US" dirty="0"/>
              <a:t>データ転送速度は</a:t>
            </a:r>
            <a:r>
              <a:rPr lang="en-US" altLang="ja-JP" dirty="0"/>
              <a:t>8,800</a:t>
            </a:r>
            <a:r>
              <a:rPr lang="ja-JP" altLang="en-US" dirty="0"/>
              <a:t>ワード</a:t>
            </a:r>
            <a:r>
              <a:rPr lang="en-US" altLang="ja-JP" dirty="0"/>
              <a:t>/</a:t>
            </a:r>
            <a:r>
              <a:rPr lang="ja-JP" altLang="en-US" dirty="0" smtClean="0"/>
              <a:t>秒</a:t>
            </a:r>
            <a:endParaRPr lang="en-US" altLang="ja-JP" dirty="0" smtClean="0"/>
          </a:p>
          <a:p>
            <a:r>
              <a:rPr lang="ja-JP" altLang="en-US" dirty="0" smtClean="0"/>
              <a:t>巨大</a:t>
            </a:r>
            <a:r>
              <a:rPr lang="ja-JP" altLang="en-US" dirty="0"/>
              <a:t>で</a:t>
            </a:r>
            <a:r>
              <a:rPr lang="ja-JP" altLang="en-US" dirty="0" smtClean="0"/>
              <a:t>扱いにくい</a:t>
            </a:r>
            <a:endParaRPr lang="en-US" altLang="ja-JP" dirty="0" smtClean="0"/>
          </a:p>
          <a:p>
            <a:r>
              <a:rPr lang="ja-JP" altLang="en-US" dirty="0" smtClean="0"/>
              <a:t>データセンター</a:t>
            </a:r>
            <a:r>
              <a:rPr lang="ja-JP" altLang="en-US" dirty="0"/>
              <a:t>や大きな</a:t>
            </a:r>
            <a:r>
              <a:rPr lang="ja-JP" altLang="en-US" dirty="0" smtClean="0"/>
              <a:t>事務所など適した環境でしか運用できない</a:t>
            </a:r>
            <a:endParaRPr lang="en-US" altLang="ja-JP" dirty="0"/>
          </a:p>
          <a:p>
            <a:pPr marL="0" indent="0">
              <a:buNone/>
            </a:pPr>
            <a:endParaRPr lang="en-US" altLang="ja-JP" dirty="0" smtClean="0"/>
          </a:p>
        </p:txBody>
      </p:sp>
    </p:spTree>
    <p:extLst>
      <p:ext uri="{BB962C8B-B14F-4D97-AF65-F5344CB8AC3E}">
        <p14:creationId xmlns:p14="http://schemas.microsoft.com/office/powerpoint/2010/main" val="344105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の歴史</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t>【</a:t>
            </a:r>
            <a:r>
              <a:rPr lang="en-US" altLang="ja-JP" dirty="0" smtClean="0"/>
              <a:t>1973</a:t>
            </a:r>
            <a:r>
              <a:rPr lang="ja-JP" altLang="en-US" dirty="0" smtClean="0"/>
              <a:t>年</a:t>
            </a:r>
            <a:r>
              <a:rPr lang="en-US" altLang="ja-JP" dirty="0" smtClean="0"/>
              <a:t>】</a:t>
            </a:r>
          </a:p>
          <a:p>
            <a:pPr marL="0" indent="0">
              <a:buNone/>
            </a:pPr>
            <a:r>
              <a:rPr lang="en-US" altLang="ja-JP" dirty="0"/>
              <a:t>IBM </a:t>
            </a:r>
            <a:r>
              <a:rPr lang="en-US" altLang="ja-JP" dirty="0" smtClean="0"/>
              <a:t>3340 </a:t>
            </a:r>
            <a:r>
              <a:rPr lang="ja-JP" altLang="en-US" b="1" dirty="0" smtClean="0"/>
              <a:t>直接</a:t>
            </a:r>
            <a:r>
              <a:rPr lang="ja-JP" altLang="en-US" b="1" dirty="0"/>
              <a:t>アクセス記憶</a:t>
            </a:r>
            <a:r>
              <a:rPr lang="ja-JP" altLang="en-US" b="1" dirty="0" smtClean="0"/>
              <a:t>装置</a:t>
            </a:r>
            <a:endParaRPr lang="en-US" altLang="ja-JP" b="1" dirty="0" smtClean="0"/>
          </a:p>
          <a:p>
            <a:pPr marL="0" indent="0">
              <a:buNone/>
            </a:pPr>
            <a:r>
              <a:rPr lang="ja-JP" altLang="en-US" b="1" dirty="0" smtClean="0"/>
              <a:t>別名：</a:t>
            </a:r>
            <a:r>
              <a:rPr lang="ja-JP" altLang="en-US" dirty="0"/>
              <a:t>ウィンチェスター</a:t>
            </a:r>
            <a:endParaRPr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884058"/>
            <a:ext cx="3524742" cy="2410162"/>
          </a:xfrm>
          <a:prstGeom prst="rect">
            <a:avLst/>
          </a:prstGeom>
          <a:ln>
            <a:noFill/>
          </a:ln>
          <a:effectLst>
            <a:outerShdw blurRad="292100" dist="139700" dir="2700000" algn="tl" rotWithShape="0">
              <a:srgbClr val="333333">
                <a:alpha val="65000"/>
              </a:srgbClr>
            </a:outerShdw>
          </a:effectLst>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3656529"/>
            <a:ext cx="3530626" cy="2865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4976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の歴史</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【2005】</a:t>
            </a:r>
          </a:p>
          <a:p>
            <a:r>
              <a:rPr lang="ja-JP" altLang="en-US" dirty="0" smtClean="0"/>
              <a:t>シリアル</a:t>
            </a:r>
            <a:r>
              <a:rPr lang="en-US" altLang="ja-JP" dirty="0"/>
              <a:t>ATA 3G </a:t>
            </a:r>
            <a:r>
              <a:rPr lang="ja-JP" altLang="en-US" dirty="0"/>
              <a:t>の</a:t>
            </a:r>
            <a:r>
              <a:rPr lang="ja-JP" altLang="en-US" dirty="0" smtClean="0"/>
              <a:t>標準化</a:t>
            </a:r>
            <a:endParaRPr lang="en-US" altLang="ja-JP" dirty="0" smtClean="0"/>
          </a:p>
          <a:p>
            <a:r>
              <a:rPr lang="ja-JP" altLang="en-US" dirty="0" smtClean="0"/>
              <a:t>高速</a:t>
            </a:r>
            <a:r>
              <a:rPr lang="ja-JP" altLang="en-US" dirty="0"/>
              <a:t>な</a:t>
            </a:r>
            <a:r>
              <a:rPr lang="en-US" altLang="ja-JP" dirty="0"/>
              <a:t>SAS(Serial </a:t>
            </a:r>
            <a:r>
              <a:rPr lang="en-US" altLang="ja-JP" dirty="0" smtClean="0"/>
              <a:t>Attached </a:t>
            </a:r>
            <a:r>
              <a:rPr lang="en-US" altLang="ja-JP" dirty="0"/>
              <a:t>SCSI)</a:t>
            </a:r>
            <a:r>
              <a:rPr lang="ja-JP" altLang="en-US" dirty="0"/>
              <a:t>の</a:t>
            </a:r>
            <a:r>
              <a:rPr lang="ja-JP" altLang="en-US" dirty="0" smtClean="0"/>
              <a:t>発表</a:t>
            </a:r>
            <a:endParaRPr lang="en-US" altLang="ja-JP" dirty="0" smtClean="0"/>
          </a:p>
        </p:txBody>
      </p:sp>
    </p:spTree>
    <p:extLst>
      <p:ext uri="{BB962C8B-B14F-4D97-AF65-F5344CB8AC3E}">
        <p14:creationId xmlns:p14="http://schemas.microsoft.com/office/powerpoint/2010/main" val="2746634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
        <p:nvSpPr>
          <p:cNvPr id="2" name="コンテンツ プレースホルダー 1"/>
          <p:cNvSpPr>
            <a:spLocks noGrp="1"/>
          </p:cNvSpPr>
          <p:nvPr>
            <p:ph idx="1"/>
          </p:nvPr>
        </p:nvSpPr>
        <p:spPr/>
        <p:txBody>
          <a:bodyPr/>
          <a:lstStyle/>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の概要</a:t>
            </a:r>
            <a:endParaRPr kumimoji="1" lang="en-US" altLang="ja-JP" dirty="0" smtClean="0">
              <a:solidFill>
                <a:schemeClr val="bg1">
                  <a:lumMod val="75000"/>
                </a:schemeClr>
              </a:solidFill>
            </a:endParaRPr>
          </a:p>
          <a:p>
            <a:pPr marL="514350" indent="-514350">
              <a:buFont typeface="+mj-lt"/>
              <a:buAutoNum type="arabicPeriod"/>
            </a:pPr>
            <a:endParaRPr lang="en-US" altLang="ja-JP" dirty="0"/>
          </a:p>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の構成図・仕組み</a:t>
            </a:r>
            <a:endParaRPr kumimoji="1" lang="en-US" altLang="ja-JP" dirty="0" smtClean="0">
              <a:solidFill>
                <a:schemeClr val="bg1">
                  <a:lumMod val="75000"/>
                </a:schemeClr>
              </a:solidFill>
            </a:endParaRPr>
          </a:p>
          <a:p>
            <a:pPr marL="514350" indent="-514350">
              <a:buFont typeface="+mj-lt"/>
              <a:buAutoNum type="arabicPeriod"/>
            </a:pPr>
            <a:endParaRPr lang="en-US" altLang="ja-JP" dirty="0">
              <a:solidFill>
                <a:schemeClr val="bg1">
                  <a:lumMod val="75000"/>
                </a:schemeClr>
              </a:solidFill>
            </a:endParaRPr>
          </a:p>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の歴史</a:t>
            </a:r>
            <a:endParaRPr kumimoji="1" lang="en-US" altLang="ja-JP" dirty="0" smtClean="0">
              <a:solidFill>
                <a:schemeClr val="bg1">
                  <a:lumMod val="75000"/>
                </a:schemeClr>
              </a:solidFill>
            </a:endParaRPr>
          </a:p>
          <a:p>
            <a:pPr marL="514350" indent="-514350">
              <a:buFont typeface="+mj-lt"/>
              <a:buAutoNum type="arabicPeriod"/>
            </a:pPr>
            <a:endParaRPr lang="en-US" altLang="ja-JP" dirty="0" smtClean="0">
              <a:solidFill>
                <a:schemeClr val="bg1">
                  <a:lumMod val="75000"/>
                </a:schemeClr>
              </a:solidFill>
            </a:endParaRPr>
          </a:p>
          <a:p>
            <a:pPr marL="514350" indent="-514350">
              <a:buFont typeface="+mj-lt"/>
              <a:buAutoNum type="arabicPeriod"/>
            </a:pPr>
            <a:r>
              <a:rPr lang="ja-JP" altLang="en-US" dirty="0" smtClean="0"/>
              <a:t>その他</a:t>
            </a:r>
            <a:r>
              <a:rPr lang="en-US" altLang="ja-JP" dirty="0" smtClean="0"/>
              <a:t>HDD</a:t>
            </a:r>
            <a:r>
              <a:rPr lang="ja-JP" altLang="en-US" dirty="0" smtClean="0"/>
              <a:t>に関する知識</a:t>
            </a:r>
            <a:endParaRPr lang="en-US" altLang="ja-JP" dirty="0"/>
          </a:p>
        </p:txBody>
      </p:sp>
    </p:spTree>
    <p:extLst>
      <p:ext uri="{BB962C8B-B14F-4D97-AF65-F5344CB8AC3E}">
        <p14:creationId xmlns:p14="http://schemas.microsoft.com/office/powerpoint/2010/main" val="543031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
        <p:nvSpPr>
          <p:cNvPr id="2" name="コンテンツ プレースホルダー 1"/>
          <p:cNvSpPr>
            <a:spLocks noGrp="1"/>
          </p:cNvSpPr>
          <p:nvPr>
            <p:ph idx="1"/>
          </p:nvPr>
        </p:nvSpPr>
        <p:spPr/>
        <p:txBody>
          <a:bodyPr/>
          <a:lstStyle/>
          <a:p>
            <a:pPr marL="514350" indent="-514350">
              <a:buFont typeface="+mj-lt"/>
              <a:buAutoNum type="arabicPeriod"/>
            </a:pPr>
            <a:r>
              <a:rPr kumimoji="1" lang="en-US" altLang="ja-JP" dirty="0" smtClean="0"/>
              <a:t>HDD</a:t>
            </a:r>
            <a:r>
              <a:rPr kumimoji="1" lang="ja-JP" altLang="en-US" dirty="0" smtClean="0"/>
              <a:t>の概要</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の構成図・仕組み</a:t>
            </a:r>
            <a:endParaRPr kumimoji="1" lang="en-US" altLang="ja-JP" dirty="0" smtClean="0">
              <a:solidFill>
                <a:schemeClr val="bg1">
                  <a:lumMod val="75000"/>
                </a:schemeClr>
              </a:solidFill>
            </a:endParaRPr>
          </a:p>
          <a:p>
            <a:pPr marL="514350" indent="-514350">
              <a:buFont typeface="+mj-lt"/>
              <a:buAutoNum type="arabicPeriod"/>
            </a:pPr>
            <a:endParaRPr lang="en-US" altLang="ja-JP" dirty="0">
              <a:solidFill>
                <a:schemeClr val="bg1">
                  <a:lumMod val="75000"/>
                </a:schemeClr>
              </a:solidFill>
            </a:endParaRPr>
          </a:p>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の歴史</a:t>
            </a:r>
            <a:endParaRPr kumimoji="1" lang="en-US" altLang="ja-JP" dirty="0" smtClean="0">
              <a:solidFill>
                <a:schemeClr val="bg1">
                  <a:lumMod val="75000"/>
                </a:schemeClr>
              </a:solidFill>
            </a:endParaRPr>
          </a:p>
          <a:p>
            <a:pPr marL="514350" indent="-514350">
              <a:buFont typeface="+mj-lt"/>
              <a:buAutoNum type="arabicPeriod"/>
            </a:pPr>
            <a:endParaRPr lang="en-US" altLang="ja-JP" dirty="0" smtClean="0">
              <a:solidFill>
                <a:schemeClr val="bg1">
                  <a:lumMod val="75000"/>
                </a:schemeClr>
              </a:solidFill>
            </a:endParaRPr>
          </a:p>
          <a:p>
            <a:pPr marL="514350" indent="-514350">
              <a:buFont typeface="+mj-lt"/>
              <a:buAutoNum type="arabicPeriod"/>
            </a:pPr>
            <a:r>
              <a:rPr lang="ja-JP" altLang="en-US" dirty="0" smtClean="0">
                <a:solidFill>
                  <a:schemeClr val="bg1">
                    <a:lumMod val="75000"/>
                  </a:schemeClr>
                </a:solidFill>
              </a:rPr>
              <a:t>その他</a:t>
            </a:r>
            <a:r>
              <a:rPr lang="en-US" altLang="ja-JP" dirty="0" smtClean="0">
                <a:solidFill>
                  <a:schemeClr val="bg1">
                    <a:lumMod val="75000"/>
                  </a:schemeClr>
                </a:solidFill>
              </a:rPr>
              <a:t>HDD</a:t>
            </a:r>
            <a:r>
              <a:rPr lang="ja-JP" altLang="en-US" dirty="0" smtClean="0">
                <a:solidFill>
                  <a:schemeClr val="bg1">
                    <a:lumMod val="75000"/>
                  </a:schemeClr>
                </a:solidFill>
              </a:rPr>
              <a:t>に関する知識</a:t>
            </a:r>
            <a:endParaRPr lang="en-US" altLang="ja-JP" dirty="0">
              <a:solidFill>
                <a:schemeClr val="bg1">
                  <a:lumMod val="75000"/>
                </a:schemeClr>
              </a:solidFill>
            </a:endParaRPr>
          </a:p>
        </p:txBody>
      </p:sp>
    </p:spTree>
    <p:extLst>
      <p:ext uri="{BB962C8B-B14F-4D97-AF65-F5344CB8AC3E}">
        <p14:creationId xmlns:p14="http://schemas.microsoft.com/office/powerpoint/2010/main" val="888727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a:t>リダンダンシー</a:t>
            </a:r>
            <a:r>
              <a:rPr lang="en-US" altLang="ja-JP" dirty="0" smtClean="0"/>
              <a:t>】</a:t>
            </a:r>
          </a:p>
          <a:p>
            <a:r>
              <a:rPr lang="ja-JP" altLang="en-US" dirty="0" smtClean="0"/>
              <a:t>冗長性</a:t>
            </a:r>
            <a:endParaRPr lang="en-US" altLang="ja-JP" dirty="0" smtClean="0"/>
          </a:p>
          <a:p>
            <a:pPr marL="0" indent="0">
              <a:buNone/>
            </a:pPr>
            <a:r>
              <a:rPr lang="en-US" altLang="ja-JP" dirty="0" smtClean="0"/>
              <a:t>【</a:t>
            </a:r>
            <a:r>
              <a:rPr lang="ja-JP" altLang="en-US" dirty="0" smtClean="0"/>
              <a:t>データビット</a:t>
            </a:r>
            <a:r>
              <a:rPr lang="en-US" altLang="ja-JP" dirty="0" smtClean="0"/>
              <a:t>】</a:t>
            </a:r>
            <a:endParaRPr lang="ja-JP" altLang="en-US" dirty="0" smtClean="0"/>
          </a:p>
          <a:p>
            <a:r>
              <a:rPr lang="en-US" altLang="ja-JP" dirty="0" smtClean="0"/>
              <a:t>1</a:t>
            </a:r>
            <a:r>
              <a:rPr lang="ja-JP" altLang="en-US" dirty="0" smtClean="0"/>
              <a:t>文字のデータを表すビット</a:t>
            </a:r>
            <a:endParaRPr lang="en-US" altLang="ja-JP" dirty="0" smtClean="0"/>
          </a:p>
          <a:p>
            <a:pPr marL="0" indent="0">
              <a:buNone/>
            </a:pPr>
            <a:r>
              <a:rPr lang="en-US" altLang="ja-JP" dirty="0" smtClean="0"/>
              <a:t>【</a:t>
            </a:r>
            <a:r>
              <a:rPr lang="ja-JP" altLang="en-US" dirty="0"/>
              <a:t>強磁性</a:t>
            </a:r>
            <a:r>
              <a:rPr lang="en-US" altLang="ja-JP" dirty="0" smtClean="0"/>
              <a:t>】</a:t>
            </a:r>
          </a:p>
          <a:p>
            <a:r>
              <a:rPr lang="ja-JP" altLang="en-US" dirty="0"/>
              <a:t>隣り合うスピンが同一の方向を向いて整列し、全体として大きな磁気モーメントを持つ物質の</a:t>
            </a:r>
            <a:r>
              <a:rPr lang="ja-JP" altLang="en-US" b="1" dirty="0"/>
              <a:t>磁性</a:t>
            </a:r>
            <a:r>
              <a:rPr lang="ja-JP" altLang="en-US" dirty="0"/>
              <a:t>を</a:t>
            </a:r>
            <a:r>
              <a:rPr lang="ja-JP" altLang="en-US" dirty="0" smtClean="0"/>
              <a:t>指す。その</a:t>
            </a:r>
            <a:r>
              <a:rPr lang="ja-JP" altLang="en-US" dirty="0"/>
              <a:t>ため、物質は外部磁場が無くても自発磁化を持つことが出来る。</a:t>
            </a:r>
            <a:endParaRPr lang="en-US" altLang="ja-JP" dirty="0" smtClean="0"/>
          </a:p>
        </p:txBody>
      </p:sp>
    </p:spTree>
    <p:extLst>
      <p:ext uri="{BB962C8B-B14F-4D97-AF65-F5344CB8AC3E}">
        <p14:creationId xmlns:p14="http://schemas.microsoft.com/office/powerpoint/2010/main" val="4257182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latin typeface="+mj-ea"/>
                <a:ea typeface="+mj-ea"/>
              </a:rPr>
              <a:t>【ECC</a:t>
            </a:r>
            <a:r>
              <a:rPr lang="ja-JP" altLang="en-US" dirty="0" smtClean="0">
                <a:latin typeface="+mj-ea"/>
                <a:ea typeface="+mj-ea"/>
              </a:rPr>
              <a:t>（</a:t>
            </a:r>
            <a:r>
              <a:rPr lang="en-US" altLang="zh-TW" dirty="0" smtClean="0">
                <a:latin typeface="ＭＳ Ｐゴシック" panose="020B0600070205080204" pitchFamily="50" charset="-128"/>
                <a:ea typeface="ＭＳ Ｐゴシック" panose="020B0600070205080204" pitchFamily="50" charset="-128"/>
              </a:rPr>
              <a:t>Exchange </a:t>
            </a:r>
            <a:r>
              <a:rPr lang="en-US" altLang="zh-TW" dirty="0">
                <a:latin typeface="ＭＳ Ｐゴシック" panose="020B0600070205080204" pitchFamily="50" charset="-128"/>
                <a:ea typeface="ＭＳ Ｐゴシック" panose="020B0600070205080204" pitchFamily="50" charset="-128"/>
              </a:rPr>
              <a:t>Coupled </a:t>
            </a:r>
            <a:r>
              <a:rPr lang="en-US" altLang="zh-TW" dirty="0" smtClean="0">
                <a:latin typeface="ＭＳ Ｐゴシック" panose="020B0600070205080204" pitchFamily="50" charset="-128"/>
                <a:ea typeface="ＭＳ Ｐゴシック" panose="020B0600070205080204" pitchFamily="50" charset="-128"/>
              </a:rPr>
              <a:t>Composite</a:t>
            </a:r>
            <a:r>
              <a:rPr lang="ja-JP" altLang="en-US" dirty="0" smtClean="0">
                <a:latin typeface="ＭＳ Ｐゴシック" panose="020B0600070205080204" pitchFamily="50" charset="-128"/>
                <a:ea typeface="ＭＳ Ｐゴシック" panose="020B0600070205080204" pitchFamily="50" charset="-128"/>
              </a:rPr>
              <a:t>）</a:t>
            </a:r>
            <a:r>
              <a:rPr lang="zh-TW" altLang="en-US" dirty="0" smtClean="0">
                <a:latin typeface="ＭＳ Ｐゴシック" panose="020B0600070205080204" pitchFamily="50" charset="-128"/>
                <a:ea typeface="ＭＳ Ｐゴシック" panose="020B0600070205080204" pitchFamily="50" charset="-128"/>
              </a:rPr>
              <a:t>媒体</a:t>
            </a:r>
            <a:r>
              <a:rPr lang="en-US" altLang="ja-JP" dirty="0" smtClean="0">
                <a:latin typeface="+mj-ea"/>
                <a:ea typeface="+mj-ea"/>
              </a:rPr>
              <a:t>】</a:t>
            </a:r>
          </a:p>
          <a:p>
            <a:r>
              <a:rPr lang="ja-JP" altLang="en-US" dirty="0">
                <a:latin typeface="+mj-ea"/>
                <a:ea typeface="+mj-ea"/>
              </a:rPr>
              <a:t>垂直磁気記録媒体に改良を</a:t>
            </a:r>
            <a:r>
              <a:rPr lang="ja-JP" altLang="en-US" dirty="0" smtClean="0">
                <a:latin typeface="+mj-ea"/>
                <a:ea typeface="+mj-ea"/>
              </a:rPr>
              <a:t>加えたもの</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誤り検出訂正</a:t>
            </a:r>
            <a:r>
              <a:rPr lang="en-US" altLang="ja-JP" dirty="0" smtClean="0">
                <a:latin typeface="+mj-ea"/>
                <a:ea typeface="+mj-ea"/>
              </a:rPr>
              <a:t>】</a:t>
            </a:r>
          </a:p>
          <a:p>
            <a:r>
              <a:rPr lang="ja-JP" altLang="en-US" dirty="0">
                <a:latin typeface="+mj-ea"/>
                <a:ea typeface="+mj-ea"/>
              </a:rPr>
              <a:t>データに符号誤り（エラー）が発生した場合にそれを</a:t>
            </a:r>
            <a:r>
              <a:rPr lang="ja-JP" altLang="en-US" dirty="0" smtClean="0">
                <a:latin typeface="+mj-ea"/>
                <a:ea typeface="+mj-ea"/>
              </a:rPr>
              <a:t>検出</a:t>
            </a:r>
            <a:endParaRPr lang="en-US" altLang="ja-JP" dirty="0" smtClean="0">
              <a:latin typeface="+mj-ea"/>
              <a:ea typeface="+mj-ea"/>
            </a:endParaRPr>
          </a:p>
          <a:p>
            <a:pPr marL="0" indent="0">
              <a:buNone/>
            </a:pPr>
            <a:r>
              <a:rPr lang="en-US" altLang="ja-JP" dirty="0" smtClean="0">
                <a:latin typeface="+mj-ea"/>
              </a:rPr>
              <a:t>【</a:t>
            </a:r>
            <a:r>
              <a:rPr lang="ja-JP" altLang="en-US" dirty="0">
                <a:latin typeface="+mj-ea"/>
              </a:rPr>
              <a:t>前方誤り訂正（</a:t>
            </a:r>
            <a:r>
              <a:rPr lang="en-US" altLang="ja-JP" dirty="0">
                <a:latin typeface="+mj-ea"/>
              </a:rPr>
              <a:t>FEC</a:t>
            </a:r>
            <a:r>
              <a:rPr lang="ja-JP" altLang="en-US" dirty="0">
                <a:latin typeface="+mj-ea"/>
              </a:rPr>
              <a:t>）</a:t>
            </a:r>
            <a:r>
              <a:rPr lang="en-US" altLang="ja-JP" dirty="0" smtClean="0">
                <a:latin typeface="+mj-ea"/>
              </a:rPr>
              <a:t>】</a:t>
            </a:r>
            <a:endParaRPr lang="en-US" altLang="ja-JP" dirty="0">
              <a:latin typeface="+mj-ea"/>
            </a:endParaRPr>
          </a:p>
          <a:p>
            <a:r>
              <a:rPr lang="ja-JP" altLang="en-US" dirty="0">
                <a:latin typeface="+mj-ea"/>
                <a:ea typeface="+mj-ea"/>
              </a:rPr>
              <a:t>データ転送における誤り制御システムの</a:t>
            </a:r>
            <a:r>
              <a:rPr lang="ja-JP" altLang="en-US" dirty="0" smtClean="0">
                <a:latin typeface="+mj-ea"/>
                <a:ea typeface="+mj-ea"/>
              </a:rPr>
              <a:t>一種</a:t>
            </a:r>
            <a:endParaRPr lang="en-US" altLang="ja-JP" dirty="0" smtClean="0">
              <a:latin typeface="+mj-ea"/>
              <a:ea typeface="+mj-ea"/>
            </a:endParaRPr>
          </a:p>
          <a:p>
            <a:r>
              <a:rPr lang="ja-JP" altLang="en-US" dirty="0">
                <a:latin typeface="+mj-ea"/>
                <a:ea typeface="+mj-ea"/>
              </a:rPr>
              <a:t>メッセージ送信者がメッセージに冗長性を付与する</a:t>
            </a:r>
            <a:endParaRPr lang="en-US" altLang="ja-JP" dirty="0" smtClean="0">
              <a:latin typeface="+mj-ea"/>
              <a:ea typeface="+mj-ea"/>
            </a:endParaRPr>
          </a:p>
          <a:p>
            <a:pPr marL="0" indent="0">
              <a:buNone/>
            </a:pPr>
            <a:endParaRPr lang="en-US" altLang="ja-JP" dirty="0" smtClean="0">
              <a:latin typeface="+mj-ea"/>
              <a:ea typeface="+mj-ea"/>
            </a:endParaRPr>
          </a:p>
        </p:txBody>
      </p:sp>
    </p:spTree>
    <p:extLst>
      <p:ext uri="{BB962C8B-B14F-4D97-AF65-F5344CB8AC3E}">
        <p14:creationId xmlns:p14="http://schemas.microsoft.com/office/powerpoint/2010/main" val="3061796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latin typeface="+mj-ea"/>
                <a:ea typeface="+mj-ea"/>
              </a:rPr>
              <a:t>【</a:t>
            </a:r>
            <a:r>
              <a:rPr lang="ja-JP" altLang="en-US" dirty="0">
                <a:latin typeface="+mj-ea"/>
                <a:ea typeface="+mj-ea"/>
              </a:rPr>
              <a:t>リード・</a:t>
            </a:r>
            <a:r>
              <a:rPr lang="ja-JP" altLang="en-US" dirty="0" smtClean="0">
                <a:latin typeface="+mj-ea"/>
                <a:ea typeface="+mj-ea"/>
              </a:rPr>
              <a:t>ソロモン符号</a:t>
            </a:r>
            <a:r>
              <a:rPr lang="en-US" altLang="ja-JP" dirty="0" smtClean="0">
                <a:latin typeface="+mj-ea"/>
                <a:ea typeface="+mj-ea"/>
              </a:rPr>
              <a:t>】</a:t>
            </a:r>
          </a:p>
          <a:p>
            <a:r>
              <a:rPr lang="ja-JP" altLang="en-US" dirty="0">
                <a:latin typeface="+mj-ea"/>
                <a:ea typeface="+mj-ea"/>
              </a:rPr>
              <a:t>アービング・リード（英）とギュスタブ・ソロモン（英）によって開発された誤り訂正</a:t>
            </a:r>
            <a:r>
              <a:rPr lang="ja-JP" altLang="en-US" dirty="0" smtClean="0">
                <a:latin typeface="+mj-ea"/>
                <a:ea typeface="+mj-ea"/>
              </a:rPr>
              <a:t>符号</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低密度</a:t>
            </a:r>
            <a:r>
              <a:rPr lang="ja-JP" altLang="en-US" dirty="0" smtClean="0">
                <a:latin typeface="+mj-ea"/>
                <a:ea typeface="+mj-ea"/>
              </a:rPr>
              <a:t>パリティ</a:t>
            </a:r>
            <a:r>
              <a:rPr lang="ja-JP" altLang="en-US" dirty="0">
                <a:latin typeface="+mj-ea"/>
                <a:ea typeface="+mj-ea"/>
              </a:rPr>
              <a:t>検査符号（</a:t>
            </a:r>
            <a:r>
              <a:rPr lang="en-US" altLang="ja-JP" dirty="0">
                <a:latin typeface="+mj-ea"/>
                <a:ea typeface="+mj-ea"/>
              </a:rPr>
              <a:t>LDPC</a:t>
            </a:r>
            <a:r>
              <a:rPr lang="ja-JP" altLang="en-US" dirty="0">
                <a:latin typeface="+mj-ea"/>
                <a:ea typeface="+mj-ea"/>
              </a:rPr>
              <a:t>）</a:t>
            </a:r>
            <a:r>
              <a:rPr lang="en-US" altLang="ja-JP" dirty="0" smtClean="0">
                <a:latin typeface="+mj-ea"/>
                <a:ea typeface="+mj-ea"/>
              </a:rPr>
              <a:t>】</a:t>
            </a:r>
          </a:p>
          <a:p>
            <a:r>
              <a:rPr lang="ja-JP" altLang="en-US" dirty="0">
                <a:latin typeface="+mj-ea"/>
                <a:ea typeface="+mj-ea"/>
              </a:rPr>
              <a:t>誤り訂正符号の</a:t>
            </a:r>
            <a:r>
              <a:rPr lang="en-US" altLang="ja-JP" dirty="0">
                <a:latin typeface="+mj-ea"/>
                <a:ea typeface="+mj-ea"/>
              </a:rPr>
              <a:t>1</a:t>
            </a:r>
            <a:r>
              <a:rPr lang="ja-JP" altLang="en-US" dirty="0">
                <a:latin typeface="+mj-ea"/>
                <a:ea typeface="+mj-ea"/>
              </a:rPr>
              <a:t>つで、ノイズのある通信チャンネルを通してメッセージを通信する手法のひとつで</a:t>
            </a:r>
            <a:r>
              <a:rPr lang="ja-JP" altLang="en-US" dirty="0" smtClean="0">
                <a:latin typeface="+mj-ea"/>
                <a:ea typeface="+mj-ea"/>
              </a:rPr>
              <a:t>ある</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キャパシティー</a:t>
            </a:r>
            <a:r>
              <a:rPr lang="en-US" altLang="ja-JP" dirty="0" smtClean="0">
                <a:latin typeface="+mj-ea"/>
                <a:ea typeface="+mj-ea"/>
              </a:rPr>
              <a:t>】</a:t>
            </a:r>
          </a:p>
          <a:p>
            <a:r>
              <a:rPr lang="en-US" altLang="ja-JP" dirty="0" smtClean="0">
                <a:latin typeface="+mj-ea"/>
                <a:ea typeface="+mj-ea"/>
              </a:rPr>
              <a:t>HDD</a:t>
            </a:r>
            <a:r>
              <a:rPr lang="ja-JP" altLang="en-US" dirty="0" smtClean="0">
                <a:latin typeface="+mj-ea"/>
                <a:ea typeface="+mj-ea"/>
              </a:rPr>
              <a:t>の容量</a:t>
            </a:r>
            <a:endParaRPr lang="en-US" altLang="ja-JP" dirty="0" smtClean="0">
              <a:latin typeface="+mj-ea"/>
              <a:ea typeface="+mj-ea"/>
            </a:endParaRPr>
          </a:p>
          <a:p>
            <a:pPr marL="0" indent="0">
              <a:buNone/>
            </a:pPr>
            <a:endParaRPr lang="en-US" altLang="ja-JP" dirty="0" smtClean="0">
              <a:latin typeface="+mj-ea"/>
              <a:ea typeface="+mj-ea"/>
            </a:endParaRPr>
          </a:p>
        </p:txBody>
      </p:sp>
    </p:spTree>
    <p:extLst>
      <p:ext uri="{BB962C8B-B14F-4D97-AF65-F5344CB8AC3E}">
        <p14:creationId xmlns:p14="http://schemas.microsoft.com/office/powerpoint/2010/main" val="12656628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latin typeface="+mj-ea"/>
                <a:ea typeface="+mj-ea"/>
              </a:rPr>
              <a:t>【SI</a:t>
            </a:r>
            <a:r>
              <a:rPr lang="ja-JP" altLang="en-US" dirty="0">
                <a:latin typeface="+mj-ea"/>
                <a:ea typeface="+mj-ea"/>
              </a:rPr>
              <a:t>基本単位</a:t>
            </a:r>
            <a:r>
              <a:rPr lang="en-US" altLang="ja-JP" dirty="0" smtClean="0">
                <a:latin typeface="+mj-ea"/>
                <a:ea typeface="+mj-ea"/>
              </a:rPr>
              <a:t>】</a:t>
            </a:r>
          </a:p>
          <a:p>
            <a:r>
              <a:rPr lang="ja-JP" altLang="en-US" dirty="0" smtClean="0">
                <a:latin typeface="+mj-ea"/>
                <a:ea typeface="+mj-ea"/>
              </a:rPr>
              <a:t>秒</a:t>
            </a:r>
            <a:r>
              <a:rPr lang="en-US" altLang="ja-JP" dirty="0" smtClean="0">
                <a:latin typeface="+mj-ea"/>
                <a:ea typeface="+mj-ea"/>
              </a:rPr>
              <a:t>[s] </a:t>
            </a:r>
            <a:r>
              <a:rPr lang="ja-JP" altLang="en-US" dirty="0" smtClean="0">
                <a:latin typeface="+mj-ea"/>
                <a:ea typeface="+mj-ea"/>
              </a:rPr>
              <a:t>（</a:t>
            </a:r>
            <a:r>
              <a:rPr lang="ja-JP" altLang="en-US" dirty="0">
                <a:latin typeface="+mj-ea"/>
              </a:rPr>
              <a:t>時間</a:t>
            </a:r>
            <a:r>
              <a:rPr lang="ja-JP" altLang="en-US" dirty="0" smtClean="0">
                <a:latin typeface="+mj-ea"/>
                <a:ea typeface="+mj-ea"/>
              </a:rPr>
              <a:t>）</a:t>
            </a:r>
            <a:endParaRPr lang="en-US" altLang="ja-JP" dirty="0">
              <a:latin typeface="+mj-ea"/>
              <a:ea typeface="+mj-ea"/>
            </a:endParaRPr>
          </a:p>
          <a:p>
            <a:r>
              <a:rPr lang="ja-JP" altLang="en-US" dirty="0" smtClean="0">
                <a:latin typeface="+mj-ea"/>
                <a:ea typeface="+mj-ea"/>
              </a:rPr>
              <a:t>メートル</a:t>
            </a:r>
            <a:r>
              <a:rPr lang="en-US" altLang="ja-JP" dirty="0" smtClean="0">
                <a:latin typeface="+mj-ea"/>
                <a:ea typeface="+mj-ea"/>
              </a:rPr>
              <a:t>[m] </a:t>
            </a:r>
            <a:r>
              <a:rPr lang="ja-JP" altLang="en-US" dirty="0" smtClean="0">
                <a:latin typeface="+mj-ea"/>
                <a:ea typeface="+mj-ea"/>
              </a:rPr>
              <a:t>（</a:t>
            </a:r>
            <a:r>
              <a:rPr lang="ja-JP" altLang="en-US" dirty="0">
                <a:latin typeface="+mj-ea"/>
              </a:rPr>
              <a:t>長さ</a:t>
            </a:r>
            <a:r>
              <a:rPr lang="ja-JP" altLang="en-US" dirty="0" smtClean="0">
                <a:latin typeface="+mj-ea"/>
                <a:ea typeface="+mj-ea"/>
              </a:rPr>
              <a:t>）</a:t>
            </a:r>
            <a:endParaRPr lang="en-US" altLang="ja-JP" dirty="0" smtClean="0">
              <a:latin typeface="+mj-ea"/>
              <a:ea typeface="+mj-ea"/>
            </a:endParaRPr>
          </a:p>
          <a:p>
            <a:r>
              <a:rPr lang="ja-JP" altLang="en-US" dirty="0" smtClean="0">
                <a:latin typeface="+mj-ea"/>
                <a:ea typeface="+mj-ea"/>
              </a:rPr>
              <a:t>キログラム</a:t>
            </a:r>
            <a:r>
              <a:rPr lang="en-US" altLang="ja-JP" dirty="0" smtClean="0">
                <a:latin typeface="+mj-ea"/>
                <a:ea typeface="+mj-ea"/>
              </a:rPr>
              <a:t>[kg]</a:t>
            </a:r>
            <a:r>
              <a:rPr lang="en-US" altLang="ja-JP" dirty="0">
                <a:latin typeface="+mj-ea"/>
              </a:rPr>
              <a:t> </a:t>
            </a:r>
            <a:r>
              <a:rPr lang="ja-JP" altLang="en-US" dirty="0" smtClean="0">
                <a:latin typeface="+mj-ea"/>
              </a:rPr>
              <a:t>（</a:t>
            </a:r>
            <a:r>
              <a:rPr lang="ja-JP" altLang="en-US" dirty="0">
                <a:latin typeface="+mj-ea"/>
              </a:rPr>
              <a:t>質量</a:t>
            </a:r>
            <a:r>
              <a:rPr lang="ja-JP" altLang="en-US" dirty="0" smtClean="0">
                <a:latin typeface="+mj-ea"/>
              </a:rPr>
              <a:t>）</a:t>
            </a:r>
            <a:endParaRPr lang="en-US" altLang="ja-JP" dirty="0" smtClean="0">
              <a:latin typeface="+mj-ea"/>
              <a:ea typeface="+mj-ea"/>
            </a:endParaRPr>
          </a:p>
          <a:p>
            <a:r>
              <a:rPr lang="ja-JP" altLang="en-US" dirty="0" smtClean="0">
                <a:latin typeface="+mj-ea"/>
                <a:ea typeface="+mj-ea"/>
              </a:rPr>
              <a:t>アンペア</a:t>
            </a:r>
            <a:r>
              <a:rPr lang="en-US" altLang="ja-JP" dirty="0" smtClean="0">
                <a:latin typeface="+mj-ea"/>
                <a:ea typeface="+mj-ea"/>
              </a:rPr>
              <a:t>[A]</a:t>
            </a:r>
            <a:r>
              <a:rPr lang="en-US" altLang="ja-JP" dirty="0">
                <a:latin typeface="+mj-ea"/>
              </a:rPr>
              <a:t> </a:t>
            </a:r>
            <a:r>
              <a:rPr lang="ja-JP" altLang="en-US" dirty="0" smtClean="0">
                <a:latin typeface="+mj-ea"/>
              </a:rPr>
              <a:t>（</a:t>
            </a:r>
            <a:r>
              <a:rPr lang="ja-JP" altLang="en-US" dirty="0">
                <a:latin typeface="+mj-ea"/>
              </a:rPr>
              <a:t>電流</a:t>
            </a:r>
            <a:r>
              <a:rPr lang="ja-JP" altLang="en-US" dirty="0" smtClean="0">
                <a:latin typeface="+mj-ea"/>
              </a:rPr>
              <a:t>）</a:t>
            </a:r>
            <a:endParaRPr lang="en-US" altLang="ja-JP" dirty="0" smtClean="0">
              <a:latin typeface="+mj-ea"/>
              <a:ea typeface="+mj-ea"/>
            </a:endParaRPr>
          </a:p>
          <a:p>
            <a:r>
              <a:rPr lang="ja-JP" altLang="en-US" dirty="0" smtClean="0">
                <a:latin typeface="+mj-ea"/>
                <a:ea typeface="+mj-ea"/>
              </a:rPr>
              <a:t>ケルビン</a:t>
            </a:r>
            <a:r>
              <a:rPr lang="en-US" altLang="ja-JP" dirty="0" smtClean="0">
                <a:latin typeface="+mj-ea"/>
                <a:ea typeface="+mj-ea"/>
              </a:rPr>
              <a:t>[K]</a:t>
            </a:r>
            <a:r>
              <a:rPr lang="en-US" altLang="ja-JP" dirty="0">
                <a:latin typeface="+mj-ea"/>
              </a:rPr>
              <a:t> </a:t>
            </a:r>
            <a:r>
              <a:rPr lang="ja-JP" altLang="en-US" dirty="0" smtClean="0">
                <a:latin typeface="+mj-ea"/>
              </a:rPr>
              <a:t>（</a:t>
            </a:r>
            <a:r>
              <a:rPr lang="ja-JP" altLang="en-US" dirty="0">
                <a:latin typeface="+mj-ea"/>
              </a:rPr>
              <a:t>熱力学温度</a:t>
            </a:r>
            <a:r>
              <a:rPr lang="ja-JP" altLang="en-US" dirty="0" smtClean="0">
                <a:latin typeface="+mj-ea"/>
              </a:rPr>
              <a:t>）</a:t>
            </a:r>
            <a:endParaRPr lang="en-US" altLang="ja-JP" dirty="0" smtClean="0">
              <a:latin typeface="+mj-ea"/>
              <a:ea typeface="+mj-ea"/>
            </a:endParaRPr>
          </a:p>
          <a:p>
            <a:r>
              <a:rPr lang="ja-JP" altLang="en-US" dirty="0" smtClean="0">
                <a:latin typeface="+mj-ea"/>
                <a:ea typeface="+mj-ea"/>
              </a:rPr>
              <a:t>モル</a:t>
            </a:r>
            <a:r>
              <a:rPr lang="en-US" altLang="ja-JP" dirty="0" smtClean="0">
                <a:latin typeface="+mj-ea"/>
                <a:ea typeface="+mj-ea"/>
              </a:rPr>
              <a:t>[</a:t>
            </a:r>
            <a:r>
              <a:rPr lang="en-US" altLang="ja-JP" dirty="0" err="1" smtClean="0">
                <a:latin typeface="+mj-ea"/>
                <a:ea typeface="+mj-ea"/>
              </a:rPr>
              <a:t>mol</a:t>
            </a:r>
            <a:r>
              <a:rPr lang="en-US" altLang="ja-JP" dirty="0" smtClean="0">
                <a:latin typeface="+mj-ea"/>
                <a:ea typeface="+mj-ea"/>
              </a:rPr>
              <a:t>]</a:t>
            </a:r>
            <a:r>
              <a:rPr lang="en-US" altLang="ja-JP" dirty="0">
                <a:latin typeface="+mj-ea"/>
              </a:rPr>
              <a:t> </a:t>
            </a:r>
            <a:r>
              <a:rPr lang="ja-JP" altLang="en-US" dirty="0" smtClean="0">
                <a:latin typeface="+mj-ea"/>
              </a:rPr>
              <a:t>（</a:t>
            </a:r>
            <a:r>
              <a:rPr lang="ja-JP" altLang="en-US" dirty="0">
                <a:latin typeface="+mj-ea"/>
              </a:rPr>
              <a:t>物質量</a:t>
            </a:r>
            <a:r>
              <a:rPr lang="ja-JP" altLang="en-US" dirty="0" smtClean="0">
                <a:latin typeface="+mj-ea"/>
              </a:rPr>
              <a:t>）</a:t>
            </a:r>
            <a:endParaRPr lang="en-US" altLang="ja-JP" dirty="0" smtClean="0">
              <a:latin typeface="+mj-ea"/>
              <a:ea typeface="+mj-ea"/>
            </a:endParaRPr>
          </a:p>
          <a:p>
            <a:r>
              <a:rPr lang="ja-JP" altLang="en-US" dirty="0" smtClean="0">
                <a:latin typeface="+mj-ea"/>
                <a:ea typeface="+mj-ea"/>
              </a:rPr>
              <a:t>カンデラ</a:t>
            </a:r>
            <a:r>
              <a:rPr lang="en-US" altLang="ja-JP" dirty="0" smtClean="0">
                <a:latin typeface="+mj-ea"/>
                <a:ea typeface="+mj-ea"/>
              </a:rPr>
              <a:t>[cd]</a:t>
            </a:r>
            <a:r>
              <a:rPr lang="en-US" altLang="ja-JP" dirty="0">
                <a:latin typeface="+mj-ea"/>
              </a:rPr>
              <a:t> </a:t>
            </a:r>
            <a:r>
              <a:rPr lang="ja-JP" altLang="en-US" dirty="0" smtClean="0">
                <a:latin typeface="+mj-ea"/>
              </a:rPr>
              <a:t>（</a:t>
            </a:r>
            <a:r>
              <a:rPr lang="ja-JP" altLang="en-US" dirty="0">
                <a:latin typeface="+mj-ea"/>
              </a:rPr>
              <a:t>光度</a:t>
            </a:r>
            <a:r>
              <a:rPr lang="ja-JP" altLang="en-US" dirty="0" smtClean="0">
                <a:latin typeface="+mj-ea"/>
              </a:rPr>
              <a:t>）</a:t>
            </a:r>
            <a:endParaRPr lang="en-US" altLang="ja-JP" dirty="0" smtClean="0">
              <a:latin typeface="+mj-ea"/>
            </a:endParaRPr>
          </a:p>
          <a:p>
            <a:pPr marL="0" indent="0">
              <a:buNone/>
            </a:pPr>
            <a:r>
              <a:rPr lang="ja-JP" altLang="en-US" dirty="0" smtClean="0">
                <a:latin typeface="+mj-ea"/>
                <a:ea typeface="+mj-ea"/>
              </a:rPr>
              <a:t>これらの総称</a:t>
            </a:r>
            <a:endParaRPr lang="en-US" altLang="ja-JP" dirty="0" smtClean="0">
              <a:latin typeface="+mj-ea"/>
              <a:ea typeface="+mj-ea"/>
            </a:endParaRPr>
          </a:p>
        </p:txBody>
      </p:sp>
    </p:spTree>
    <p:extLst>
      <p:ext uri="{BB962C8B-B14F-4D97-AF65-F5344CB8AC3E}">
        <p14:creationId xmlns:p14="http://schemas.microsoft.com/office/powerpoint/2010/main" val="547322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latin typeface="+mj-ea"/>
                <a:ea typeface="+mj-ea"/>
              </a:rPr>
              <a:t>【2</a:t>
            </a:r>
            <a:r>
              <a:rPr lang="ja-JP" altLang="en-US" dirty="0">
                <a:latin typeface="+mj-ea"/>
                <a:ea typeface="+mj-ea"/>
              </a:rPr>
              <a:t>進接頭辞</a:t>
            </a:r>
            <a:r>
              <a:rPr lang="en-US" altLang="ja-JP" dirty="0" smtClean="0">
                <a:latin typeface="+mj-ea"/>
                <a:ea typeface="+mj-ea"/>
              </a:rPr>
              <a:t>】</a:t>
            </a:r>
          </a:p>
          <a:p>
            <a:r>
              <a:rPr lang="ja-JP" altLang="en-US" dirty="0">
                <a:latin typeface="+mj-ea"/>
                <a:ea typeface="+mj-ea"/>
              </a:rPr>
              <a:t>単位に</a:t>
            </a:r>
            <a:r>
              <a:rPr lang="en-US" altLang="ja-JP" dirty="0">
                <a:latin typeface="+mj-ea"/>
                <a:ea typeface="+mj-ea"/>
              </a:rPr>
              <a:t>2</a:t>
            </a:r>
            <a:r>
              <a:rPr lang="ja-JP" altLang="en-US" dirty="0" err="1">
                <a:latin typeface="+mj-ea"/>
                <a:ea typeface="+mj-ea"/>
              </a:rPr>
              <a:t>の冪乗を</a:t>
            </a:r>
            <a:r>
              <a:rPr lang="ja-JP" altLang="en-US" dirty="0">
                <a:latin typeface="+mj-ea"/>
                <a:ea typeface="+mj-ea"/>
              </a:rPr>
              <a:t>乗じたものを表す単位を示す</a:t>
            </a:r>
            <a:r>
              <a:rPr lang="ja-JP" altLang="en-US" dirty="0" smtClean="0">
                <a:latin typeface="+mj-ea"/>
                <a:ea typeface="+mj-ea"/>
              </a:rPr>
              <a:t>接頭辞</a:t>
            </a:r>
            <a:endParaRPr lang="en-US" altLang="ja-JP" dirty="0" smtClean="0">
              <a:latin typeface="+mj-ea"/>
              <a:ea typeface="+mj-ea"/>
            </a:endParaRPr>
          </a:p>
          <a:p>
            <a:endParaRPr lang="en-US" altLang="ja-JP" dirty="0" smtClean="0">
              <a:latin typeface="+mj-ea"/>
              <a:ea typeface="+mj-ea"/>
            </a:endParaRPr>
          </a:p>
        </p:txBody>
      </p:sp>
      <p:pic>
        <p:nvPicPr>
          <p:cNvPr id="4" name="図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40" y="3456012"/>
            <a:ext cx="6724650" cy="2762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271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latin typeface="+mj-ea"/>
                <a:ea typeface="+mj-ea"/>
              </a:rPr>
              <a:t>【2</a:t>
            </a:r>
            <a:r>
              <a:rPr lang="ja-JP" altLang="en-US" dirty="0">
                <a:latin typeface="+mj-ea"/>
                <a:ea typeface="+mj-ea"/>
              </a:rPr>
              <a:t>進接頭辞</a:t>
            </a:r>
            <a:r>
              <a:rPr lang="en-US" altLang="ja-JP" dirty="0" smtClean="0">
                <a:latin typeface="+mj-ea"/>
                <a:ea typeface="+mj-ea"/>
              </a:rPr>
              <a:t>】</a:t>
            </a:r>
          </a:p>
          <a:p>
            <a:r>
              <a:rPr lang="ja-JP" altLang="en-US" dirty="0">
                <a:latin typeface="+mj-ea"/>
                <a:ea typeface="+mj-ea"/>
              </a:rPr>
              <a:t>単位に</a:t>
            </a:r>
            <a:r>
              <a:rPr lang="en-US" altLang="ja-JP" dirty="0">
                <a:latin typeface="+mj-ea"/>
                <a:ea typeface="+mj-ea"/>
              </a:rPr>
              <a:t>2</a:t>
            </a:r>
            <a:r>
              <a:rPr lang="ja-JP" altLang="en-US" dirty="0" err="1">
                <a:latin typeface="+mj-ea"/>
                <a:ea typeface="+mj-ea"/>
              </a:rPr>
              <a:t>の冪乗を</a:t>
            </a:r>
            <a:r>
              <a:rPr lang="ja-JP" altLang="en-US" dirty="0">
                <a:latin typeface="+mj-ea"/>
                <a:ea typeface="+mj-ea"/>
              </a:rPr>
              <a:t>乗じたものを表す単位を示す</a:t>
            </a:r>
            <a:r>
              <a:rPr lang="ja-JP" altLang="en-US" dirty="0" smtClean="0">
                <a:latin typeface="+mj-ea"/>
                <a:ea typeface="+mj-ea"/>
              </a:rPr>
              <a:t>接頭辞</a:t>
            </a:r>
            <a:endParaRPr lang="en-US" altLang="ja-JP" dirty="0" smtClean="0">
              <a:latin typeface="+mj-ea"/>
              <a:ea typeface="+mj-ea"/>
            </a:endParaRPr>
          </a:p>
          <a:p>
            <a:endParaRPr lang="en-US" altLang="ja-JP" dirty="0" smtClean="0">
              <a:latin typeface="+mj-ea"/>
              <a:ea typeface="+mj-ea"/>
            </a:endParaRPr>
          </a:p>
        </p:txBody>
      </p:sp>
      <p:pic>
        <p:nvPicPr>
          <p:cNvPr id="5" name="図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20" y="3501008"/>
            <a:ext cx="4114800" cy="2724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516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mj-ea"/>
                <a:ea typeface="+mj-ea"/>
              </a:rPr>
              <a:t>【RAID】</a:t>
            </a:r>
          </a:p>
          <a:p>
            <a:r>
              <a:rPr lang="en-US" altLang="ja-JP" dirty="0" smtClean="0"/>
              <a:t>Redundant Arrays of Inexpensive Disks</a:t>
            </a:r>
          </a:p>
          <a:p>
            <a:r>
              <a:rPr lang="ja-JP" altLang="en-US" dirty="0" smtClean="0">
                <a:latin typeface="+mj-ea"/>
                <a:ea typeface="+mj-ea"/>
              </a:rPr>
              <a:t>複数台のハードディスクを組み合わせることで仮想的な</a:t>
            </a:r>
            <a:r>
              <a:rPr lang="en-US" altLang="ja-JP" dirty="0" smtClean="0">
                <a:latin typeface="+mj-ea"/>
                <a:ea typeface="+mj-ea"/>
              </a:rPr>
              <a:t>1</a:t>
            </a:r>
            <a:r>
              <a:rPr lang="ja-JP" altLang="en-US" dirty="0" smtClean="0">
                <a:latin typeface="+mj-ea"/>
                <a:ea typeface="+mj-ea"/>
              </a:rPr>
              <a:t>台のハードディスクとして運用し冗長性を向上させる技術</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パーティション</a:t>
            </a:r>
            <a:r>
              <a:rPr lang="en-US" altLang="ja-JP" dirty="0" smtClean="0">
                <a:latin typeface="+mj-ea"/>
                <a:ea typeface="+mj-ea"/>
              </a:rPr>
              <a:t>】</a:t>
            </a:r>
          </a:p>
          <a:p>
            <a:r>
              <a:rPr lang="ja-JP" altLang="en-US" dirty="0">
                <a:latin typeface="+mj-ea"/>
                <a:ea typeface="+mj-ea"/>
              </a:rPr>
              <a:t>ハードディスクの記憶領域を論理的に分割すること、あるいは分割された個々の領域を指す</a:t>
            </a:r>
            <a:endParaRPr lang="en-US" altLang="ja-JP" dirty="0">
              <a:latin typeface="+mj-ea"/>
              <a:ea typeface="+mj-ea"/>
            </a:endParaRPr>
          </a:p>
        </p:txBody>
      </p:sp>
    </p:spTree>
    <p:extLst>
      <p:ext uri="{BB962C8B-B14F-4D97-AF65-F5344CB8AC3E}">
        <p14:creationId xmlns:p14="http://schemas.microsoft.com/office/powerpoint/2010/main" val="253702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mj-ea"/>
                <a:ea typeface="+mj-ea"/>
              </a:rPr>
              <a:t>【</a:t>
            </a:r>
            <a:r>
              <a:rPr lang="ja-JP" altLang="en-US" dirty="0">
                <a:latin typeface="+mj-ea"/>
                <a:ea typeface="+mj-ea"/>
              </a:rPr>
              <a:t>ファイルシステム</a:t>
            </a:r>
            <a:r>
              <a:rPr lang="en-US" altLang="ja-JP" dirty="0" smtClean="0">
                <a:latin typeface="+mj-ea"/>
                <a:ea typeface="+mj-ea"/>
              </a:rPr>
              <a:t>】</a:t>
            </a:r>
          </a:p>
          <a:p>
            <a:r>
              <a:rPr lang="ja-JP" altLang="en-US" dirty="0"/>
              <a:t>コンピュータのリソースを操作するための、オペレーティングシステム </a:t>
            </a:r>
            <a:r>
              <a:rPr lang="en-US" altLang="ja-JP" dirty="0"/>
              <a:t>(OS) </a:t>
            </a:r>
            <a:r>
              <a:rPr lang="ja-JP" altLang="en-US" dirty="0"/>
              <a:t>が持つ機能の一つ</a:t>
            </a:r>
            <a:r>
              <a:rPr lang="ja-JP" altLang="en-US" dirty="0" smtClean="0"/>
              <a:t>。</a:t>
            </a:r>
            <a:endParaRPr lang="en-US" altLang="ja-JP" dirty="0" smtClean="0"/>
          </a:p>
          <a:p>
            <a:pPr marL="0" indent="0">
              <a:buNone/>
            </a:pPr>
            <a:r>
              <a:rPr lang="en-US" altLang="ja-JP" dirty="0">
                <a:latin typeface="+mj-ea"/>
                <a:ea typeface="+mj-ea"/>
              </a:rPr>
              <a:t>【</a:t>
            </a:r>
            <a:r>
              <a:rPr lang="en-US" altLang="ja-JP" dirty="0" smtClean="0">
                <a:latin typeface="+mj-ea"/>
                <a:ea typeface="+mj-ea"/>
              </a:rPr>
              <a:t>FAT</a:t>
            </a:r>
            <a:r>
              <a:rPr lang="ja-JP" altLang="en-US" dirty="0" smtClean="0">
                <a:latin typeface="+mj-ea"/>
                <a:ea typeface="+mj-ea"/>
              </a:rPr>
              <a:t>（</a:t>
            </a:r>
            <a:r>
              <a:rPr lang="en-US" altLang="ja-JP" dirty="0"/>
              <a:t>File Allocation </a:t>
            </a:r>
            <a:r>
              <a:rPr lang="en-US" altLang="ja-JP" dirty="0" smtClean="0"/>
              <a:t>Table</a:t>
            </a:r>
            <a:r>
              <a:rPr lang="ja-JP" altLang="en-US" dirty="0" smtClean="0">
                <a:latin typeface="+mj-ea"/>
                <a:ea typeface="+mj-ea"/>
              </a:rPr>
              <a:t>）</a:t>
            </a:r>
            <a:r>
              <a:rPr lang="en-US" altLang="ja-JP" dirty="0" smtClean="0">
                <a:latin typeface="+mj-ea"/>
                <a:ea typeface="+mj-ea"/>
              </a:rPr>
              <a:t>】</a:t>
            </a:r>
          </a:p>
          <a:p>
            <a:r>
              <a:rPr lang="en-US" altLang="ja-JP" dirty="0" smtClean="0">
                <a:latin typeface="+mj-ea"/>
                <a:ea typeface="+mj-ea"/>
              </a:rPr>
              <a:t>MS-DOS</a:t>
            </a:r>
            <a:r>
              <a:rPr lang="ja-JP" altLang="en-US" dirty="0">
                <a:latin typeface="+mj-ea"/>
                <a:ea typeface="+mj-ea"/>
              </a:rPr>
              <a:t>のファイルシステムにおけるディスク内のファイルの位置情報などを記録するための領域である</a:t>
            </a:r>
            <a:endParaRPr lang="en-US" altLang="ja-JP" dirty="0" smtClean="0">
              <a:latin typeface="+mj-ea"/>
              <a:ea typeface="+mj-ea"/>
            </a:endParaRPr>
          </a:p>
        </p:txBody>
      </p:sp>
    </p:spTree>
    <p:extLst>
      <p:ext uri="{BB962C8B-B14F-4D97-AF65-F5344CB8AC3E}">
        <p14:creationId xmlns:p14="http://schemas.microsoft.com/office/powerpoint/2010/main" val="4208815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mj-ea"/>
                <a:ea typeface="+mj-ea"/>
              </a:rPr>
              <a:t>【</a:t>
            </a:r>
            <a:r>
              <a:rPr lang="ja-JP" altLang="en-US" dirty="0" smtClean="0">
                <a:latin typeface="+mj-ea"/>
                <a:ea typeface="+mj-ea"/>
              </a:rPr>
              <a:t>レイテンシ</a:t>
            </a:r>
            <a:r>
              <a:rPr lang="en-US" altLang="ja-JP" dirty="0" smtClean="0">
                <a:latin typeface="+mj-ea"/>
                <a:ea typeface="+mj-ea"/>
              </a:rPr>
              <a:t>】</a:t>
            </a:r>
          </a:p>
          <a:p>
            <a:r>
              <a:rPr lang="ja-JP" altLang="en-US" dirty="0"/>
              <a:t>転送要求を出してから実際にデータが送られてくるまでに生じる、通信の遅延</a:t>
            </a:r>
            <a:r>
              <a:rPr lang="ja-JP" altLang="en-US" dirty="0" smtClean="0"/>
              <a:t>時間</a:t>
            </a:r>
            <a:endParaRPr lang="en-US" altLang="ja-JP" dirty="0" smtClean="0"/>
          </a:p>
          <a:p>
            <a:pPr marL="0" indent="0">
              <a:buNone/>
            </a:pPr>
            <a:r>
              <a:rPr lang="en-US" altLang="ja-JP" dirty="0" smtClean="0">
                <a:latin typeface="+mj-ea"/>
              </a:rPr>
              <a:t>【</a:t>
            </a:r>
            <a:r>
              <a:rPr lang="ja-JP" altLang="en-US" dirty="0">
                <a:latin typeface="+mj-ea"/>
              </a:rPr>
              <a:t>デフラグメンテーション</a:t>
            </a:r>
            <a:r>
              <a:rPr lang="en-US" altLang="ja-JP" dirty="0" smtClean="0">
                <a:latin typeface="+mj-ea"/>
              </a:rPr>
              <a:t>】</a:t>
            </a:r>
            <a:endParaRPr lang="en-US" altLang="ja-JP" dirty="0">
              <a:latin typeface="+mj-ea"/>
            </a:endParaRPr>
          </a:p>
          <a:p>
            <a:r>
              <a:rPr lang="ja-JP" altLang="en-US" dirty="0">
                <a:latin typeface="+mj-ea"/>
                <a:ea typeface="+mj-ea"/>
              </a:rPr>
              <a:t>コンピュータのファイルシステムにおけるフラグメンテーションを解消する</a:t>
            </a:r>
            <a:r>
              <a:rPr lang="ja-JP" altLang="en-US" dirty="0" smtClean="0">
                <a:latin typeface="+mj-ea"/>
                <a:ea typeface="+mj-ea"/>
              </a:rPr>
              <a:t>こと</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フラグメンテーション</a:t>
            </a:r>
            <a:r>
              <a:rPr lang="en-US" altLang="ja-JP" dirty="0" smtClean="0">
                <a:latin typeface="+mj-ea"/>
                <a:ea typeface="+mj-ea"/>
              </a:rPr>
              <a:t>】</a:t>
            </a:r>
            <a:endParaRPr lang="en-US" altLang="ja-JP" dirty="0">
              <a:latin typeface="+mj-ea"/>
              <a:ea typeface="+mj-ea"/>
            </a:endParaRPr>
          </a:p>
          <a:p>
            <a:r>
              <a:rPr lang="ja-JP" altLang="en-US" dirty="0">
                <a:latin typeface="+mj-ea"/>
                <a:ea typeface="+mj-ea"/>
              </a:rPr>
              <a:t>コンピュータ上のメモリの管理上の一単位が、そのままでは有効利用できない状態になること</a:t>
            </a:r>
            <a:endParaRPr lang="en-US" altLang="ja-JP" dirty="0" smtClean="0">
              <a:latin typeface="+mj-ea"/>
              <a:ea typeface="+mj-ea"/>
            </a:endParaRPr>
          </a:p>
        </p:txBody>
      </p:sp>
    </p:spTree>
    <p:extLst>
      <p:ext uri="{BB962C8B-B14F-4D97-AF65-F5344CB8AC3E}">
        <p14:creationId xmlns:p14="http://schemas.microsoft.com/office/powerpoint/2010/main" val="521146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latin typeface="+mj-ea"/>
                <a:ea typeface="+mj-ea"/>
              </a:rPr>
              <a:t>【</a:t>
            </a:r>
            <a:r>
              <a:rPr lang="ja-JP" altLang="en-US" dirty="0">
                <a:latin typeface="+mj-ea"/>
                <a:ea typeface="+mj-ea"/>
              </a:rPr>
              <a:t>スループット</a:t>
            </a:r>
            <a:r>
              <a:rPr lang="en-US" altLang="ja-JP" dirty="0" smtClean="0">
                <a:latin typeface="+mj-ea"/>
                <a:ea typeface="+mj-ea"/>
              </a:rPr>
              <a:t>】</a:t>
            </a:r>
          </a:p>
          <a:p>
            <a:r>
              <a:rPr lang="ja-JP" altLang="en-US" dirty="0">
                <a:latin typeface="+mj-ea"/>
                <a:ea typeface="+mj-ea"/>
              </a:rPr>
              <a:t>一般に単位時間当たりの処理能力の</a:t>
            </a:r>
            <a:r>
              <a:rPr lang="ja-JP" altLang="en-US" dirty="0" smtClean="0">
                <a:latin typeface="+mj-ea"/>
                <a:ea typeface="+mj-ea"/>
              </a:rPr>
              <a:t>こと</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データ転送レート</a:t>
            </a:r>
            <a:r>
              <a:rPr lang="en-US" altLang="ja-JP" dirty="0" smtClean="0">
                <a:latin typeface="+mj-ea"/>
                <a:ea typeface="+mj-ea"/>
              </a:rPr>
              <a:t>】</a:t>
            </a:r>
          </a:p>
          <a:p>
            <a:r>
              <a:rPr lang="ja-JP" altLang="en-US" dirty="0">
                <a:latin typeface="+mj-ea"/>
                <a:ea typeface="+mj-ea"/>
              </a:rPr>
              <a:t>ビット速度、</a:t>
            </a:r>
            <a:r>
              <a:rPr lang="en-US" altLang="ja-JP" dirty="0">
                <a:latin typeface="+mj-ea"/>
                <a:ea typeface="+mj-ea"/>
              </a:rPr>
              <a:t>bit rate</a:t>
            </a:r>
            <a:r>
              <a:rPr lang="ja-JP" altLang="en-US" dirty="0">
                <a:latin typeface="+mj-ea"/>
                <a:ea typeface="+mj-ea"/>
              </a:rPr>
              <a:t>の</a:t>
            </a:r>
            <a:r>
              <a:rPr lang="ja-JP" altLang="en-US" dirty="0" smtClean="0">
                <a:latin typeface="+mj-ea"/>
                <a:ea typeface="+mj-ea"/>
              </a:rPr>
              <a:t>単位</a:t>
            </a:r>
            <a:endParaRPr lang="en-US" altLang="ja-JP" dirty="0" smtClean="0">
              <a:latin typeface="+mj-ea"/>
              <a:ea typeface="+mj-ea"/>
            </a:endParaRPr>
          </a:p>
          <a:p>
            <a:pPr marL="0" indent="0">
              <a:buNone/>
            </a:pPr>
            <a:r>
              <a:rPr lang="en-US" altLang="ja-JP" dirty="0" smtClean="0">
                <a:latin typeface="+mj-ea"/>
                <a:ea typeface="+mj-ea"/>
              </a:rPr>
              <a:t>【</a:t>
            </a:r>
            <a:r>
              <a:rPr lang="ja-JP" altLang="en-US" dirty="0">
                <a:latin typeface="+mj-ea"/>
                <a:ea typeface="+mj-ea"/>
              </a:rPr>
              <a:t>インターフェイス</a:t>
            </a:r>
            <a:r>
              <a:rPr lang="en-US" altLang="ja-JP" dirty="0" smtClean="0">
                <a:latin typeface="+mj-ea"/>
                <a:ea typeface="+mj-ea"/>
              </a:rPr>
              <a:t>】</a:t>
            </a:r>
            <a:endParaRPr lang="en-US" altLang="ja-JP" dirty="0">
              <a:latin typeface="+mj-ea"/>
              <a:ea typeface="+mj-ea"/>
            </a:endParaRPr>
          </a:p>
          <a:p>
            <a:r>
              <a:rPr lang="ja-JP" altLang="en-US" dirty="0">
                <a:latin typeface="+mj-ea"/>
                <a:ea typeface="+mj-ea"/>
              </a:rPr>
              <a:t>コンピュータと周辺機器の接続部分を</a:t>
            </a:r>
            <a:r>
              <a:rPr lang="ja-JP" altLang="en-US" dirty="0" smtClean="0">
                <a:latin typeface="+mj-ea"/>
                <a:ea typeface="+mj-ea"/>
              </a:rPr>
              <a:t>表す</a:t>
            </a:r>
            <a:endParaRPr lang="en-US" altLang="ja-JP" dirty="0" smtClean="0">
              <a:latin typeface="+mj-ea"/>
              <a:ea typeface="+mj-ea"/>
            </a:endParaRPr>
          </a:p>
          <a:p>
            <a:pPr marL="0" indent="0">
              <a:buNone/>
            </a:pPr>
            <a:r>
              <a:rPr lang="en-US" altLang="ja-JP" dirty="0" smtClean="0">
                <a:latin typeface="+mj-ea"/>
                <a:ea typeface="+mj-ea"/>
              </a:rPr>
              <a:t>【</a:t>
            </a:r>
            <a:r>
              <a:rPr lang="ja-JP" altLang="en-US" dirty="0" smtClean="0">
                <a:latin typeface="+mj-ea"/>
                <a:ea typeface="+mj-ea"/>
              </a:rPr>
              <a:t>シリアル</a:t>
            </a:r>
            <a:r>
              <a:rPr lang="en-US" altLang="ja-JP" dirty="0" smtClean="0">
                <a:latin typeface="+mj-ea"/>
                <a:ea typeface="+mj-ea"/>
              </a:rPr>
              <a:t>ATA</a:t>
            </a:r>
            <a:r>
              <a:rPr lang="en-US" altLang="ja-JP" dirty="0">
                <a:latin typeface="+mj-ea"/>
                <a:ea typeface="+mj-ea"/>
              </a:rPr>
              <a:t>】</a:t>
            </a:r>
            <a:endParaRPr lang="en-US" altLang="ja-JP" dirty="0" smtClean="0">
              <a:latin typeface="+mj-ea"/>
              <a:ea typeface="+mj-ea"/>
            </a:endParaRPr>
          </a:p>
          <a:p>
            <a:r>
              <a:rPr lang="ja-JP" altLang="en-US" dirty="0">
                <a:latin typeface="+mj-ea"/>
                <a:ea typeface="+mj-ea"/>
              </a:rPr>
              <a:t>コンピュータにハードディスク、</a:t>
            </a:r>
            <a:r>
              <a:rPr lang="en-US" altLang="ja-JP" dirty="0">
                <a:latin typeface="+mj-ea"/>
                <a:ea typeface="+mj-ea"/>
              </a:rPr>
              <a:t>SSD</a:t>
            </a:r>
            <a:r>
              <a:rPr lang="ja-JP" altLang="en-US" dirty="0">
                <a:latin typeface="+mj-ea"/>
                <a:ea typeface="+mj-ea"/>
              </a:rPr>
              <a:t>や光学ドライブを接続する為のインタフェース規格である</a:t>
            </a:r>
            <a:endParaRPr lang="en-US" altLang="ja-JP" dirty="0" smtClean="0">
              <a:latin typeface="+mj-ea"/>
              <a:ea typeface="+mj-ea"/>
            </a:endParaRPr>
          </a:p>
        </p:txBody>
      </p:sp>
    </p:spTree>
    <p:extLst>
      <p:ext uri="{BB962C8B-B14F-4D97-AF65-F5344CB8AC3E}">
        <p14:creationId xmlns:p14="http://schemas.microsoft.com/office/powerpoint/2010/main" val="182798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HDD</a:t>
            </a:r>
            <a:r>
              <a:rPr kumimoji="1" lang="ja-JP" altLang="en-US" dirty="0" smtClean="0"/>
              <a:t>の</a:t>
            </a:r>
            <a:r>
              <a:rPr lang="ja-JP" altLang="en-US" dirty="0"/>
              <a:t>概要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【HDD</a:t>
            </a:r>
            <a:r>
              <a:rPr kumimoji="1" lang="ja-JP" altLang="en-US" dirty="0" smtClean="0"/>
              <a:t>（</a:t>
            </a:r>
            <a:r>
              <a:rPr lang="en-US" altLang="ja-JP" dirty="0" smtClean="0"/>
              <a:t>Hard </a:t>
            </a:r>
            <a:r>
              <a:rPr lang="en-US" altLang="ja-JP" dirty="0"/>
              <a:t>Disk </a:t>
            </a:r>
            <a:r>
              <a:rPr lang="en-US" altLang="ja-JP" dirty="0" smtClean="0"/>
              <a:t>Drive</a:t>
            </a:r>
            <a:r>
              <a:rPr kumimoji="1" lang="ja-JP" altLang="en-US" dirty="0" smtClean="0"/>
              <a:t>）とは？</a:t>
            </a:r>
            <a:r>
              <a:rPr kumimoji="1" lang="en-US" altLang="ja-JP" dirty="0" smtClean="0"/>
              <a:t>】</a:t>
            </a:r>
          </a:p>
          <a:p>
            <a:r>
              <a:rPr lang="ja-JP" altLang="en-US" dirty="0" smtClean="0"/>
              <a:t>電気がなくてもデータを大容量記憶できる装置</a:t>
            </a:r>
            <a:endParaRPr lang="en-US" altLang="ja-JP" dirty="0" smtClean="0"/>
          </a:p>
          <a:p>
            <a:r>
              <a:rPr lang="ja-JP" altLang="en-US" dirty="0"/>
              <a:t>不揮発性</a:t>
            </a:r>
            <a:r>
              <a:rPr lang="ja-JP" altLang="en-US" dirty="0" smtClean="0"/>
              <a:t>メモリが使われている</a:t>
            </a:r>
            <a:endParaRPr lang="en-US" altLang="ja-JP" dirty="0" smtClean="0"/>
          </a:p>
          <a:p>
            <a:pPr>
              <a:buFont typeface="Wingdings" panose="05000000000000000000" pitchFamily="2" charset="2"/>
              <a:buChar char="l"/>
            </a:pPr>
            <a:endParaRPr lang="en-US" altLang="ja-JP" dirty="0"/>
          </a:p>
          <a:p>
            <a:pPr marL="0" indent="0">
              <a:buNone/>
            </a:pPr>
            <a:r>
              <a:rPr lang="en-US" altLang="ja-JP" dirty="0"/>
              <a:t>【</a:t>
            </a:r>
            <a:r>
              <a:rPr lang="ja-JP" altLang="en-US" dirty="0"/>
              <a:t>不揮発性</a:t>
            </a:r>
            <a:r>
              <a:rPr lang="ja-JP" altLang="en-US" dirty="0" smtClean="0"/>
              <a:t>メモリとは？</a:t>
            </a:r>
            <a:r>
              <a:rPr lang="en-US" altLang="ja-JP" dirty="0" smtClean="0"/>
              <a:t>】</a:t>
            </a:r>
            <a:endParaRPr lang="en-US" altLang="ja-JP" dirty="0"/>
          </a:p>
          <a:p>
            <a:pPr marL="0" indent="0">
              <a:buNone/>
            </a:pPr>
            <a:r>
              <a:rPr lang="ja-JP" altLang="en-US" dirty="0"/>
              <a:t>コンピュータで使われるメモリの一種で、電源を供給しなくても記憶を保持するメモリの総称である</a:t>
            </a:r>
            <a:endParaRPr lang="en-US" altLang="ja-JP" dirty="0"/>
          </a:p>
          <a:p>
            <a:pPr>
              <a:buFont typeface="Wingdings" panose="05000000000000000000" pitchFamily="2" charset="2"/>
              <a:buChar char="l"/>
            </a:pPr>
            <a:endParaRPr lang="en-US" altLang="ja-JP" dirty="0" smtClean="0"/>
          </a:p>
        </p:txBody>
      </p:sp>
    </p:spTree>
    <p:extLst>
      <p:ext uri="{BB962C8B-B14F-4D97-AF65-F5344CB8AC3E}">
        <p14:creationId xmlns:p14="http://schemas.microsoft.com/office/powerpoint/2010/main" val="3793841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a:t>
            </a:r>
            <a:r>
              <a:rPr kumimoji="1" lang="en-US" altLang="ja-JP" dirty="0" smtClean="0"/>
              <a:t>HDD</a:t>
            </a:r>
            <a:r>
              <a:rPr kumimoji="1" lang="ja-JP" altLang="en-US" dirty="0" smtClean="0"/>
              <a:t>に関する知識</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latin typeface="+mj-ea"/>
                <a:ea typeface="+mj-ea"/>
              </a:rPr>
              <a:t>【SAS】</a:t>
            </a:r>
          </a:p>
          <a:p>
            <a:r>
              <a:rPr lang="ja-JP" altLang="en-US" dirty="0">
                <a:latin typeface="+mj-ea"/>
                <a:ea typeface="+mj-ea"/>
              </a:rPr>
              <a:t>既存</a:t>
            </a:r>
            <a:r>
              <a:rPr lang="en-US" altLang="ja-JP" dirty="0">
                <a:latin typeface="+mj-ea"/>
                <a:ea typeface="+mj-ea"/>
              </a:rPr>
              <a:t>SCSI</a:t>
            </a:r>
            <a:r>
              <a:rPr lang="ja-JP" altLang="en-US" dirty="0">
                <a:latin typeface="+mj-ea"/>
                <a:ea typeface="+mj-ea"/>
              </a:rPr>
              <a:t>のパラレル転送の性能や拡張性の限界を超えた新たな</a:t>
            </a:r>
            <a:r>
              <a:rPr lang="ja-JP" altLang="en-US" dirty="0" smtClean="0">
                <a:latin typeface="+mj-ea"/>
                <a:ea typeface="+mj-ea"/>
              </a:rPr>
              <a:t>規格</a:t>
            </a:r>
            <a:endParaRPr lang="en-US" altLang="ja-JP" dirty="0" smtClean="0">
              <a:latin typeface="+mj-ea"/>
              <a:ea typeface="+mj-ea"/>
            </a:endParaRPr>
          </a:p>
          <a:p>
            <a:r>
              <a:rPr lang="ja-JP" altLang="en-US" dirty="0">
                <a:latin typeface="+mj-ea"/>
                <a:ea typeface="+mj-ea"/>
              </a:rPr>
              <a:t>パラレル転送をシリアル転送にする</a:t>
            </a:r>
            <a:endParaRPr lang="en-US" altLang="ja-JP" dirty="0" smtClean="0">
              <a:latin typeface="+mj-ea"/>
              <a:ea typeface="+mj-ea"/>
            </a:endParaRPr>
          </a:p>
        </p:txBody>
      </p:sp>
    </p:spTree>
    <p:extLst>
      <p:ext uri="{BB962C8B-B14F-4D97-AF65-F5344CB8AC3E}">
        <p14:creationId xmlns:p14="http://schemas.microsoft.com/office/powerpoint/2010/main" val="1019440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347125" y="2967335"/>
            <a:ext cx="8449749" cy="830997"/>
          </a:xfrm>
          <a:prstGeom prst="rect">
            <a:avLst/>
          </a:prstGeom>
          <a:noFill/>
        </p:spPr>
        <p:txBody>
          <a:bodyPr wrap="none" lIns="91440" tIns="45720" rIns="91440" bIns="45720">
            <a:spAutoFit/>
          </a:bodyPr>
          <a:lstStyle/>
          <a:p>
            <a:pPr algn="ctr"/>
            <a:r>
              <a:rPr lang="ja-JP" alt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ご</a:t>
            </a:r>
            <a:r>
              <a:rPr lang="ja-JP" altLang="en-US"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清聴ありがとうございました！</a:t>
            </a:r>
            <a:endParaRPr lang="ja-JP" altLang="en-US" sz="4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57427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目次</a:t>
            </a:r>
            <a:endParaRPr kumimoji="1" lang="ja-JP" altLang="en-US" dirty="0"/>
          </a:p>
        </p:txBody>
      </p:sp>
      <p:sp>
        <p:nvSpPr>
          <p:cNvPr id="2" name="コンテンツ プレースホルダー 1"/>
          <p:cNvSpPr>
            <a:spLocks noGrp="1"/>
          </p:cNvSpPr>
          <p:nvPr>
            <p:ph idx="1"/>
          </p:nvPr>
        </p:nvSpPr>
        <p:spPr/>
        <p:txBody>
          <a:bodyPr/>
          <a:lstStyle/>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の概要</a:t>
            </a:r>
            <a:endParaRPr kumimoji="1" lang="en-US" altLang="ja-JP" dirty="0" smtClean="0">
              <a:solidFill>
                <a:schemeClr val="bg1">
                  <a:lumMod val="75000"/>
                </a:schemeClr>
              </a:solidFill>
            </a:endParaRPr>
          </a:p>
          <a:p>
            <a:pPr marL="514350" indent="-514350">
              <a:buFont typeface="+mj-lt"/>
              <a:buAutoNum type="arabicPeriod"/>
            </a:pPr>
            <a:endParaRPr lang="en-US" altLang="ja-JP" dirty="0"/>
          </a:p>
          <a:p>
            <a:pPr marL="514350" indent="-514350">
              <a:buFont typeface="+mj-lt"/>
              <a:buAutoNum type="arabicPeriod"/>
            </a:pPr>
            <a:r>
              <a:rPr kumimoji="1" lang="en-US" altLang="ja-JP" dirty="0" smtClean="0"/>
              <a:t>HDD</a:t>
            </a:r>
            <a:r>
              <a:rPr kumimoji="1" lang="ja-JP" altLang="en-US" dirty="0" smtClean="0"/>
              <a:t>の構成図・仕組み</a:t>
            </a:r>
            <a:endParaRPr kumimoji="1" lang="en-US" altLang="ja-JP" dirty="0" smtClean="0"/>
          </a:p>
          <a:p>
            <a:pPr marL="514350" indent="-514350">
              <a:buFont typeface="+mj-lt"/>
              <a:buAutoNum type="arabicPeriod"/>
            </a:pPr>
            <a:endParaRPr lang="en-US" altLang="ja-JP" dirty="0">
              <a:solidFill>
                <a:schemeClr val="bg1">
                  <a:lumMod val="75000"/>
                </a:schemeClr>
              </a:solidFill>
            </a:endParaRPr>
          </a:p>
          <a:p>
            <a:pPr marL="514350" indent="-514350">
              <a:buFont typeface="+mj-lt"/>
              <a:buAutoNum type="arabicPeriod"/>
            </a:pPr>
            <a:r>
              <a:rPr kumimoji="1" lang="en-US" altLang="ja-JP" dirty="0" smtClean="0">
                <a:solidFill>
                  <a:schemeClr val="bg1">
                    <a:lumMod val="75000"/>
                  </a:schemeClr>
                </a:solidFill>
              </a:rPr>
              <a:t>HDD</a:t>
            </a:r>
            <a:r>
              <a:rPr kumimoji="1" lang="ja-JP" altLang="en-US" dirty="0" smtClean="0">
                <a:solidFill>
                  <a:schemeClr val="bg1">
                    <a:lumMod val="75000"/>
                  </a:schemeClr>
                </a:solidFill>
              </a:rPr>
              <a:t>の歴史</a:t>
            </a:r>
            <a:endParaRPr kumimoji="1" lang="en-US" altLang="ja-JP" dirty="0" smtClean="0">
              <a:solidFill>
                <a:schemeClr val="bg1">
                  <a:lumMod val="75000"/>
                </a:schemeClr>
              </a:solidFill>
            </a:endParaRPr>
          </a:p>
          <a:p>
            <a:pPr marL="514350" indent="-514350">
              <a:buFont typeface="+mj-lt"/>
              <a:buAutoNum type="arabicPeriod"/>
            </a:pPr>
            <a:endParaRPr lang="en-US" altLang="ja-JP" dirty="0" smtClean="0">
              <a:solidFill>
                <a:schemeClr val="bg1">
                  <a:lumMod val="75000"/>
                </a:schemeClr>
              </a:solidFill>
            </a:endParaRPr>
          </a:p>
          <a:p>
            <a:pPr marL="514350" indent="-514350">
              <a:buFont typeface="+mj-lt"/>
              <a:buAutoNum type="arabicPeriod"/>
            </a:pPr>
            <a:r>
              <a:rPr lang="ja-JP" altLang="en-US" dirty="0" smtClean="0">
                <a:solidFill>
                  <a:schemeClr val="bg1">
                    <a:lumMod val="75000"/>
                  </a:schemeClr>
                </a:solidFill>
              </a:rPr>
              <a:t>その他</a:t>
            </a:r>
            <a:r>
              <a:rPr lang="en-US" altLang="ja-JP" dirty="0" smtClean="0">
                <a:solidFill>
                  <a:schemeClr val="bg1">
                    <a:lumMod val="75000"/>
                  </a:schemeClr>
                </a:solidFill>
              </a:rPr>
              <a:t>HDD</a:t>
            </a:r>
            <a:r>
              <a:rPr lang="ja-JP" altLang="en-US" dirty="0" smtClean="0">
                <a:solidFill>
                  <a:schemeClr val="bg1">
                    <a:lumMod val="75000"/>
                  </a:schemeClr>
                </a:solidFill>
              </a:rPr>
              <a:t>に関する知識</a:t>
            </a:r>
            <a:endParaRPr lang="en-US" altLang="ja-JP" dirty="0">
              <a:solidFill>
                <a:schemeClr val="bg1">
                  <a:lumMod val="75000"/>
                </a:schemeClr>
              </a:solidFill>
            </a:endParaRPr>
          </a:p>
        </p:txBody>
      </p:sp>
    </p:spTree>
    <p:extLst>
      <p:ext uri="{BB962C8B-B14F-4D97-AF65-F5344CB8AC3E}">
        <p14:creationId xmlns:p14="http://schemas.microsoft.com/office/powerpoint/2010/main" val="603180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の構成図・仕組み</a:t>
            </a:r>
            <a:endParaRPr kumimoji="1" lang="ja-JP" altLang="en-US" dirty="0"/>
          </a:p>
        </p:txBody>
      </p:sp>
      <p:pic>
        <p:nvPicPr>
          <p:cNvPr id="5" name="コンテンツ プレースホルダー 4" descr="http://www.sugilab.net/jk/joho-kiki/1502/1502-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1640" y="1556792"/>
            <a:ext cx="65024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spTree>
    <p:extLst>
      <p:ext uri="{BB962C8B-B14F-4D97-AF65-F5344CB8AC3E}">
        <p14:creationId xmlns:p14="http://schemas.microsoft.com/office/powerpoint/2010/main" val="338054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の構成図・仕組み</a:t>
            </a:r>
            <a:endParaRPr kumimoji="1" lang="ja-JP" altLang="en-US" dirty="0"/>
          </a:p>
        </p:txBody>
      </p:sp>
      <p:pic>
        <p:nvPicPr>
          <p:cNvPr id="5" name="コンテンツ プレースホルダー 4" descr="http://www.sugilab.net/jk/joho-kiki/1502/1502-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23928" y="2188605"/>
            <a:ext cx="4918223" cy="3688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sp>
        <p:nvSpPr>
          <p:cNvPr id="3" name="正方形/長方形 2"/>
          <p:cNvSpPr/>
          <p:nvPr/>
        </p:nvSpPr>
        <p:spPr>
          <a:xfrm>
            <a:off x="107504" y="1628800"/>
            <a:ext cx="3240360" cy="864096"/>
          </a:xfrm>
          <a:prstGeom prst="rect">
            <a:avLst/>
          </a:prstGeom>
          <a:solidFill>
            <a:srgbClr val="B7FFB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solidFill>
                  <a:schemeClr val="tx1"/>
                </a:solidFill>
              </a:rPr>
              <a:t>プラッタ（磁気ディスク）</a:t>
            </a:r>
            <a:endParaRPr kumimoji="1" lang="ja-JP" altLang="en-US" sz="2400" b="1" dirty="0">
              <a:solidFill>
                <a:schemeClr val="tx1"/>
              </a:solidFill>
            </a:endParaRPr>
          </a:p>
        </p:txBody>
      </p:sp>
      <p:sp>
        <p:nvSpPr>
          <p:cNvPr id="9" name="正方形/長方形 8"/>
          <p:cNvSpPr/>
          <p:nvPr/>
        </p:nvSpPr>
        <p:spPr>
          <a:xfrm>
            <a:off x="107504" y="5445224"/>
            <a:ext cx="3240360" cy="864096"/>
          </a:xfrm>
          <a:prstGeom prst="rect">
            <a:avLst/>
          </a:prstGeom>
          <a:solidFill>
            <a:srgbClr val="B7FFB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スピンドルモータ</a:t>
            </a:r>
          </a:p>
        </p:txBody>
      </p:sp>
      <p:sp>
        <p:nvSpPr>
          <p:cNvPr id="10" name="正方形/長方形 9"/>
          <p:cNvSpPr/>
          <p:nvPr/>
        </p:nvSpPr>
        <p:spPr>
          <a:xfrm>
            <a:off x="107504" y="4149080"/>
            <a:ext cx="3240360" cy="864096"/>
          </a:xfrm>
          <a:prstGeom prst="rect">
            <a:avLst/>
          </a:prstGeom>
          <a:solidFill>
            <a:srgbClr val="B7FFB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スイングアーム</a:t>
            </a:r>
          </a:p>
        </p:txBody>
      </p:sp>
      <p:sp>
        <p:nvSpPr>
          <p:cNvPr id="11" name="正方形/長方形 10"/>
          <p:cNvSpPr/>
          <p:nvPr/>
        </p:nvSpPr>
        <p:spPr>
          <a:xfrm>
            <a:off x="107504" y="2852936"/>
            <a:ext cx="3240360" cy="864096"/>
          </a:xfrm>
          <a:prstGeom prst="rect">
            <a:avLst/>
          </a:prstGeom>
          <a:solidFill>
            <a:srgbClr val="B7FFB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磁気ヘッド</a:t>
            </a:r>
          </a:p>
        </p:txBody>
      </p:sp>
    </p:spTree>
    <p:extLst>
      <p:ext uri="{BB962C8B-B14F-4D97-AF65-F5344CB8AC3E}">
        <p14:creationId xmlns:p14="http://schemas.microsoft.com/office/powerpoint/2010/main" val="3899808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の仕組み（記憶領域）</a:t>
            </a:r>
            <a:endParaRPr kumimoji="1" lang="ja-JP" altLang="en-US" dirty="0"/>
          </a:p>
        </p:txBody>
      </p:sp>
      <p:pic>
        <p:nvPicPr>
          <p:cNvPr id="7" name="コンテンツ プレースホルダー 4" descr="http://www.sugilab.net/jk/joho-kiki/1502/1502-A.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2373424"/>
            <a:ext cx="4006123" cy="3004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8" name="図 7" descr="http://www.way-on.com.tw/PCbasal/kiso/image/sirind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333" y="1946177"/>
            <a:ext cx="3771131" cy="3859087"/>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1257465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HDD</a:t>
            </a:r>
            <a:r>
              <a:rPr kumimoji="1" lang="ja-JP" altLang="en-US" dirty="0" smtClean="0"/>
              <a:t>の仕組み（記憶領域）</a:t>
            </a:r>
            <a:endParaRPr kumimoji="1" lang="ja-JP" altLang="en-US" dirty="0"/>
          </a:p>
        </p:txBody>
      </p:sp>
      <p:pic>
        <p:nvPicPr>
          <p:cNvPr id="5" name="図 4" descr="http://www.way-on.com.tw/PCbasal/kiso/image/sirind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333" y="1946177"/>
            <a:ext cx="3771131" cy="3859087"/>
          </a:xfrm>
          <a:prstGeom prst="rect">
            <a:avLst/>
          </a:prstGeom>
          <a:ln>
            <a:noFill/>
          </a:ln>
          <a:effectLst>
            <a:outerShdw blurRad="292100" dist="139700" dir="2700000" algn="tl" rotWithShape="0">
              <a:srgbClr val="333333">
                <a:alpha val="65000"/>
              </a:srgbClr>
            </a:outerShdw>
          </a:effectLst>
          <a:extLst/>
        </p:spPr>
      </p:pic>
      <p:sp>
        <p:nvSpPr>
          <p:cNvPr id="11" name="正方形/長方形 10"/>
          <p:cNvSpPr/>
          <p:nvPr/>
        </p:nvSpPr>
        <p:spPr>
          <a:xfrm>
            <a:off x="1599424" y="2226195"/>
            <a:ext cx="1912703" cy="923330"/>
          </a:xfrm>
          <a:prstGeom prst="rect">
            <a:avLst/>
          </a:prstGeom>
          <a:noFill/>
        </p:spPr>
        <p:txBody>
          <a:bodyPr wrap="none" lIns="91440" tIns="45720" rIns="91440" bIns="45720">
            <a:spAutoFit/>
          </a:bodyPr>
          <a:lstStyle/>
          <a:p>
            <a:pPr algn="ctr"/>
            <a:r>
              <a:rPr lang="ja-JP" altLang="en-US" sz="5400" b="1" cap="none" spc="0" dirty="0" smtClean="0">
                <a:ln w="1905"/>
                <a:solidFill>
                  <a:srgbClr val="FF0000"/>
                </a:solidFill>
                <a:effectLst>
                  <a:innerShdw blurRad="69850" dist="43180" dir="5400000">
                    <a:srgbClr val="000000">
                      <a:alpha val="65000"/>
                    </a:srgbClr>
                  </a:innerShdw>
                </a:effectLst>
              </a:rPr>
              <a:t>セクタ</a:t>
            </a:r>
            <a:endParaRPr lang="ja-JP" altLang="en-US" sz="5400" b="1" cap="none" spc="0" dirty="0">
              <a:ln w="1905"/>
              <a:solidFill>
                <a:srgbClr val="FF0000"/>
              </a:solidFill>
              <a:effectLst>
                <a:innerShdw blurRad="69850" dist="43180" dir="5400000">
                  <a:srgbClr val="000000">
                    <a:alpha val="65000"/>
                  </a:srgbClr>
                </a:innerShdw>
              </a:effectLst>
            </a:endParaRPr>
          </a:p>
        </p:txBody>
      </p:sp>
      <p:sp>
        <p:nvSpPr>
          <p:cNvPr id="12" name="正方形/長方形 11"/>
          <p:cNvSpPr/>
          <p:nvPr/>
        </p:nvSpPr>
        <p:spPr>
          <a:xfrm>
            <a:off x="7452320" y="2348881"/>
            <a:ext cx="504056" cy="57606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67544" y="3789040"/>
            <a:ext cx="4176464" cy="1368152"/>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b="1" dirty="0" smtClean="0">
                <a:solidFill>
                  <a:schemeClr val="tx1"/>
                </a:solidFill>
              </a:rPr>
              <a:t>・記憶の最少単位</a:t>
            </a:r>
            <a:endParaRPr kumimoji="1" lang="en-US" altLang="ja-JP" sz="2400" b="1" dirty="0" smtClean="0">
              <a:solidFill>
                <a:schemeClr val="tx1"/>
              </a:solidFill>
            </a:endParaRPr>
          </a:p>
          <a:p>
            <a:r>
              <a:rPr lang="ja-JP" altLang="en-US" sz="2400" b="1" dirty="0" smtClean="0">
                <a:solidFill>
                  <a:schemeClr val="tx1"/>
                </a:solidFill>
              </a:rPr>
              <a:t>・</a:t>
            </a:r>
            <a:r>
              <a:rPr lang="en-US" altLang="ja-JP" sz="2400" b="1" dirty="0" smtClean="0">
                <a:solidFill>
                  <a:schemeClr val="tx1"/>
                </a:solidFill>
              </a:rPr>
              <a:t>1</a:t>
            </a:r>
            <a:r>
              <a:rPr lang="ja-JP" altLang="en-US" sz="2400" b="1" dirty="0" smtClean="0">
                <a:solidFill>
                  <a:schemeClr val="tx1"/>
                </a:solidFill>
              </a:rPr>
              <a:t>セクタ＝</a:t>
            </a:r>
            <a:r>
              <a:rPr lang="en-US" altLang="ja-JP" sz="2400" b="1" dirty="0" smtClean="0">
                <a:solidFill>
                  <a:schemeClr val="tx1"/>
                </a:solidFill>
              </a:rPr>
              <a:t>512</a:t>
            </a:r>
            <a:r>
              <a:rPr lang="ja-JP" altLang="en-US" sz="2400" b="1" dirty="0" smtClean="0">
                <a:solidFill>
                  <a:schemeClr val="tx1"/>
                </a:solidFill>
              </a:rPr>
              <a:t>バイト（仮）</a:t>
            </a:r>
            <a:endParaRPr kumimoji="1" lang="ja-JP" altLang="en-US" sz="2400" b="1" dirty="0">
              <a:solidFill>
                <a:schemeClr val="tx1"/>
              </a:solidFill>
            </a:endParaRPr>
          </a:p>
        </p:txBody>
      </p:sp>
    </p:spTree>
    <p:extLst>
      <p:ext uri="{BB962C8B-B14F-4D97-AF65-F5344CB8AC3E}">
        <p14:creationId xmlns:p14="http://schemas.microsoft.com/office/powerpoint/2010/main" val="3380546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637</TotalTime>
  <Words>2474</Words>
  <Application>Microsoft Office PowerPoint</Application>
  <PresentationFormat>画面に合わせる (4:3)</PresentationFormat>
  <Paragraphs>293</Paragraphs>
  <Slides>41</Slides>
  <Notes>30</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クラリティ</vt:lpstr>
      <vt:lpstr>HDDについて</vt:lpstr>
      <vt:lpstr>目次</vt:lpstr>
      <vt:lpstr>目次</vt:lpstr>
      <vt:lpstr>1. HDDの概要</vt:lpstr>
      <vt:lpstr>目次</vt:lpstr>
      <vt:lpstr>HDDの構成図・仕組み</vt:lpstr>
      <vt:lpstr>HDDの構成図・仕組み</vt:lpstr>
      <vt:lpstr>HDDの仕組み（記憶領域）</vt:lpstr>
      <vt:lpstr>HDDの仕組み（記憶領域）</vt:lpstr>
      <vt:lpstr>HDDの仕組み（記憶領域）</vt:lpstr>
      <vt:lpstr>HDDの仕組み（記憶領域）</vt:lpstr>
      <vt:lpstr>HDDの仕組み（記憶領域）</vt:lpstr>
      <vt:lpstr>HDDの仕組み（記憶領域）</vt:lpstr>
      <vt:lpstr>HDDの仕組み（記憶領域）</vt:lpstr>
      <vt:lpstr>HDDの仕組み（アクセス動作）</vt:lpstr>
      <vt:lpstr>HDDの仕組み（アクセス動作）</vt:lpstr>
      <vt:lpstr>HDDの仕組み（アクセス動作）</vt:lpstr>
      <vt:lpstr>HDDの仕組み（アクセス動作）</vt:lpstr>
      <vt:lpstr>HDDの仕組み（アクセス動作）</vt:lpstr>
      <vt:lpstr>HDDの仕組み（データの読み書き）</vt:lpstr>
      <vt:lpstr>HDDの仕組み（データの読み書き）</vt:lpstr>
      <vt:lpstr>HDDの仕組み（データの読み書き）</vt:lpstr>
      <vt:lpstr>HDDの仕組み（データの読み書き）</vt:lpstr>
      <vt:lpstr>目次</vt:lpstr>
      <vt:lpstr>HDDの歴史</vt:lpstr>
      <vt:lpstr>HDDの歴史</vt:lpstr>
      <vt:lpstr>HDDの歴史</vt:lpstr>
      <vt:lpstr>HDDの歴史</vt:lpstr>
      <vt:lpstr>目次</vt:lpstr>
      <vt:lpstr>その他HDDに関する知識</vt:lpstr>
      <vt:lpstr>その他HDDに関する知識</vt:lpstr>
      <vt:lpstr>その他HDDに関する知識</vt:lpstr>
      <vt:lpstr>その他HDDに関する知識</vt:lpstr>
      <vt:lpstr>その他HDDに関する知識</vt:lpstr>
      <vt:lpstr>その他HDDに関する知識</vt:lpstr>
      <vt:lpstr>その他HDDに関する知識</vt:lpstr>
      <vt:lpstr>その他HDDに関する知識</vt:lpstr>
      <vt:lpstr>その他HDDに関する知識</vt:lpstr>
      <vt:lpstr>その他HDDに関する知識</vt:lpstr>
      <vt:lpstr>その他HDDに関する知識</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KUBOTA</dc:creator>
  <cp:lastModifiedBy>user</cp:lastModifiedBy>
  <cp:revision>42</cp:revision>
  <dcterms:created xsi:type="dcterms:W3CDTF">2017-01-18T08:24:43Z</dcterms:created>
  <dcterms:modified xsi:type="dcterms:W3CDTF">2017-01-19T23:50:30Z</dcterms:modified>
</cp:coreProperties>
</file>