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4628-285F-4F25-9306-D95EACE18275}" type="datetimeFigureOut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85901-4E73-4E8B-8114-74A0CB0E8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9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256</a:t>
            </a:r>
            <a:r>
              <a:rPr kumimoji="1" lang="ja-JP" altLang="en-US" dirty="0"/>
              <a:t>ビット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5901-4E73-4E8B-8114-74A0CB0E89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2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7D17-4DE0-4D8D-82E6-EF72ABB5385D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770-9372-4FB4-A743-AAC10A23690A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38E-A4BA-4CB4-AA21-935E280D9FCB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3F52-E5E2-4E66-9CBD-0AC6C81956EC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432" y="6309320"/>
            <a:ext cx="490736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48C9-A4E6-46FB-B8F6-CC7174F949E9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249B-A3F0-48B1-AF0C-E5058B4ECF9B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A1B3-A562-4A65-B9B7-0103C3ED0C34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67F8-9AD6-4DE4-91DD-368F5D9F898F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C48-ED11-434D-939E-2092EFE9FDFE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D02D-7EB1-4E5B-B4AA-2FCAEB91EDC2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1A23-EF16-4483-9CB6-E0C4817C9F81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85DD-B879-4AE3-97C7-7530D62062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A843C6-34E2-41AA-9686-9403AA3D1FC1}" type="datetime1">
              <a:rPr kumimoji="1" lang="ja-JP" altLang="en-US" smtClean="0"/>
              <a:t>2017/1/20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09320"/>
            <a:ext cx="49073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408285DD-B879-4AE3-97C7-7530D62062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2800" dirty="0"/>
              <a:t>PC</a:t>
            </a:r>
            <a:r>
              <a:rPr kumimoji="1" lang="ja-JP" altLang="en-US" sz="2800" dirty="0"/>
              <a:t>コンポーネント熟知課題</a:t>
            </a:r>
            <a:br>
              <a:rPr kumimoji="1" lang="en-US" altLang="ja-JP" dirty="0"/>
            </a:br>
            <a:r>
              <a:rPr kumimoji="1" lang="en-US" altLang="ja-JP" dirty="0"/>
              <a:t>SSD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23728" y="3505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400" dirty="0"/>
              <a:t>2017/01/20</a:t>
            </a:r>
          </a:p>
          <a:p>
            <a:pPr algn="r"/>
            <a:r>
              <a:rPr lang="ja-JP" altLang="en-US" sz="2400" dirty="0"/>
              <a:t>愛媛カンパニー システム・テクノロジー・センター</a:t>
            </a:r>
            <a:endParaRPr lang="en-US" altLang="ja-JP" sz="2400" dirty="0"/>
          </a:p>
          <a:p>
            <a:pPr algn="r"/>
            <a:r>
              <a:rPr kumimoji="1" lang="ja-JP" altLang="en-US" sz="2400" dirty="0"/>
              <a:t>眞鍋　健太</a:t>
            </a:r>
          </a:p>
        </p:txBody>
      </p:sp>
    </p:spTree>
    <p:extLst>
      <p:ext uri="{BB962C8B-B14F-4D97-AF65-F5344CB8AC3E}">
        <p14:creationId xmlns:p14="http://schemas.microsoft.com/office/powerpoint/2010/main" val="166279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83568" y="2924944"/>
            <a:ext cx="7200800" cy="20882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①コントローラ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フラッシュメモリの制御</a:t>
            </a:r>
            <a:r>
              <a:rPr lang="en-US" altLang="ja-JP" dirty="0"/>
              <a:t>(</a:t>
            </a:r>
            <a:r>
              <a:rPr lang="ja-JP" altLang="en-US" dirty="0"/>
              <a:t>主なもの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sz="2400" dirty="0"/>
              <a:t>①リード</a:t>
            </a:r>
            <a:r>
              <a:rPr lang="en-US" altLang="ja-JP" sz="2400" dirty="0"/>
              <a:t>(</a:t>
            </a:r>
            <a:r>
              <a:rPr lang="ja-JP" altLang="en-US" sz="2400" dirty="0"/>
              <a:t>読込</a:t>
            </a:r>
            <a:r>
              <a:rPr lang="en-US" altLang="ja-JP" sz="2400" dirty="0"/>
              <a:t>)</a:t>
            </a:r>
            <a:r>
              <a:rPr lang="ja-JP" altLang="en-US" sz="2400" dirty="0"/>
              <a:t>・イレーズ</a:t>
            </a:r>
            <a:r>
              <a:rPr lang="en-US" altLang="ja-JP" sz="2400" dirty="0"/>
              <a:t>(</a:t>
            </a:r>
            <a:r>
              <a:rPr lang="ja-JP" altLang="en-US" sz="2400" dirty="0"/>
              <a:t>消去</a:t>
            </a:r>
            <a:r>
              <a:rPr lang="en-US" altLang="ja-JP" sz="2400" dirty="0"/>
              <a:t>)</a:t>
            </a:r>
            <a:r>
              <a:rPr lang="ja-JP" altLang="en-US" sz="2400" dirty="0"/>
              <a:t>・プログラム</a:t>
            </a:r>
            <a:r>
              <a:rPr lang="en-US" altLang="ja-JP" sz="2400" dirty="0"/>
              <a:t>(</a:t>
            </a:r>
            <a:r>
              <a:rPr lang="ja-JP" altLang="en-US" sz="2400" dirty="0"/>
              <a:t>書込</a:t>
            </a:r>
            <a:r>
              <a:rPr lang="en-US" altLang="ja-JP" sz="2400" dirty="0"/>
              <a:t>)</a:t>
            </a:r>
            <a:r>
              <a:rPr lang="ja-JP" altLang="en-US" sz="2400" dirty="0"/>
              <a:t>の制御</a:t>
            </a: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dirty="0"/>
              <a:t>②</a:t>
            </a:r>
            <a:r>
              <a:rPr lang="ja-JP" altLang="en-US" sz="2400" dirty="0">
                <a:solidFill>
                  <a:srgbClr val="FF0000"/>
                </a:solidFill>
              </a:rPr>
              <a:t>ウェアレベリング</a:t>
            </a:r>
            <a:br>
              <a:rPr lang="en-US" altLang="ja-JP" sz="2400" dirty="0"/>
            </a:br>
            <a:r>
              <a:rPr lang="ja-JP" altLang="en-US" sz="2400" dirty="0"/>
              <a:t>　 </a:t>
            </a:r>
            <a:r>
              <a:rPr lang="ja-JP" altLang="en-US" sz="2000" dirty="0"/>
              <a:t>「セル」に対する書き換え回数の平準化</a:t>
            </a:r>
            <a:r>
              <a:rPr lang="en-US" altLang="ja-JP" sz="2000" dirty="0"/>
              <a:t>(</a:t>
            </a:r>
            <a:r>
              <a:rPr lang="ja-JP" altLang="en-US" sz="2000" dirty="0"/>
              <a:t>特定セルへの集中防止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r>
              <a:rPr lang="ja-JP" altLang="en-US" sz="2400" dirty="0"/>
              <a:t>③</a:t>
            </a:r>
            <a:r>
              <a:rPr lang="ja-JP" altLang="en-US" sz="2400" dirty="0">
                <a:solidFill>
                  <a:srgbClr val="FF0000"/>
                </a:solidFill>
              </a:rPr>
              <a:t>誤り検出訂正</a:t>
            </a:r>
            <a:br>
              <a:rPr lang="en-US" altLang="ja-JP" sz="2400" dirty="0"/>
            </a:br>
            <a:r>
              <a:rPr lang="ja-JP" altLang="en-US" sz="2400" dirty="0"/>
              <a:t>　 </a:t>
            </a:r>
            <a:r>
              <a:rPr lang="en-US" altLang="ja-JP" sz="2000" dirty="0"/>
              <a:t>ECC(</a:t>
            </a:r>
            <a:r>
              <a:rPr lang="ja-JP" altLang="en-US" sz="2000" dirty="0"/>
              <a:t>データビット</a:t>
            </a:r>
            <a:r>
              <a:rPr lang="en-US" altLang="ja-JP" sz="2000" dirty="0"/>
              <a:t>)</a:t>
            </a:r>
            <a:r>
              <a:rPr lang="ja-JP" altLang="en-US" sz="2000" dirty="0"/>
              <a:t>を付加してデータを書き込み</a:t>
            </a:r>
            <a:br>
              <a:rPr lang="en-US" altLang="ja-JP" sz="2000" dirty="0"/>
            </a:br>
            <a:r>
              <a:rPr lang="ja-JP" altLang="en-US" sz="2000" dirty="0"/>
              <a:t>　 ⇒ データと共に</a:t>
            </a:r>
            <a:r>
              <a:rPr lang="en-US" altLang="ja-JP" sz="2000" dirty="0"/>
              <a:t>ECC</a:t>
            </a:r>
            <a:r>
              <a:rPr lang="ja-JP" altLang="en-US" sz="2000" dirty="0"/>
              <a:t>を読み込み、誤りを検出・訂正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dirty="0"/>
              <a:t>④</a:t>
            </a:r>
            <a:r>
              <a:rPr lang="ja-JP" altLang="en-US" sz="2400" dirty="0">
                <a:solidFill>
                  <a:srgbClr val="FF0000"/>
                </a:solidFill>
              </a:rPr>
              <a:t>非同期</a:t>
            </a:r>
            <a:r>
              <a:rPr lang="en-US" altLang="ja-JP" sz="2400" dirty="0">
                <a:solidFill>
                  <a:srgbClr val="FF0000"/>
                </a:solidFill>
              </a:rPr>
              <a:t>IO</a:t>
            </a:r>
            <a:br>
              <a:rPr lang="en-US" altLang="ja-JP" sz="2400" dirty="0">
                <a:solidFill>
                  <a:srgbClr val="FF0000"/>
                </a:solidFill>
              </a:rPr>
            </a:br>
            <a:r>
              <a:rPr lang="ja-JP" altLang="en-US" sz="2400" dirty="0">
                <a:solidFill>
                  <a:srgbClr val="FF0000"/>
                </a:solidFill>
              </a:rPr>
              <a:t>　 </a:t>
            </a:r>
            <a:r>
              <a:rPr lang="ja-JP" altLang="en-US" sz="2000" dirty="0"/>
              <a:t>一般的な</a:t>
            </a:r>
            <a:r>
              <a:rPr lang="en-US" altLang="ja-JP" sz="2000" dirty="0"/>
              <a:t>NAND</a:t>
            </a:r>
            <a:r>
              <a:rPr lang="ja-JP" altLang="en-US" sz="2000" dirty="0"/>
              <a:t>フラッシュメモリは読み書きの度にコマンドを送信</a:t>
            </a:r>
            <a:br>
              <a:rPr lang="en-US" altLang="ja-JP" sz="2000" dirty="0"/>
            </a:br>
            <a:r>
              <a:rPr lang="ja-JP" altLang="en-US" sz="2000" dirty="0"/>
              <a:t>　  ⇔ 同期</a:t>
            </a:r>
            <a:r>
              <a:rPr lang="en-US" altLang="ja-JP" sz="2000" dirty="0"/>
              <a:t>IO(</a:t>
            </a:r>
            <a:r>
              <a:rPr lang="ja-JP" altLang="en-US" sz="2000" dirty="0"/>
              <a:t>データのバースト転送、高速</a:t>
            </a:r>
            <a:r>
              <a:rPr lang="en-US" altLang="ja-JP" sz="2000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694111"/>
            <a:ext cx="3528392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SSD</a:t>
            </a:r>
            <a:r>
              <a:rPr lang="ja-JP" altLang="en-US" sz="2400" dirty="0"/>
              <a:t>の寿命を延ばす技術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69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①コントローラ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暗号化</a:t>
            </a:r>
            <a:br>
              <a:rPr lang="en-US" altLang="ja-JP" dirty="0"/>
            </a:br>
            <a:r>
              <a:rPr lang="ja-JP" altLang="en-US" sz="2400" dirty="0"/>
              <a:t>一部の</a:t>
            </a:r>
            <a:r>
              <a:rPr lang="en-US" altLang="ja-JP" sz="2400" dirty="0"/>
              <a:t>SSD</a:t>
            </a:r>
            <a:r>
              <a:rPr lang="ja-JP" altLang="en-US" sz="2400" dirty="0" err="1"/>
              <a:t>には</a:t>
            </a:r>
            <a:r>
              <a:rPr lang="ja-JP" altLang="en-US" sz="2400" dirty="0"/>
              <a:t>暗号化チップが搭載</a:t>
            </a:r>
            <a:br>
              <a:rPr lang="en-US" altLang="ja-JP" sz="2400" dirty="0"/>
            </a:br>
            <a:r>
              <a:rPr lang="ja-JP" altLang="en-US" sz="1050" dirty="0"/>
              <a:t> </a:t>
            </a:r>
            <a:br>
              <a:rPr lang="en-US" altLang="ja-JP" sz="2400" dirty="0"/>
            </a:br>
            <a:r>
              <a:rPr lang="ja-JP" altLang="en-US" sz="2400" dirty="0"/>
              <a:t>⇒ ハードウェア暗号化</a:t>
            </a:r>
            <a:br>
              <a:rPr lang="en-US" altLang="ja-JP" sz="2400" dirty="0"/>
            </a:br>
            <a:r>
              <a:rPr lang="en-US" altLang="ja-JP" sz="1050" dirty="0"/>
              <a:t> </a:t>
            </a:r>
            <a:br>
              <a:rPr lang="en-US" altLang="ja-JP" sz="2400" dirty="0"/>
            </a:br>
            <a:r>
              <a:rPr lang="ja-JP" altLang="en-US" sz="2400" dirty="0"/>
              <a:t>⇒ </a:t>
            </a:r>
            <a:r>
              <a:rPr lang="en-US" altLang="ja-JP" sz="2400" dirty="0"/>
              <a:t>CPU</a:t>
            </a:r>
            <a:r>
              <a:rPr lang="ja-JP" altLang="en-US" sz="2400" dirty="0"/>
              <a:t>を使用しない</a:t>
            </a:r>
            <a:br>
              <a:rPr lang="en-US" altLang="ja-JP" sz="2400" dirty="0"/>
            </a:br>
            <a:r>
              <a:rPr lang="en-US" altLang="ja-JP" sz="1050" dirty="0"/>
              <a:t> </a:t>
            </a:r>
            <a:br>
              <a:rPr lang="en-US" altLang="ja-JP" sz="2400" dirty="0"/>
            </a:br>
            <a:r>
              <a:rPr lang="ja-JP" altLang="en-US" sz="2400" dirty="0"/>
              <a:t>⇒ </a:t>
            </a:r>
            <a:r>
              <a:rPr lang="en-US" altLang="ja-JP" sz="2400" dirty="0"/>
              <a:t>PC</a:t>
            </a:r>
            <a:r>
              <a:rPr lang="ja-JP" altLang="en-US" sz="2400" dirty="0"/>
              <a:t>のパフォーマンスが低下しない</a:t>
            </a:r>
            <a:br>
              <a:rPr lang="en-US" altLang="ja-JP" sz="2400" dirty="0"/>
            </a:br>
            <a:r>
              <a:rPr lang="en-US" altLang="ja-JP" sz="1050" dirty="0"/>
              <a:t> </a:t>
            </a:r>
            <a:br>
              <a:rPr lang="en-US" altLang="ja-JP" sz="2400" dirty="0"/>
            </a:br>
            <a:r>
              <a:rPr lang="ja-JP" altLang="en-US" sz="2400" dirty="0"/>
              <a:t>　　　　　　　　　　　　　　　　　　　 　　　　</a:t>
            </a:r>
            <a:r>
              <a:rPr lang="en-US" altLang="ja-JP" sz="2400" dirty="0"/>
              <a:t>cf.</a:t>
            </a:r>
            <a:r>
              <a:rPr lang="ja-JP" altLang="en-US" sz="2400" dirty="0"/>
              <a:t>ソフトウェア暗号化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5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②キャッシュメモリ</a:t>
            </a:r>
            <a:r>
              <a:rPr lang="en-US" altLang="ja-JP" dirty="0"/>
              <a:t>(DRAM)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DRAM</a:t>
            </a:r>
            <a:r>
              <a:rPr lang="ja-JP" altLang="en-US" dirty="0"/>
              <a:t>：</a:t>
            </a:r>
            <a:r>
              <a:rPr lang="en-US" altLang="ja-JP" dirty="0"/>
              <a:t>Dynamic Random Access Memory</a:t>
            </a:r>
            <a:br>
              <a:rPr lang="en-US" altLang="ja-JP" dirty="0"/>
            </a:br>
            <a:r>
              <a:rPr lang="ja-JP" altLang="en-US" sz="2400" dirty="0"/>
              <a:t>揮発性 </a:t>
            </a:r>
            <a:r>
              <a:rPr lang="en-US" altLang="ja-JP" sz="2400" dirty="0"/>
              <a:t>= </a:t>
            </a:r>
            <a:r>
              <a:rPr lang="ja-JP" altLang="en-US" sz="2400" dirty="0"/>
              <a:t>電源供給が無くなるとデータが消滅</a:t>
            </a:r>
            <a:endParaRPr kumimoji="1" lang="en-US" altLang="ja-JP" sz="2400" dirty="0"/>
          </a:p>
          <a:p>
            <a:r>
              <a:rPr kumimoji="1" lang="ja-JP" altLang="en-US" dirty="0"/>
              <a:t>フラッシュメモリより高速</a:t>
            </a:r>
            <a:r>
              <a:rPr kumimoji="1" lang="en-US" altLang="ja-JP" dirty="0"/>
              <a:t>(</a:t>
            </a:r>
            <a:r>
              <a:rPr kumimoji="1" lang="ja-JP" altLang="en-US" dirty="0"/>
              <a:t>プチフリーズ防止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59632" y="2996952"/>
            <a:ext cx="6696744" cy="8640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利用頻度の高いデータを一時的に保存する場所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 dirty="0">
                <a:solidFill>
                  <a:schemeClr val="tx1"/>
                </a:solidFill>
              </a:rPr>
              <a:t>別名：</a:t>
            </a:r>
            <a:r>
              <a:rPr lang="ja-JP" altLang="en-US" sz="2400" dirty="0">
                <a:solidFill>
                  <a:srgbClr val="FF0000"/>
                </a:solidFill>
              </a:rPr>
              <a:t>バッファー</a:t>
            </a:r>
            <a:r>
              <a:rPr lang="en-US" altLang="ja-JP" sz="2400" dirty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9552" y="4235897"/>
            <a:ext cx="7632848" cy="1569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DDR SDRAM</a:t>
            </a:r>
            <a:r>
              <a:rPr lang="ja-JP" altLang="en-US" sz="2000" dirty="0">
                <a:solidFill>
                  <a:schemeClr val="tx1"/>
                </a:solidFill>
              </a:rPr>
              <a:t>を</a:t>
            </a:r>
            <a:r>
              <a:rPr lang="en-US" altLang="ja-JP" sz="2000" dirty="0">
                <a:solidFill>
                  <a:schemeClr val="tx1"/>
                </a:solidFill>
              </a:rPr>
              <a:t>SATA</a:t>
            </a:r>
            <a:r>
              <a:rPr lang="ja-JP" altLang="en-US" sz="2000" dirty="0">
                <a:solidFill>
                  <a:schemeClr val="tx1"/>
                </a:solidFill>
              </a:rPr>
              <a:t>接続の</a:t>
            </a:r>
            <a:r>
              <a:rPr lang="en-US" altLang="ja-JP" sz="2000" dirty="0">
                <a:solidFill>
                  <a:schemeClr val="tx1"/>
                </a:solidFill>
              </a:rPr>
              <a:t>HDD</a:t>
            </a:r>
            <a:r>
              <a:rPr lang="ja-JP" altLang="en-US" sz="2000" dirty="0">
                <a:solidFill>
                  <a:schemeClr val="tx1"/>
                </a:solidFill>
              </a:rPr>
              <a:t>であるかのようにエミュレーション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・書き込み寿命無し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・電源供給が長時間無いとデータが消失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・最大容量</a:t>
            </a:r>
            <a:r>
              <a:rPr lang="en-US" altLang="ja-JP" sz="2000" dirty="0">
                <a:solidFill>
                  <a:schemeClr val="tx1"/>
                </a:solidFill>
              </a:rPr>
              <a:t>4GB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4005064"/>
            <a:ext cx="8640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IRAM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552" y="6160751"/>
            <a:ext cx="7632848" cy="580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RAM</a:t>
            </a:r>
            <a:r>
              <a:rPr lang="ja-JP" altLang="en-US" sz="2000" dirty="0">
                <a:solidFill>
                  <a:schemeClr val="tx1"/>
                </a:solidFill>
              </a:rPr>
              <a:t>ベースの</a:t>
            </a:r>
            <a:r>
              <a:rPr lang="en-US" altLang="ja-JP" sz="2000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3568" y="5929918"/>
            <a:ext cx="198810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ハイパードライブ</a:t>
            </a:r>
          </a:p>
        </p:txBody>
      </p:sp>
    </p:spTree>
    <p:extLst>
      <p:ext uri="{BB962C8B-B14F-4D97-AF65-F5344CB8AC3E}">
        <p14:creationId xmlns:p14="http://schemas.microsoft.com/office/powerpoint/2010/main" val="427555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③フラッシュメモリ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フラッシュメモリの容量 </a:t>
            </a:r>
            <a:r>
              <a:rPr lang="en-US" altLang="ja-JP" dirty="0"/>
              <a:t>= SSD</a:t>
            </a:r>
            <a:r>
              <a:rPr lang="ja-JP" altLang="en-US" dirty="0"/>
              <a:t>全体の記憶容量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9552" y="2435697"/>
            <a:ext cx="6336704" cy="1569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・「セル」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 dirty="0">
                <a:solidFill>
                  <a:schemeClr val="tx1"/>
                </a:solidFill>
              </a:rPr>
              <a:t>記録素子</a:t>
            </a:r>
            <a:r>
              <a:rPr lang="en-US" altLang="ja-JP" sz="2400" dirty="0">
                <a:solidFill>
                  <a:schemeClr val="tx1"/>
                </a:solidFill>
              </a:rPr>
              <a:t>)</a:t>
            </a:r>
            <a:r>
              <a:rPr lang="ja-JP" altLang="en-US" sz="2400" dirty="0">
                <a:solidFill>
                  <a:schemeClr val="tx1"/>
                </a:solidFill>
              </a:rPr>
              <a:t>に電子をためて情報を記憶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en-US" altLang="ja-JP" sz="2400" dirty="0">
                <a:solidFill>
                  <a:schemeClr val="tx1"/>
                </a:solidFill>
              </a:rPr>
              <a:t>SLC</a:t>
            </a:r>
            <a:r>
              <a:rPr lang="ja-JP" altLang="en-US" sz="2400" dirty="0">
                <a:solidFill>
                  <a:schemeClr val="tx1"/>
                </a:solidFill>
              </a:rPr>
              <a:t>：</a:t>
            </a:r>
            <a:r>
              <a:rPr kumimoji="1" lang="en-US" altLang="ja-JP" sz="2400" dirty="0">
                <a:solidFill>
                  <a:schemeClr val="tx1"/>
                </a:solidFill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</a:rPr>
              <a:t>個のセルに</a:t>
            </a:r>
            <a:r>
              <a:rPr kumimoji="1" lang="en-US" altLang="ja-JP" sz="2400" dirty="0">
                <a:solidFill>
                  <a:schemeClr val="tx1"/>
                </a:solidFill>
              </a:rPr>
              <a:t>0</a:t>
            </a:r>
            <a:r>
              <a:rPr kumimoji="1" lang="ja-JP" altLang="en-US" sz="2400" dirty="0">
                <a:solidFill>
                  <a:schemeClr val="tx1"/>
                </a:solidFill>
              </a:rPr>
              <a:t>か</a:t>
            </a:r>
            <a:r>
              <a:rPr kumimoji="1" lang="en-US" altLang="ja-JP" sz="2400" dirty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err="1">
                <a:solidFill>
                  <a:schemeClr val="tx1"/>
                </a:solidFill>
              </a:rPr>
              <a:t>だけの</a:t>
            </a:r>
            <a:r>
              <a:rPr kumimoji="1" lang="ja-JP" altLang="en-US" sz="2400" dirty="0">
                <a:solidFill>
                  <a:schemeClr val="tx1"/>
                </a:solidFill>
              </a:rPr>
              <a:t>情報を記憶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rgbClr val="FF0000"/>
                </a:solidFill>
              </a:rPr>
              <a:t>MLC</a:t>
            </a:r>
            <a:r>
              <a:rPr lang="ja-JP" altLang="en-US" sz="2400" dirty="0">
                <a:solidFill>
                  <a:schemeClr val="tx1"/>
                </a:solidFill>
              </a:rPr>
              <a:t>：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r>
              <a:rPr lang="ja-JP" altLang="en-US" sz="2400" dirty="0">
                <a:solidFill>
                  <a:schemeClr val="tx1"/>
                </a:solidFill>
              </a:rPr>
              <a:t>個のセルに複数のレベルを記憶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2204864"/>
            <a:ext cx="266429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情報記憶の仕組み</a:t>
            </a:r>
            <a:endParaRPr kumimoji="1" lang="ja-JP" altLang="en-US" sz="2400" dirty="0"/>
          </a:p>
        </p:txBody>
      </p:sp>
      <p:pic>
        <p:nvPicPr>
          <p:cNvPr id="6146" name="Picture 2" descr="SLCとMLCの違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3"/>
          <a:stretch/>
        </p:blipFill>
        <p:spPr bwMode="auto">
          <a:xfrm>
            <a:off x="57374" y="4149080"/>
            <a:ext cx="4903470" cy="19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72579"/>
              </p:ext>
            </p:extLst>
          </p:nvPr>
        </p:nvGraphicFramePr>
        <p:xfrm>
          <a:off x="4384780" y="4896609"/>
          <a:ext cx="44356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書込速度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大容量化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価格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SLC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速い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MLC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遅い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安い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④インターフェイス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7544" y="1891644"/>
            <a:ext cx="8208912" cy="2185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SSD</a:t>
            </a:r>
            <a:r>
              <a:rPr lang="ja-JP" altLang="en-US" sz="2400" dirty="0">
                <a:solidFill>
                  <a:schemeClr val="tx1"/>
                </a:solidFill>
              </a:rPr>
              <a:t>のインターフェイス規格の主流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en-US" altLang="ja-JP" sz="2400" dirty="0">
                <a:solidFill>
                  <a:schemeClr val="tx1"/>
                </a:solidFill>
              </a:rPr>
              <a:t>SATA</a:t>
            </a:r>
            <a:r>
              <a:rPr kumimoji="1" lang="ja-JP" altLang="en-US" sz="2400" dirty="0">
                <a:solidFill>
                  <a:srgbClr val="FF0000"/>
                </a:solidFill>
              </a:rPr>
              <a:t>ホストバスアダプタ</a:t>
            </a:r>
            <a:r>
              <a:rPr kumimoji="1" lang="ja-JP" altLang="en-US" sz="2400" dirty="0">
                <a:solidFill>
                  <a:schemeClr val="tx1"/>
                </a:solidFill>
              </a:rPr>
              <a:t>のインターフェース仕様は</a:t>
            </a:r>
            <a:r>
              <a:rPr kumimoji="1" lang="en-US" altLang="ja-JP" sz="2400" dirty="0">
                <a:solidFill>
                  <a:srgbClr val="FF0000"/>
                </a:solidFill>
              </a:rPr>
              <a:t>AHCI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ホストバスアダプタ</a:t>
            </a:r>
            <a:r>
              <a:rPr lang="ja-JP" altLang="en-US" sz="2000" dirty="0">
                <a:solidFill>
                  <a:schemeClr val="tx1"/>
                </a:solidFill>
              </a:rPr>
              <a:t>：</a:t>
            </a:r>
            <a:r>
              <a:rPr lang="en-US" altLang="ja-JP" sz="2000" dirty="0">
                <a:solidFill>
                  <a:schemeClr val="tx1"/>
                </a:solidFill>
              </a:rPr>
              <a:t>PC</a:t>
            </a:r>
            <a:r>
              <a:rPr lang="ja-JP" altLang="en-US" sz="2000" dirty="0">
                <a:solidFill>
                  <a:schemeClr val="tx1"/>
                </a:solidFill>
              </a:rPr>
              <a:t>とストレージ等を接続するためのハードウェア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</a:rPr>
              <a:t>※</a:t>
            </a:r>
            <a:r>
              <a:rPr lang="en-US" altLang="ja-JP" sz="2000" dirty="0">
                <a:solidFill>
                  <a:srgbClr val="FF0000"/>
                </a:solidFill>
              </a:rPr>
              <a:t>AHCI</a:t>
            </a:r>
            <a:r>
              <a:rPr lang="ja-JP" altLang="en-US" sz="2000" dirty="0">
                <a:solidFill>
                  <a:schemeClr val="tx1"/>
                </a:solidFill>
              </a:rPr>
              <a:t>：</a:t>
            </a:r>
            <a:r>
              <a:rPr lang="en-US" altLang="ja-JP" sz="2000" dirty="0">
                <a:solidFill>
                  <a:schemeClr val="tx1"/>
                </a:solidFill>
              </a:rPr>
              <a:t>Advanced Host Controller Interface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　　　　　　　</a:t>
            </a:r>
            <a:r>
              <a:rPr lang="en-US" altLang="ja-JP" sz="2000" dirty="0">
                <a:solidFill>
                  <a:schemeClr val="tx1"/>
                </a:solidFill>
              </a:rPr>
              <a:t>SATA</a:t>
            </a:r>
            <a:r>
              <a:rPr lang="ja-JP" altLang="en-US" sz="2000" dirty="0">
                <a:solidFill>
                  <a:schemeClr val="tx1"/>
                </a:solidFill>
              </a:rPr>
              <a:t>の高転送速度をネイティブで実現するための仕様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1559" y="1645745"/>
            <a:ext cx="2664298" cy="4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SATA(Serial ATA)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4627948"/>
            <a:ext cx="8208912" cy="1393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en-US" altLang="ja-JP" sz="2400" dirty="0">
                <a:solidFill>
                  <a:schemeClr val="tx1"/>
                </a:solidFill>
              </a:rPr>
              <a:t>SATA</a:t>
            </a:r>
            <a:r>
              <a:rPr kumimoji="1" lang="ja-JP" altLang="en-US" sz="2400" dirty="0">
                <a:solidFill>
                  <a:schemeClr val="tx1"/>
                </a:solidFill>
              </a:rPr>
              <a:t>に変わる次世代インターフェース規格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PCI Express</a:t>
            </a:r>
            <a:r>
              <a:rPr lang="ja-JP" altLang="en-US" sz="2400" dirty="0">
                <a:solidFill>
                  <a:schemeClr val="tx1"/>
                </a:solidFill>
              </a:rPr>
              <a:t>へ接続 → </a:t>
            </a:r>
            <a:r>
              <a:rPr lang="en-US" altLang="ja-JP" sz="2400" dirty="0">
                <a:solidFill>
                  <a:schemeClr val="tx1"/>
                </a:solidFill>
              </a:rPr>
              <a:t>SSD</a:t>
            </a:r>
            <a:r>
              <a:rPr lang="ja-JP" altLang="en-US" sz="2400" dirty="0">
                <a:solidFill>
                  <a:schemeClr val="tx1"/>
                </a:solidFill>
              </a:rPr>
              <a:t>の性能をさらに生かす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1559" y="4382049"/>
            <a:ext cx="2359644" cy="4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FF0000"/>
                </a:solidFill>
              </a:rPr>
              <a:t>NVM Express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6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ファイルシステム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JFFS2</a:t>
            </a:r>
            <a:br>
              <a:rPr lang="en-US" altLang="ja-JP" dirty="0"/>
            </a:br>
            <a:r>
              <a:rPr lang="en-US" altLang="ja-JP" sz="2400" dirty="0"/>
              <a:t>Linux</a:t>
            </a:r>
            <a:r>
              <a:rPr lang="ja-JP" altLang="en-US" sz="2400" dirty="0"/>
              <a:t>向け</a:t>
            </a:r>
            <a:r>
              <a:rPr lang="en-US" altLang="ja-JP" sz="2400" dirty="0"/>
              <a:t>NAND</a:t>
            </a:r>
            <a:r>
              <a:rPr lang="ja-JP" altLang="en-US" sz="2400" dirty="0"/>
              <a:t>型フラッシュメモリ用ファイルシステム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en-US" altLang="ja-JP" dirty="0">
                <a:solidFill>
                  <a:srgbClr val="FF0000"/>
                </a:solidFill>
              </a:rPr>
              <a:t>ZFS</a:t>
            </a:r>
            <a:br>
              <a:rPr lang="en-US" altLang="ja-JP" dirty="0"/>
            </a:br>
            <a:r>
              <a:rPr lang="ja-JP" altLang="en-US" sz="2400" dirty="0"/>
              <a:t>次世代ファイルシステム</a:t>
            </a:r>
            <a:br>
              <a:rPr lang="en-US" altLang="ja-JP" sz="2400" dirty="0"/>
            </a:br>
            <a:r>
              <a:rPr lang="en-US" altLang="ja-JP" sz="2400" dirty="0">
                <a:solidFill>
                  <a:srgbClr val="FF0000"/>
                </a:solidFill>
              </a:rPr>
              <a:t>FreeBSD</a:t>
            </a:r>
            <a:r>
              <a:rPr lang="ja-JP" altLang="en-US" sz="2400" dirty="0"/>
              <a:t>等で利用可能</a:t>
            </a:r>
            <a:br>
              <a:rPr lang="en-US" altLang="ja-JP" sz="2400" dirty="0"/>
            </a:br>
            <a:r>
              <a:rPr lang="en-US" altLang="ja-JP" sz="2000" dirty="0"/>
              <a:t>※</a:t>
            </a:r>
            <a:r>
              <a:rPr lang="en-US" altLang="ja-JP" sz="2000" dirty="0" err="1">
                <a:solidFill>
                  <a:srgbClr val="FF0000"/>
                </a:solidFill>
              </a:rPr>
              <a:t>FreeBSD</a:t>
            </a:r>
            <a:r>
              <a:rPr lang="en-US" altLang="ja-JP" sz="2000" dirty="0" err="1"/>
              <a:t>:UNIX</a:t>
            </a:r>
            <a:r>
              <a:rPr lang="ja-JP" altLang="en-US" sz="2000" dirty="0"/>
              <a:t>系のオープンソース</a:t>
            </a:r>
            <a:r>
              <a:rPr lang="en-US" altLang="ja-JP" sz="2000" dirty="0"/>
              <a:t>OS</a:t>
            </a:r>
            <a:br>
              <a:rPr lang="en-US" altLang="ja-JP" sz="2000" dirty="0"/>
            </a:br>
            <a:endParaRPr lang="en-US" altLang="ja-JP" sz="2000" dirty="0"/>
          </a:p>
          <a:p>
            <a:r>
              <a:rPr lang="ja-JP" altLang="en-US" dirty="0">
                <a:solidFill>
                  <a:srgbClr val="FF0000"/>
                </a:solidFill>
              </a:rPr>
              <a:t>ウィンドウズレディブースト</a:t>
            </a:r>
            <a:br>
              <a:rPr lang="en-US" altLang="ja-JP" dirty="0"/>
            </a:br>
            <a:r>
              <a:rPr lang="ja-JP" altLang="en-US" sz="2400" dirty="0"/>
              <a:t>外部メモリを</a:t>
            </a:r>
            <a:r>
              <a:rPr lang="en-US" altLang="ja-JP" sz="2400" dirty="0"/>
              <a:t>HDD</a:t>
            </a:r>
            <a:r>
              <a:rPr lang="ja-JP" altLang="en-US" sz="2400" dirty="0"/>
              <a:t>のキャッシュとして利用</a:t>
            </a:r>
            <a:br>
              <a:rPr lang="en-US" altLang="ja-JP" sz="2400" dirty="0"/>
            </a:br>
            <a:r>
              <a:rPr lang="en-US" altLang="ja-JP" sz="2400" dirty="0">
                <a:solidFill>
                  <a:srgbClr val="FF0000"/>
                </a:solidFill>
              </a:rPr>
              <a:t>SWAP</a:t>
            </a:r>
            <a:r>
              <a:rPr lang="ja-JP" altLang="en-US" sz="2400" dirty="0"/>
              <a:t>に有効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2050" name="Picture 2" descr="http://www.atmarkit.co.jp/fserver/articles/zfs/03/zfs03_01_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26" y="2927062"/>
            <a:ext cx="3006090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>
            <a:spLocks noChangeAspect="1"/>
          </p:cNvSpPr>
          <p:nvPr/>
        </p:nvSpPr>
        <p:spPr>
          <a:xfrm>
            <a:off x="5891444" y="2780928"/>
            <a:ext cx="1843854" cy="234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ストレージプール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1223" y="452726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ディスク</a:t>
            </a:r>
            <a:r>
              <a:rPr lang="en-US" altLang="ja-JP" dirty="0"/>
              <a:t>(</a:t>
            </a:r>
            <a:r>
              <a:rPr lang="ja-JP" altLang="en-US" dirty="0"/>
              <a:t>容量等</a:t>
            </a:r>
            <a:r>
              <a:rPr lang="en-US" altLang="ja-JP" dirty="0"/>
              <a:t>)</a:t>
            </a:r>
            <a:r>
              <a:rPr lang="ja-JP" altLang="en-US" dirty="0"/>
              <a:t>の違いを</a:t>
            </a:r>
            <a:endParaRPr lang="en-US" altLang="ja-JP" dirty="0"/>
          </a:p>
          <a:p>
            <a:pPr algn="ctr"/>
            <a:r>
              <a:rPr lang="ja-JP" altLang="en-US" dirty="0"/>
              <a:t>吸収する仮想ボリューム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99792" y="5581689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※SWAP</a:t>
            </a:r>
            <a:r>
              <a:rPr lang="ja-JP" altLang="en-US" sz="2000" dirty="0"/>
              <a:t>：メモリ不足の場合内容の一部を</a:t>
            </a:r>
            <a:r>
              <a:rPr lang="en-US" altLang="ja-JP" sz="2000" dirty="0"/>
              <a:t>HDD</a:t>
            </a:r>
            <a:r>
              <a:rPr lang="ja-JP" altLang="en-US" sz="2000" dirty="0"/>
              <a:t>等に</a:t>
            </a:r>
            <a:endParaRPr lang="en-US" altLang="ja-JP" sz="2000" dirty="0"/>
          </a:p>
          <a:p>
            <a:r>
              <a:rPr lang="ja-JP" altLang="en-US" sz="2000" dirty="0"/>
              <a:t>　　　　　　 書出し</a:t>
            </a:r>
            <a:r>
              <a:rPr lang="en-US" altLang="ja-JP" sz="2000" dirty="0"/>
              <a:t>(</a:t>
            </a:r>
            <a:r>
              <a:rPr lang="ja-JP" altLang="en-US" sz="2000" dirty="0"/>
              <a:t>スワップアウト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r>
              <a:rPr lang="ja-JP" altLang="en-US" sz="2000" dirty="0"/>
              <a:t>　　　　　　 必要時に再度読込み</a:t>
            </a:r>
            <a:r>
              <a:rPr lang="en-US" altLang="ja-JP" sz="2000" dirty="0"/>
              <a:t>(</a:t>
            </a:r>
            <a:r>
              <a:rPr lang="ja-JP" altLang="en-US" sz="2000" dirty="0"/>
              <a:t>スワップイン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61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最新技術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NVDIMM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sz="2400" dirty="0"/>
              <a:t>DIMM</a:t>
            </a:r>
            <a:r>
              <a:rPr lang="ja-JP" altLang="en-US" sz="2400" dirty="0"/>
              <a:t>スロットに装着する不揮発性</a:t>
            </a:r>
            <a:r>
              <a:rPr lang="en-US" altLang="ja-JP" sz="2400" dirty="0"/>
              <a:t>DIMM</a:t>
            </a:r>
            <a:r>
              <a:rPr lang="ja-JP" altLang="en-US" sz="2400" dirty="0"/>
              <a:t>の標準規格</a:t>
            </a:r>
            <a:br>
              <a:rPr lang="en-US" altLang="ja-JP" sz="2400" dirty="0"/>
            </a:br>
            <a:r>
              <a:rPr lang="en-US" altLang="ja-JP" sz="2000" dirty="0"/>
              <a:t>※</a:t>
            </a:r>
            <a:r>
              <a:rPr lang="ja-JP" altLang="en-US" sz="2000" dirty="0"/>
              <a:t>不揮発性</a:t>
            </a:r>
            <a:r>
              <a:rPr lang="en-US" altLang="ja-JP" sz="2000" dirty="0"/>
              <a:t>DIMM</a:t>
            </a:r>
            <a:r>
              <a:rPr lang="ja-JP" altLang="en-US" sz="2000" dirty="0"/>
              <a:t> ⇒ 揮発性</a:t>
            </a:r>
            <a:r>
              <a:rPr lang="en-US" altLang="ja-JP" sz="2000" dirty="0"/>
              <a:t>(DDR3 DRAM</a:t>
            </a:r>
            <a:r>
              <a:rPr lang="ja-JP" altLang="en-US" sz="2000" dirty="0"/>
              <a:t>等</a:t>
            </a:r>
            <a:r>
              <a:rPr lang="en-US" altLang="ja-JP" sz="2000" dirty="0"/>
              <a:t>)</a:t>
            </a:r>
            <a:r>
              <a:rPr lang="ja-JP" altLang="en-US" sz="2000" dirty="0"/>
              <a:t> </a:t>
            </a:r>
            <a:r>
              <a:rPr lang="en-US" altLang="ja-JP" sz="2000" dirty="0"/>
              <a:t>+ </a:t>
            </a:r>
            <a:r>
              <a:rPr lang="ja-JP" altLang="en-US" sz="2000" dirty="0"/>
              <a:t>不揮発性</a:t>
            </a:r>
            <a:r>
              <a:rPr lang="en-US" altLang="ja-JP" sz="2000" dirty="0"/>
              <a:t>(NAND</a:t>
            </a:r>
            <a:r>
              <a:rPr lang="ja-JP" altLang="en-US" sz="2000" dirty="0"/>
              <a:t>フラッシュ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r>
              <a:rPr lang="ja-JP" altLang="en-US" dirty="0">
                <a:solidFill>
                  <a:srgbClr val="FF0000"/>
                </a:solidFill>
              </a:rPr>
              <a:t>ハイブリッド</a:t>
            </a:r>
            <a:r>
              <a:rPr lang="en-US" altLang="ja-JP" dirty="0">
                <a:solidFill>
                  <a:srgbClr val="FF0000"/>
                </a:solidFill>
              </a:rPr>
              <a:t>HDD</a:t>
            </a:r>
            <a:br>
              <a:rPr lang="en-US" altLang="ja-JP" dirty="0"/>
            </a:br>
            <a:r>
              <a:rPr lang="en-US" altLang="ja-JP" sz="2400" dirty="0" err="1"/>
              <a:t>HDD</a:t>
            </a:r>
            <a:r>
              <a:rPr lang="ja-JP" altLang="en-US" sz="2400" dirty="0"/>
              <a:t>にキャッシュメモリとしてフラッシュメモリを搭載</a:t>
            </a:r>
            <a:br>
              <a:rPr lang="en-US" altLang="ja-JP" dirty="0"/>
            </a:br>
            <a:r>
              <a:rPr lang="en-US" altLang="ja-JP" sz="2000" dirty="0"/>
              <a:t>※</a:t>
            </a:r>
            <a:r>
              <a:rPr lang="ja-JP" altLang="en-US" sz="2000" dirty="0"/>
              <a:t>別名：</a:t>
            </a:r>
            <a:r>
              <a:rPr lang="en-US" altLang="ja-JP" sz="2000" dirty="0">
                <a:solidFill>
                  <a:srgbClr val="FF0000"/>
                </a:solidFill>
              </a:rPr>
              <a:t>SSHD</a:t>
            </a:r>
            <a:r>
              <a:rPr lang="en-US" altLang="ja-JP" sz="2000" dirty="0"/>
              <a:t>(Solid State Hybrid Drive)</a:t>
            </a:r>
          </a:p>
          <a:p>
            <a:endParaRPr lang="en-US" altLang="ja-JP" sz="2000" dirty="0"/>
          </a:p>
          <a:p>
            <a:r>
              <a:rPr lang="ja-JP" altLang="en-US" dirty="0">
                <a:solidFill>
                  <a:srgbClr val="FF0000"/>
                </a:solidFill>
              </a:rPr>
              <a:t>磁気抵抗メモリ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sz="2400" dirty="0"/>
              <a:t>不揮発性</a:t>
            </a:r>
            <a:r>
              <a:rPr lang="en-US" altLang="ja-JP" sz="2400" dirty="0"/>
              <a:t>RAM</a:t>
            </a:r>
            <a:br>
              <a:rPr lang="en-US" altLang="ja-JP" sz="2400" dirty="0"/>
            </a:br>
            <a:r>
              <a:rPr lang="en-US" altLang="ja-JP" sz="2400" dirty="0"/>
              <a:t>DRAM</a:t>
            </a:r>
            <a:r>
              <a:rPr lang="ja-JP" altLang="en-US" sz="2400" dirty="0"/>
              <a:t>に変わるキャッシュメモリ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1026" name="Picture 2" descr="T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16" y="5229200"/>
            <a:ext cx="35052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SSD</a:t>
            </a:r>
            <a:r>
              <a:rPr kumimoji="1" lang="ja-JP" altLang="en-US" sz="2800" dirty="0"/>
              <a:t>とは</a:t>
            </a: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SSD</a:t>
            </a:r>
            <a:r>
              <a:rPr kumimoji="1" lang="ja-JP" altLang="en-US" sz="2800" dirty="0"/>
              <a:t>の</a:t>
            </a:r>
            <a:r>
              <a:rPr lang="ja-JP" altLang="en-US" sz="2800" dirty="0"/>
              <a:t>登場背景</a:t>
            </a: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SSD</a:t>
            </a:r>
            <a:r>
              <a:rPr lang="ja-JP" altLang="en-US" sz="2800" dirty="0"/>
              <a:t>の構造・仕様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91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/>
              <a:t>SSD</a:t>
            </a:r>
            <a:r>
              <a:rPr kumimoji="1" lang="ja-JP" altLang="en-US" sz="2800" dirty="0"/>
              <a:t>：</a:t>
            </a:r>
            <a:r>
              <a:rPr lang="en-US" altLang="ja-JP" sz="2800" dirty="0"/>
              <a:t>Solid State Drive</a:t>
            </a:r>
            <a:br>
              <a:rPr lang="en-US" altLang="ja-JP" dirty="0"/>
            </a:br>
            <a:r>
              <a:rPr lang="ja-JP" altLang="en-US" sz="2400" dirty="0">
                <a:solidFill>
                  <a:srgbClr val="FF0000"/>
                </a:solidFill>
              </a:rPr>
              <a:t>フラッシュメモリ</a:t>
            </a:r>
            <a:r>
              <a:rPr lang="ja-JP" altLang="en-US" sz="2400" dirty="0"/>
              <a:t>を用いた</a:t>
            </a:r>
            <a:r>
              <a:rPr lang="ja-JP" altLang="en-US" sz="2400" dirty="0">
                <a:solidFill>
                  <a:srgbClr val="FF0000"/>
                </a:solidFill>
              </a:rPr>
              <a:t>記憶装置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 </a:t>
            </a:r>
            <a:br>
              <a:rPr lang="en-US" altLang="ja-JP" sz="2800" dirty="0"/>
            </a:br>
            <a:r>
              <a:rPr lang="en-US" altLang="ja-JP" sz="2000" dirty="0"/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フラッシュメモリ</a:t>
            </a:r>
            <a:r>
              <a:rPr lang="ja-JP" altLang="en-US" sz="2000" dirty="0"/>
              <a:t>：電気的なデータ書換が可能な不揮発性</a:t>
            </a:r>
            <a:br>
              <a:rPr lang="en-US" altLang="ja-JP" sz="2000" dirty="0"/>
            </a:br>
            <a:r>
              <a:rPr lang="ja-JP" altLang="en-US" sz="2000" dirty="0"/>
              <a:t>　　　　　　　　　　　  の半導体メモリ</a:t>
            </a:r>
            <a:br>
              <a:rPr lang="en-US" altLang="ja-JP" sz="2000" dirty="0"/>
            </a:b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　</a:t>
            </a:r>
            <a:br>
              <a:rPr lang="en-US" altLang="ja-JP" sz="2000" dirty="0"/>
            </a:br>
            <a:r>
              <a:rPr lang="ja-JP" altLang="en-US" sz="2000" dirty="0"/>
              <a:t>　 </a:t>
            </a:r>
            <a:r>
              <a:rPr lang="en-US" altLang="ja-JP" sz="2000" dirty="0"/>
              <a:t>[SSD</a:t>
            </a:r>
            <a:r>
              <a:rPr lang="ja-JP" altLang="en-US" sz="2000" dirty="0" err="1"/>
              <a:t>のフラッシュメ</a:t>
            </a:r>
            <a:r>
              <a:rPr lang="ja-JP" altLang="en-US" sz="2000" dirty="0"/>
              <a:t>モリは</a:t>
            </a:r>
            <a:r>
              <a:rPr lang="en-US" altLang="ja-JP" sz="2000" dirty="0">
                <a:solidFill>
                  <a:srgbClr val="FF0000"/>
                </a:solidFill>
              </a:rPr>
              <a:t>NAND</a:t>
            </a:r>
            <a:r>
              <a:rPr lang="ja-JP" altLang="en-US" sz="2000" dirty="0">
                <a:solidFill>
                  <a:srgbClr val="FF0000"/>
                </a:solidFill>
              </a:rPr>
              <a:t>メモリ</a:t>
            </a:r>
            <a:r>
              <a:rPr lang="en-US" altLang="ja-JP" sz="2000" dirty="0"/>
              <a:t>]</a:t>
            </a:r>
            <a:br>
              <a:rPr lang="en-US" altLang="ja-JP" sz="2000" dirty="0"/>
            </a:br>
            <a:r>
              <a:rPr lang="ja-JP" altLang="en-US" sz="2000" dirty="0"/>
              <a:t>　 ・</a:t>
            </a:r>
            <a:r>
              <a:rPr lang="ja-JP" altLang="en-US" sz="2000" dirty="0">
                <a:solidFill>
                  <a:srgbClr val="FF0000"/>
                </a:solidFill>
              </a:rPr>
              <a:t>集積度</a:t>
            </a:r>
            <a:r>
              <a:rPr lang="ja-JP" altLang="en-US" sz="2000" dirty="0"/>
              <a:t>を上げて、大容量化が可能</a:t>
            </a:r>
            <a:br>
              <a:rPr lang="en-US" altLang="ja-JP" sz="2000" dirty="0"/>
            </a:br>
            <a:r>
              <a:rPr lang="ja-JP" altLang="en-US" sz="2000" dirty="0"/>
              <a:t>　 ・消去・書き込み速度が速い</a:t>
            </a:r>
            <a:br>
              <a:rPr lang="en-US" altLang="ja-JP" sz="2000" dirty="0"/>
            </a:br>
            <a:r>
              <a:rPr lang="ja-JP" altLang="en-US" sz="2000" dirty="0"/>
              <a:t>　 ・データの保存・運搬に特化</a:t>
            </a:r>
            <a:br>
              <a:rPr lang="en-US" altLang="ja-JP" sz="2000" dirty="0"/>
            </a:br>
            <a:r>
              <a:rPr lang="ja-JP" altLang="en-US" sz="2000" dirty="0"/>
              <a:t>　　　　　　　　　　　　　　　　  　　</a:t>
            </a:r>
            <a:r>
              <a:rPr lang="en-US" altLang="ja-JP" sz="2000" dirty="0" err="1"/>
              <a:t>cf.NOR</a:t>
            </a:r>
            <a:r>
              <a:rPr lang="ja-JP" altLang="en-US" sz="2000" dirty="0"/>
              <a:t>メモリ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1640" y="3501008"/>
            <a:ext cx="6696744" cy="504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不揮発性 </a:t>
            </a:r>
            <a:r>
              <a:rPr lang="en-US" altLang="ja-JP" sz="2000" dirty="0">
                <a:solidFill>
                  <a:schemeClr val="tx1"/>
                </a:solidFill>
              </a:rPr>
              <a:t>= </a:t>
            </a:r>
            <a:r>
              <a:rPr lang="ja-JP" altLang="en-US" sz="2000" dirty="0">
                <a:solidFill>
                  <a:schemeClr val="tx1"/>
                </a:solidFill>
              </a:rPr>
              <a:t>電力供給無しでデータ保持が可能 </a:t>
            </a:r>
            <a:r>
              <a:rPr lang="en-US" altLang="ja-JP" sz="2000" dirty="0">
                <a:solidFill>
                  <a:schemeClr val="tx1"/>
                </a:solidFill>
              </a:rPr>
              <a:t>= </a:t>
            </a:r>
            <a:r>
              <a:rPr lang="ja-JP" altLang="en-US" sz="2000" dirty="0">
                <a:solidFill>
                  <a:srgbClr val="FF0000"/>
                </a:solidFill>
              </a:rPr>
              <a:t>永続性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「ssd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21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の</a:t>
            </a:r>
            <a:r>
              <a:rPr lang="ja-JP" altLang="en-US" dirty="0"/>
              <a:t>登場背景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磁気コアメモリ</a:t>
            </a:r>
            <a:r>
              <a:rPr lang="ja-JP" altLang="en-US" sz="2400" dirty="0"/>
              <a:t>～不揮発性メモリの原点～</a:t>
            </a:r>
            <a:br>
              <a:rPr lang="en-US" altLang="ja-JP" sz="2400" dirty="0"/>
            </a:br>
            <a:r>
              <a:rPr lang="en-US" altLang="ja-JP" sz="2400" dirty="0"/>
              <a:t>1950</a:t>
            </a:r>
            <a:r>
              <a:rPr lang="ja-JP" altLang="en-US" sz="2400" dirty="0"/>
              <a:t>～</a:t>
            </a:r>
            <a:r>
              <a:rPr lang="en-US" altLang="ja-JP" sz="2400" dirty="0"/>
              <a:t>60</a:t>
            </a:r>
            <a:r>
              <a:rPr lang="ja-JP" altLang="en-US" sz="2400" dirty="0"/>
              <a:t>年代のメインメモリの主流</a:t>
            </a:r>
            <a:br>
              <a:rPr lang="en-US" altLang="ja-JP" sz="2400" dirty="0"/>
            </a:b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8" name="Picture 4" descr="コアメモ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66" y="4741886"/>
            <a:ext cx="1714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755576" y="2755740"/>
            <a:ext cx="4320480" cy="1825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・フェライトコアの磁化で情報を記憶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・不揮発性</a:t>
            </a:r>
            <a:r>
              <a:rPr kumimoji="1" lang="en-US" altLang="ja-JP" sz="2000" dirty="0">
                <a:solidFill>
                  <a:schemeClr val="tx1"/>
                </a:solidFill>
              </a:rPr>
              <a:t>(</a:t>
            </a:r>
            <a:r>
              <a:rPr kumimoji="1" lang="ja-JP" altLang="en-US" sz="2000" dirty="0">
                <a:solidFill>
                  <a:schemeClr val="tx1"/>
                </a:solidFill>
              </a:rPr>
              <a:t>破壊読み出し、電源投入等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 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lang="ja-JP" altLang="en-US" sz="2000" dirty="0">
                <a:solidFill>
                  <a:schemeClr val="tx1"/>
                </a:solidFill>
              </a:rPr>
              <a:t>ノイズで内容が破壊されるかも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・容量が小さい</a:t>
            </a:r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下図で</a:t>
            </a:r>
            <a:r>
              <a:rPr lang="en-US" altLang="ja-JP" sz="2000" dirty="0">
                <a:solidFill>
                  <a:schemeClr val="tx1"/>
                </a:solidFill>
              </a:rPr>
              <a:t>256</a:t>
            </a:r>
            <a:r>
              <a:rPr lang="ja-JP" altLang="en-US" sz="2000" dirty="0">
                <a:solidFill>
                  <a:schemeClr val="tx1"/>
                </a:solidFill>
              </a:rPr>
              <a:t>ビット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1" y="2564904"/>
            <a:ext cx="1008113" cy="406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特徴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130999" y="3140968"/>
            <a:ext cx="3113409" cy="2447926"/>
            <a:chOff x="6030591" y="2564904"/>
            <a:chExt cx="3113409" cy="2447926"/>
          </a:xfrm>
        </p:grpSpPr>
        <p:pic>
          <p:nvPicPr>
            <p:cNvPr id="1026" name="Picture 2" descr="http://www.tdk.co.jp/techmag/ninja/daa00863.g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87"/>
            <a:stretch/>
          </p:blipFill>
          <p:spPr bwMode="auto">
            <a:xfrm>
              <a:off x="6030591" y="2564904"/>
              <a:ext cx="3113409" cy="244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8172400" y="4149080"/>
              <a:ext cx="971599" cy="863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5485835" y="5588894"/>
            <a:ext cx="24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磁気コアメモリの構造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86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の</a:t>
            </a:r>
            <a:r>
              <a:rPr lang="ja-JP" altLang="en-US" dirty="0"/>
              <a:t>登場背景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Flash SSD</a:t>
            </a:r>
            <a:br>
              <a:rPr lang="en-US" altLang="ja-JP" sz="2800" dirty="0"/>
            </a:br>
            <a:r>
              <a:rPr lang="ja-JP" altLang="en-US" sz="2400" dirty="0"/>
              <a:t>登場背景：</a:t>
            </a:r>
            <a:r>
              <a:rPr lang="en-US" altLang="ja-JP" sz="2400" dirty="0"/>
              <a:t>CPU</a:t>
            </a:r>
            <a:r>
              <a:rPr lang="ja-JP" altLang="en-US" sz="2400" dirty="0"/>
              <a:t>の高性能と</a:t>
            </a:r>
            <a:r>
              <a:rPr lang="en-US" altLang="ja-JP" sz="2400" dirty="0"/>
              <a:t>HDD</a:t>
            </a:r>
            <a:r>
              <a:rPr lang="ja-JP" altLang="en-US" sz="2400" dirty="0"/>
              <a:t>の低アクセス性能の</a:t>
            </a:r>
            <a:br>
              <a:rPr lang="en-US" altLang="ja-JP" sz="2400" dirty="0"/>
            </a:br>
            <a:r>
              <a:rPr lang="ja-JP" altLang="en-US" sz="2400" dirty="0"/>
              <a:t>　　　　　　  ボトルネックを改善する</a:t>
            </a:r>
            <a:br>
              <a:rPr lang="en-US" altLang="ja-JP" sz="2800" dirty="0"/>
            </a:br>
            <a:br>
              <a:rPr lang="en-US" altLang="ja-JP" sz="2800" dirty="0"/>
            </a:b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000" dirty="0"/>
              <a:t>　</a:t>
            </a:r>
            <a:br>
              <a:rPr lang="en-US" altLang="ja-JP" sz="2800" dirty="0"/>
            </a:br>
            <a:r>
              <a:rPr lang="en-US" altLang="ja-JP" sz="2000" u="sng" dirty="0"/>
              <a:t>HDD</a:t>
            </a:r>
            <a:r>
              <a:rPr lang="ja-JP" altLang="en-US" sz="2000" u="sng" dirty="0"/>
              <a:t>と</a:t>
            </a:r>
            <a:r>
              <a:rPr lang="en-US" altLang="ja-JP" sz="2000" u="sng" dirty="0"/>
              <a:t>SSD</a:t>
            </a:r>
            <a:r>
              <a:rPr lang="ja-JP" altLang="en-US" sz="2000" u="sng" dirty="0"/>
              <a:t>どちらの方が壊れやすい？</a:t>
            </a:r>
            <a:br>
              <a:rPr lang="en-US" altLang="ja-JP" sz="2000" dirty="0"/>
            </a:br>
            <a:r>
              <a:rPr lang="ja-JP" altLang="en-US" sz="2000" dirty="0">
                <a:solidFill>
                  <a:srgbClr val="FF0000"/>
                </a:solidFill>
              </a:rPr>
              <a:t>平均故障間隔</a:t>
            </a:r>
            <a:r>
              <a:rPr lang="ja-JP" altLang="en-US" sz="2000" dirty="0"/>
              <a:t>：製品が故障するまでの平均的な使用時間</a:t>
            </a:r>
            <a:br>
              <a:rPr lang="en-US" altLang="ja-JP" sz="2000" dirty="0"/>
            </a:br>
            <a:r>
              <a:rPr lang="ja-JP" altLang="en-US" sz="2000" dirty="0"/>
              <a:t>　　　　　　　　　  寿命とは違う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74414"/>
              </p:ext>
            </p:extLst>
          </p:nvPr>
        </p:nvGraphicFramePr>
        <p:xfrm>
          <a:off x="2267744" y="2839328"/>
          <a:ext cx="426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容量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値段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OS</a:t>
                      </a:r>
                      <a:r>
                        <a:rPr kumimoji="1" lang="ja-JP" altLang="en-US" dirty="0"/>
                        <a:t>の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起動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転送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SSD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少ない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速い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速い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HDD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多い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安い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遅い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遅い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7119"/>
              </p:ext>
            </p:extLst>
          </p:nvPr>
        </p:nvGraphicFramePr>
        <p:xfrm>
          <a:off x="1043608" y="5412824"/>
          <a:ext cx="25473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MTBF(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SSD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150</a:t>
                      </a:r>
                      <a:r>
                        <a:rPr kumimoji="1" lang="ja-JP" altLang="en-US" dirty="0"/>
                        <a:t>万～</a:t>
                      </a:r>
                      <a:r>
                        <a:rPr kumimoji="1" lang="en-US" altLang="ja-JP" dirty="0"/>
                        <a:t>300</a:t>
                      </a:r>
                      <a:r>
                        <a:rPr kumimoji="1" lang="ja-JP" altLang="en-US" dirty="0"/>
                        <a:t>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HDD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万～</a:t>
                      </a:r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563888" y="6012577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参考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http://www.idema.gr.jp/news/90/0904qs_report.pdf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31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kumimoji="1" lang="ja-JP" altLang="en-US" dirty="0"/>
              <a:t>の</a:t>
            </a:r>
            <a:r>
              <a:rPr lang="ja-JP" altLang="en-US" dirty="0"/>
              <a:t>登場背景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エンタープライズフラッシュドライブ</a:t>
            </a:r>
            <a:br>
              <a:rPr lang="en-US" altLang="ja-JP" dirty="0"/>
            </a:br>
            <a:r>
              <a:rPr lang="ja-JP" altLang="en-US" sz="2400" dirty="0"/>
              <a:t>エンタープライズサーバのストレージとして</a:t>
            </a:r>
            <a:r>
              <a:rPr lang="en-US" altLang="ja-JP" sz="2400" dirty="0"/>
              <a:t>SSD</a:t>
            </a:r>
            <a:r>
              <a:rPr lang="ja-JP" altLang="en-US" sz="2400" dirty="0"/>
              <a:t>を活用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2000" dirty="0"/>
              <a:t>ex)</a:t>
            </a:r>
            <a:r>
              <a:rPr lang="ja-JP" altLang="en-US" sz="2000" dirty="0">
                <a:solidFill>
                  <a:srgbClr val="FF0000"/>
                </a:solidFill>
              </a:rPr>
              <a:t>オンライントランザクション処理</a:t>
            </a:r>
            <a:br>
              <a:rPr lang="en-US" altLang="ja-JP" sz="2000" dirty="0"/>
            </a:br>
            <a:r>
              <a:rPr lang="ja-JP" altLang="en-US" sz="2000" dirty="0"/>
              <a:t>　　→膨大な数の処理を短時間で完了しなければならない</a:t>
            </a:r>
            <a:br>
              <a:rPr lang="en-US" altLang="ja-JP" sz="2000" dirty="0"/>
            </a:br>
            <a:r>
              <a:rPr lang="ja-JP" altLang="en-US" sz="2000" dirty="0"/>
              <a:t>　　→</a:t>
            </a:r>
            <a:r>
              <a:rPr lang="en-US" altLang="ja-JP" sz="2000" dirty="0"/>
              <a:t>SSD</a:t>
            </a:r>
            <a:r>
              <a:rPr lang="ja-JP" altLang="en-US" sz="2000" dirty="0"/>
              <a:t>のアクセス遅延の短さが有効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sz="2000" dirty="0"/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オンライントランザクション処理</a:t>
            </a:r>
            <a:r>
              <a:rPr lang="en-US" altLang="ja-JP" sz="2000" dirty="0">
                <a:solidFill>
                  <a:srgbClr val="FF0000"/>
                </a:solidFill>
              </a:rPr>
              <a:t>(OLTP)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051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4555931"/>
            <a:ext cx="1094537" cy="6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AppData\Local\Microsoft\Windows\Temporary Internet Files\Content.IE5\QD34AL77\sgi01a2015012108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79" y="47033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 flipV="1">
            <a:off x="2066137" y="5506039"/>
            <a:ext cx="1668214" cy="2442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2066139" y="5794071"/>
            <a:ext cx="1668212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066137" y="4770422"/>
            <a:ext cx="1668214" cy="121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2066139" y="5001983"/>
            <a:ext cx="1668212" cy="14401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64680"/>
            <a:ext cx="1094537" cy="6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 rot="246117">
            <a:off x="2354465" y="44979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処理要求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 rot="246117">
            <a:off x="2305925" y="50427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処理結果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82423" y="4809766"/>
            <a:ext cx="70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追加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dirty="0">
                <a:solidFill>
                  <a:srgbClr val="00B0F0"/>
                </a:solidFill>
              </a:rPr>
              <a:t>更新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変更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削除</a:t>
            </a:r>
            <a:endParaRPr lang="en-US" altLang="ja-JP" dirty="0">
              <a:solidFill>
                <a:srgbClr val="00B0F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90769" y="4948265"/>
            <a:ext cx="264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トランザクション：</a:t>
            </a:r>
            <a:endParaRPr lang="en-US" altLang="ja-JP" dirty="0"/>
          </a:p>
          <a:p>
            <a:r>
              <a:rPr lang="ja-JP" altLang="en-US" dirty="0"/>
              <a:t>端末がサーバに要求する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回の処理単位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553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SSD</a:t>
            </a:r>
            <a:r>
              <a:rPr lang="ja-JP" altLang="en-US" dirty="0"/>
              <a:t>の構造・仕様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SSD</a:t>
            </a:r>
            <a:r>
              <a:rPr kumimoji="1" lang="ja-JP" altLang="en-US" dirty="0"/>
              <a:t>の構成部品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ファイルシステム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最新技術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4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SSD</a:t>
            </a:r>
            <a:r>
              <a:rPr lang="ja-JP" altLang="en-US" dirty="0"/>
              <a:t>の構成部品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074" name="Picture 2" descr="http://www.ssd.tank.jp/img/sikum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82" y="2251364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454102" y="3449945"/>
            <a:ext cx="3600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54102" y="4299526"/>
            <a:ext cx="3600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00B0F0"/>
                </a:solidFill>
              </a:rPr>
              <a:t>②</a:t>
            </a:r>
            <a:endParaRPr kumimoji="1" lang="ja-JP" altLang="en-US" sz="2000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8238" y="3665308"/>
            <a:ext cx="3600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00B050"/>
                </a:solidFill>
              </a:rPr>
              <a:t>③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01974" y="3763532"/>
            <a:ext cx="3600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7030A0"/>
                </a:solidFill>
              </a:rPr>
              <a:t>④</a:t>
            </a:r>
            <a:endParaRPr kumimoji="1"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59094" y="2132856"/>
            <a:ext cx="175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①コントローラ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00883" y="5261138"/>
            <a:ext cx="217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F0"/>
                </a:solidFill>
              </a:rPr>
              <a:t>②キャッシュメモリ</a:t>
            </a:r>
            <a:endParaRPr lang="en-US" altLang="ja-JP" sz="2000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366530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</a:rPr>
              <a:t>③フラッシュメモリ</a:t>
            </a:r>
            <a:endParaRPr lang="en-US" altLang="ja-JP" sz="20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544" y="3363422"/>
            <a:ext cx="226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7030A0"/>
                </a:solidFill>
              </a:rPr>
              <a:t>④インターフェイス</a:t>
            </a:r>
            <a:endParaRPr lang="en-US" altLang="ja-JP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9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①コントローラ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50088" y="6309320"/>
            <a:ext cx="442392" cy="329184"/>
          </a:xfrm>
        </p:spPr>
        <p:txBody>
          <a:bodyPr/>
          <a:lstStyle/>
          <a:p>
            <a:fld id="{408285DD-B879-4AE3-97C7-7530D620623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55576" y="2088396"/>
            <a:ext cx="7632848" cy="35728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①キャッシュメモリの制御</a:t>
            </a:r>
            <a:endParaRPr lang="en-US" altLang="ja-JP" sz="2800" dirty="0">
              <a:solidFill>
                <a:schemeClr val="tx1"/>
              </a:solidFill>
            </a:endParaRPr>
          </a:p>
          <a:p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②フラッシュメモリの制御</a:t>
            </a:r>
            <a:endParaRPr lang="en-US" altLang="ja-JP" sz="2800" dirty="0">
              <a:solidFill>
                <a:schemeClr val="tx1"/>
              </a:solidFill>
            </a:endParaRPr>
          </a:p>
          <a:p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③ホストマシンと信号・データのやり取り</a:t>
            </a:r>
            <a:endParaRPr lang="en-US" altLang="ja-JP" sz="2800" dirty="0">
              <a:solidFill>
                <a:schemeClr val="tx1"/>
              </a:solidFill>
            </a:endParaRPr>
          </a:p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④暗号化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87173" y="1844824"/>
            <a:ext cx="3769654" cy="52322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コントローラの主な役割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35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1246</TotalTime>
  <Words>472</Words>
  <Application>Microsoft Office PowerPoint</Application>
  <PresentationFormat>画面に合わせる (4:3)</PresentationFormat>
  <Paragraphs>161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Calibri</vt:lpstr>
      <vt:lpstr>クラリティ</vt:lpstr>
      <vt:lpstr>PCコンポーネント熟知課題 SSDについて</vt:lpstr>
      <vt:lpstr>目次</vt:lpstr>
      <vt:lpstr>SSDとは</vt:lpstr>
      <vt:lpstr>SSDの登場背景</vt:lpstr>
      <vt:lpstr>SSDの登場背景</vt:lpstr>
      <vt:lpstr>SSDの登場背景</vt:lpstr>
      <vt:lpstr>SSDの構造・仕様</vt:lpstr>
      <vt:lpstr>SSDの構成部品</vt:lpstr>
      <vt:lpstr>①コントローラ</vt:lpstr>
      <vt:lpstr>①コントローラ</vt:lpstr>
      <vt:lpstr>①コントローラ</vt:lpstr>
      <vt:lpstr>②キャッシュメモリ(DRAM)</vt:lpstr>
      <vt:lpstr>③フラッシュメモリ</vt:lpstr>
      <vt:lpstr>④インターフェイス</vt:lpstr>
      <vt:lpstr>ファイルシステム</vt:lpstr>
      <vt:lpstr>最新技術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SSDについて</dc:title>
  <dc:creator>user</dc:creator>
  <cp:lastModifiedBy>Kenta</cp:lastModifiedBy>
  <cp:revision>90</cp:revision>
  <dcterms:created xsi:type="dcterms:W3CDTF">2017-01-18T02:28:53Z</dcterms:created>
  <dcterms:modified xsi:type="dcterms:W3CDTF">2017-01-19T21:32:55Z</dcterms:modified>
</cp:coreProperties>
</file>