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4" r:id="rId3"/>
    <p:sldId id="276" r:id="rId4"/>
    <p:sldId id="277" r:id="rId5"/>
    <p:sldId id="257" r:id="rId6"/>
    <p:sldId id="259" r:id="rId7"/>
    <p:sldId id="258" r:id="rId8"/>
    <p:sldId id="260" r:id="rId9"/>
    <p:sldId id="285" r:id="rId10"/>
    <p:sldId id="261" r:id="rId11"/>
    <p:sldId id="262" r:id="rId12"/>
    <p:sldId id="265" r:id="rId13"/>
    <p:sldId id="264" r:id="rId14"/>
    <p:sldId id="263" r:id="rId15"/>
    <p:sldId id="266" r:id="rId16"/>
    <p:sldId id="288" r:id="rId17"/>
    <p:sldId id="292" r:id="rId18"/>
    <p:sldId id="286" r:id="rId19"/>
    <p:sldId id="272" r:id="rId20"/>
    <p:sldId id="273" r:id="rId21"/>
    <p:sldId id="274" r:id="rId22"/>
    <p:sldId id="267" r:id="rId23"/>
    <p:sldId id="268" r:id="rId24"/>
    <p:sldId id="270" r:id="rId25"/>
    <p:sldId id="269" r:id="rId26"/>
    <p:sldId id="271" r:id="rId27"/>
    <p:sldId id="287" r:id="rId28"/>
    <p:sldId id="275" r:id="rId29"/>
    <p:sldId id="278" r:id="rId30"/>
    <p:sldId id="279" r:id="rId31"/>
    <p:sldId id="280" r:id="rId32"/>
    <p:sldId id="281" r:id="rId33"/>
    <p:sldId id="283" r:id="rId34"/>
    <p:sldId id="282" r:id="rId35"/>
    <p:sldId id="291" r:id="rId36"/>
    <p:sldId id="290" r:id="rId37"/>
    <p:sldId id="289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89603" autoAdjust="0"/>
  </p:normalViewPr>
  <p:slideViewPr>
    <p:cSldViewPr>
      <p:cViewPr>
        <p:scale>
          <a:sx n="100" d="100"/>
          <a:sy n="100" d="100"/>
        </p:scale>
        <p:origin x="-1932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6CFC-A867-4EBC-AA7E-D135DD344D5A}" type="datetimeFigureOut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C3C48-1F9B-4DF9-A488-A470D82C282E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295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ランダムアクセス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一定の速度</a:t>
            </a:r>
            <a:endParaRPr kumimoji="1" lang="en-US" altLang="ja-JP" dirty="0" smtClean="0"/>
          </a:p>
          <a:p>
            <a:r>
              <a:rPr kumimoji="1" lang="ja-JP" altLang="en-US" dirty="0" smtClean="0"/>
              <a:t>シーケンシャル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前から順番に検索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前の方のレコードを参照するなら早い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886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NOR</a:t>
            </a:r>
            <a:r>
              <a:rPr kumimoji="1" lang="ja-JP" altLang="en-US" dirty="0" smtClean="0"/>
              <a:t>型のランダムアクセスが早い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08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半導体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導体と絶縁体の中間の伝導率をもつ物質。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MOSFET(</a:t>
            </a:r>
            <a:r>
              <a:rPr kumimoji="1" lang="ja-JP" altLang="en-US" dirty="0" smtClean="0"/>
              <a:t>モスエフイーティー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324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ゲート電極に電圧をかけ、ソースドレイン端子管の電流を制御するトランジスタ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068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L2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キャッシュ</a:t>
            </a:r>
            <a:r>
              <a:rPr kumimoji="1" lang="en-US" altLang="ja-JP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:CPU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の速度と</a:t>
            </a:r>
            <a:r>
              <a:rPr kumimoji="1" lang="ja-JP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メモリ</a:t>
            </a:r>
            <a:r>
              <a:rPr kumimoji="1" lang="ja-JP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の速度のギャップを埋めるために使われるメインメモリーより小容量ながら高速メモリ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07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キャッシュ　データの貯蔵庫</a:t>
            </a:r>
            <a:endParaRPr kumimoji="1" lang="en-US" altLang="ja-JP" dirty="0" smtClean="0"/>
          </a:p>
          <a:p>
            <a:r>
              <a:rPr kumimoji="1" lang="en-US" altLang="ja-JP" dirty="0" smtClean="0"/>
              <a:t>HDD</a:t>
            </a:r>
            <a:r>
              <a:rPr kumimoji="1" lang="ja-JP" altLang="en-US" dirty="0" smtClean="0"/>
              <a:t>に搭載されているキャッシュメモリ</a:t>
            </a:r>
            <a:endParaRPr kumimoji="1" lang="en-US" altLang="ja-JP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 smtClean="0"/>
              <a:t>理由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ディスクのアクセスを高速化させるため</a:t>
            </a:r>
            <a:r>
              <a:rPr kumimoji="1" lang="en-US" altLang="ja-JP" dirty="0" smtClean="0"/>
              <a:t>(CPU</a:t>
            </a:r>
            <a:r>
              <a:rPr kumimoji="1" lang="ja-JP" altLang="en-US" dirty="0" smtClean="0"/>
              <a:t>の待ち時間短縮</a:t>
            </a:r>
          </a:p>
          <a:p>
            <a:r>
              <a:rPr kumimoji="1" lang="en-US" altLang="ja-JP" dirty="0" smtClean="0"/>
              <a:t>)</a:t>
            </a:r>
          </a:p>
          <a:p>
            <a:r>
              <a:rPr kumimoji="1" lang="ja-JP" altLang="en-US" dirty="0" smtClean="0"/>
              <a:t>磁性体の円盤に直接書き込むと円盤を回転させる、ヘッドを移動させる動作がある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CPU </a:t>
            </a:r>
            <a:r>
              <a:rPr kumimoji="1" lang="ja-JP" altLang="en-US" dirty="0" smtClean="0"/>
              <a:t>キャッシュ </a:t>
            </a:r>
            <a:r>
              <a:rPr kumimoji="1" lang="en-US" altLang="ja-JP" dirty="0" smtClean="0"/>
              <a:t>HDD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673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SDRAM(</a:t>
            </a:r>
            <a:r>
              <a:rPr kumimoji="1" lang="ja-JP" altLang="en-US" dirty="0" smtClean="0"/>
              <a:t>シンクロナス</a:t>
            </a:r>
            <a:r>
              <a:rPr kumimoji="1" lang="en-US" altLang="ja-JP" dirty="0" smtClean="0"/>
              <a:t>)</a:t>
            </a:r>
            <a:r>
              <a:rPr kumimoji="1" lang="en-US" altLang="ja-JP" baseline="0" dirty="0" smtClean="0"/>
              <a:t> </a:t>
            </a:r>
            <a:r>
              <a:rPr kumimoji="1" lang="ja-JP" altLang="en-US" baseline="0" dirty="0" smtClean="0"/>
              <a:t>外部クロック</a:t>
            </a:r>
            <a:r>
              <a:rPr kumimoji="1" lang="en-US" altLang="ja-JP" baseline="0" dirty="0" smtClean="0"/>
              <a:t>(CPU)</a:t>
            </a:r>
            <a:r>
              <a:rPr kumimoji="1" lang="ja-JP" altLang="en-US" baseline="0" dirty="0" smtClean="0"/>
              <a:t>に同期して読み出しを行う</a:t>
            </a:r>
            <a:r>
              <a:rPr kumimoji="1" lang="en-US" altLang="ja-JP" baseline="0" dirty="0" smtClean="0"/>
              <a:t>DRAM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58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メモリ管理ユニット</a:t>
            </a:r>
            <a:r>
              <a:rPr kumimoji="1" lang="en-US" altLang="ja-JP" dirty="0" smtClean="0"/>
              <a:t>(MMU)memory</a:t>
            </a:r>
            <a:r>
              <a:rPr kumimoji="1" lang="en-US" altLang="ja-JP" baseline="0" dirty="0" smtClean="0"/>
              <a:t> Management Unit </a:t>
            </a:r>
          </a:p>
          <a:p>
            <a:r>
              <a:rPr kumimoji="1" lang="ja-JP" altLang="en-US" baseline="0" dirty="0" smtClean="0"/>
              <a:t>コンピュータのハードウェア </a:t>
            </a:r>
            <a:r>
              <a:rPr kumimoji="1" lang="en-US" altLang="ja-JP" baseline="0" dirty="0" smtClean="0"/>
              <a:t>CPU</a:t>
            </a:r>
            <a:r>
              <a:rPr kumimoji="1" lang="ja-JP" altLang="en-US" baseline="0" dirty="0" smtClean="0"/>
              <a:t>の要求するメモリアクセスを処理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278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ページ単位でスワップすることができる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572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最近のトレンド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メモリ領域間の保護が容易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メモリの有効活用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複数のプロセスが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つの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を共有できるように</a:t>
            </a:r>
            <a:r>
              <a:rPr kumimoji="1" lang="en-US" altLang="ja-JP" dirty="0" smtClean="0"/>
              <a:t>CPU</a:t>
            </a:r>
            <a:r>
              <a:rPr kumimoji="1" lang="ja-JP" altLang="en-US" dirty="0" smtClean="0"/>
              <a:t>の状態を保存したり、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復元したりする過程をコンテキストスイッチ</a:t>
            </a:r>
            <a:endParaRPr kumimoji="1" lang="en-US" altLang="ja-JP" dirty="0" smtClean="0"/>
          </a:p>
          <a:p>
            <a:r>
              <a:rPr kumimoji="1" lang="ja-JP" altLang="en-US" dirty="0" smtClean="0"/>
              <a:t>複数のプロセスが同時並行にアクセスするメモリを共有メモリ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C3C48-1F9B-4DF9-A488-A470D82C282E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26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36-E7BA-4984-BB36-1DDA30D51DA1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2494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9FEF-BEE2-4B82-AD4E-8283C5EB4603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401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3D18-E1BA-4756-806A-C39CCA67FD61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417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7188-59BF-4A64-8647-9C67AE996D9E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202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53690-04E8-481B-9007-5FFAEC66292D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395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F883-2348-4EB7-8105-F3A1F85FC4E7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552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69D9-9543-41D9-9C39-82CC4192C6B5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8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41912-E826-4210-A5B1-64B54A4962BE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193E9D01-5C27-4185-B522-A34535AE09B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972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627-3104-4CDB-A192-DBD270613F04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634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8DEF3-1A85-4F65-B398-A46623F2D100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720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C79B-7FEE-4D8F-AE09-47626AD9FFF2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34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C8C9-3339-4C7A-8EE6-07F8DE3014A1}" type="datetime1">
              <a:rPr kumimoji="1" lang="ja-JP" altLang="en-US" smtClean="0"/>
              <a:t>2017/1/19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9D01-5C27-4185-B522-A34535AE09B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473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l.hiroshima-u.ac.jp/~iwa/text/LB6.Memory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メモ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7"/>
            <a:ext cx="3338700" cy="24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メモリ</a:t>
            </a:r>
            <a:r>
              <a:rPr lang="en-US" altLang="ja-JP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(RAM)</a:t>
            </a:r>
            <a:r>
              <a:rPr lang="ja-JP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について</a:t>
            </a:r>
            <a:endParaRPr kumimoji="1" lang="ja-JP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635896" y="4221088"/>
            <a:ext cx="5112568" cy="172819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kumimoji="1" lang="en-US" altLang="ja-JP" dirty="0" smtClean="0">
                <a:solidFill>
                  <a:schemeClr val="tx1"/>
                </a:solidFill>
              </a:rPr>
              <a:t>2017/1/19</a:t>
            </a:r>
          </a:p>
          <a:p>
            <a:pPr algn="r"/>
            <a:r>
              <a:rPr lang="ja-JP" altLang="en-US" dirty="0">
                <a:solidFill>
                  <a:schemeClr val="tx1"/>
                </a:solidFill>
              </a:rPr>
              <a:t>システムテクノロジーセンター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r"/>
            <a:r>
              <a:rPr kumimoji="1" lang="ja-JP" altLang="en-US" dirty="0" smtClean="0">
                <a:solidFill>
                  <a:schemeClr val="tx1"/>
                </a:solidFill>
              </a:rPr>
              <a:t>加賀山 龍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z="240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fld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861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の歴史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42210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半導体メモリ</a:t>
            </a:r>
          </a:p>
        </p:txBody>
      </p:sp>
      <p:pic>
        <p:nvPicPr>
          <p:cNvPr id="3074" name="Picture 2" descr="「半導体メモリ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1"/>
            <a:ext cx="192021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d/df/Ferrite_core_mem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60" y="2430182"/>
            <a:ext cx="1495256" cy="143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75528" y="4221088"/>
            <a:ext cx="19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磁気コアメモリ</a:t>
            </a:r>
            <a:endParaRPr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8" name="Picture 6" descr="https://upload.wikimedia.org/wikipedia/commons/d/d2/Pamiec_bebnowa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52" y="2060848"/>
            <a:ext cx="152559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0/0e/Williams-tub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484687"/>
            <a:ext cx="1904999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707390" y="42210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磁気ドラムメモリ</a:t>
            </a:r>
            <a:endParaRPr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08675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ウィリアムス管</a:t>
            </a:r>
            <a:endParaRPr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2242320" y="2960948"/>
            <a:ext cx="38404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406812" y="2960948"/>
            <a:ext cx="38404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601642" y="2960948"/>
            <a:ext cx="38404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6467" y="4571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19029" y="458112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1970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32775" y="458112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1960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62052" y="458112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1950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94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RAM</a:t>
            </a:r>
            <a:r>
              <a:rPr lang="ja-JP" altLang="en-US" dirty="0"/>
              <a:t>の歴史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1115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ウィリアムス管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6" name="Picture 8" descr="https://upload.wikimedia.org/wikipedia/commons/0/0e/Williams-tub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936" y="2688866"/>
            <a:ext cx="3643454" cy="263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27630" y="3543399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7630" y="2492896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時期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20497" y="2954561"/>
            <a:ext cx="398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~1950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年前半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7630" y="175758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ブラウン管の蛍光面に衝突した電荷を測定する記憶装置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7630" y="4005064"/>
            <a:ext cx="4293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・電荷はすぐ失われてしまう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ため繰り返し電子を衝突さ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せる必要がある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7630" y="5325015"/>
            <a:ext cx="7936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・ウィリアムス管の評価として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Manchester </a:t>
            </a:r>
            <a:r>
              <a:rPr lang="ja-JP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Small-Scale Experimental </a:t>
            </a:r>
            <a:r>
              <a:rPr lang="ja-JP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Machine</a:t>
            </a:r>
            <a:endParaRPr lang="ja-JP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が設計された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8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RAM</a:t>
            </a:r>
            <a:r>
              <a:rPr lang="ja-JP" altLang="en-US" dirty="0"/>
              <a:t>の歴史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11151"/>
            <a:ext cx="9217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Manchester Small-Scale Experimental Machine</a:t>
            </a:r>
            <a:r>
              <a:rPr lang="en-US" altLang="ja-JP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(SSEM)</a:t>
            </a:r>
            <a:endParaRPr lang="ja-JP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098" name="Picture 2" descr="レンガの壁の前に7つの背の高い金属ラックが並び、その中に電子装置が詰まっている。各ラックの上に掲げられたサインは、その電子装置の機能を表している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03" y="2723728"/>
            <a:ext cx="3960440" cy="28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27630" y="175758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世界初の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プログラム内蔵式コンピュータ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7630" y="2492896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時期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20497" y="2954561"/>
            <a:ext cx="398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1948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月に動作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7630" y="3543399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7630" y="4005064"/>
            <a:ext cx="398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・ウィリアムス管の評価用</a:t>
            </a: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設計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27630" y="5013176"/>
            <a:ext cx="398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・メモリ容量は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32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ワード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7630" y="5703639"/>
            <a:ext cx="812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・可能な算術演算は減算と正負反転のみだった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0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RAM</a:t>
            </a:r>
            <a:r>
              <a:rPr lang="ja-JP" altLang="en-US" dirty="0"/>
              <a:t>の歴史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31115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磁気ドラムメモリ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" name="Picture 6" descr="https://upload.wikimedia.org/wikipedia/commons/d/d2/Pamiec_bebnowa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06" y="2938229"/>
            <a:ext cx="2520280" cy="29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27630" y="175758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HDD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の円盤をドラム状にした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ような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630" y="2492896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時期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0497" y="2954561"/>
            <a:ext cx="398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1950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年～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1960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7630" y="3543399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7630" y="4695527"/>
            <a:ext cx="592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・低速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あるが大容量記憶できる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7630" y="4005064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・磁気コアメモリと比べると安価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04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RAM</a:t>
            </a:r>
            <a:r>
              <a:rPr lang="ja-JP" altLang="en-US" dirty="0"/>
              <a:t>の歴史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4" name="Picture 4" descr="https://upload.wikimedia.org/wikipedia/commons/d/df/Ferrite_core_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56" y="3212976"/>
            <a:ext cx="3037299" cy="290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39552" y="131115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磁気コアメモリ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630" y="175758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ェライトコアを磁化させることで記憶する記憶装置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ドーナツ 6"/>
          <p:cNvSpPr/>
          <p:nvPr/>
        </p:nvSpPr>
        <p:spPr>
          <a:xfrm>
            <a:off x="7164288" y="3284984"/>
            <a:ext cx="427475" cy="432048"/>
          </a:xfrm>
          <a:prstGeom prst="donut">
            <a:avLst>
              <a:gd name="adj" fmla="val 94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7630" y="3543399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7630" y="2492896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時期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20497" y="2954561"/>
            <a:ext cx="398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1960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年後半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~1970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年前半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27584" y="5013176"/>
            <a:ext cx="398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・データを読み出し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際に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記憶したデータが消える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7584" y="4005064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・読み込み書き込みの際には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ケーブルに電流を流す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2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ROM</a:t>
            </a:r>
            <a:r>
              <a:rPr lang="ja-JP" altLang="en-US" dirty="0" smtClean="0"/>
              <a:t>の歴史</a:t>
            </a:r>
            <a:r>
              <a:rPr lang="en-US" altLang="ja-JP" dirty="0" smtClean="0"/>
              <a:t>(</a:t>
            </a:r>
            <a:r>
              <a:rPr lang="ja-JP" altLang="en-US" dirty="0" smtClean="0"/>
              <a:t>補足）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1115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コアロープメモリ</a:t>
            </a:r>
            <a:endParaRPr kumimoji="1" lang="ja-JP" altLang="en-US" sz="2400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630" y="175758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磁気コアメモリと同時期に使用されていた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ROM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2492896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2996952"/>
            <a:ext cx="6480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NASA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の初期の火星探査機やアポロ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誘導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コンピュータで使用されていた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8194" name="Picture 2" descr="https://upload.wikimedia.org/wikipedia/commons/thumb/4/4c/Apollo_guidiance_computer_ferrit_core_memory.jpg/220px-Apollo_guidiance_computer_ferrit_core_mem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33" y="3419494"/>
            <a:ext cx="2752215" cy="288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11560" y="4005064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進法で記載されたプログラム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4767535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・導線がコア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赤い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丸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を通れば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コアを通らなければ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を返す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078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補助記憶装置の歴史</a:t>
            </a:r>
            <a:r>
              <a:rPr lang="en-US" altLang="ja-JP" dirty="0" smtClean="0"/>
              <a:t>(</a:t>
            </a:r>
            <a:r>
              <a:rPr lang="ja-JP" altLang="en-US" dirty="0" smtClean="0"/>
              <a:t>補足）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311151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磁気バブル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757583"/>
            <a:ext cx="8532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・結晶上にできた磁性の膜面に、磁場を加えた際に発生する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円筒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泡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状の磁区のこと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501008"/>
            <a:ext cx="2792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磁気バブルメモリ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9552" y="392376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・磁気バブルを利用して作られた補助記憶装置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2290" name="Picture 2" descr="https://upload.wikimedia.org/wikipedia/commons/a/ae/BMcartrid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385429"/>
            <a:ext cx="2277157" cy="170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539552" y="4540478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・振動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や埃に影響を受けない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5157192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・外部の磁気の影響を受けやすい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2708920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バブルの有無で「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0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」と「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」を対応させることが可能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958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の歴史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42210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半導体メモリ</a:t>
            </a:r>
          </a:p>
        </p:txBody>
      </p:sp>
      <p:pic>
        <p:nvPicPr>
          <p:cNvPr id="3074" name="Picture 2" descr="「半導体メモリ」の画像検索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08921"/>
            <a:ext cx="192021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d/df/Ferrite_core_mem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960" y="2430182"/>
            <a:ext cx="1495256" cy="143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75528" y="4221088"/>
            <a:ext cx="192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磁気コアメモリ</a:t>
            </a:r>
            <a:endParaRPr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8" name="Picture 6" descr="https://upload.wikimedia.org/wikipedia/commons/d/d2/Pamiec_bebnowa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52" y="2060848"/>
            <a:ext cx="1525594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0/0e/Williams-tub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284" y="2484687"/>
            <a:ext cx="1904999" cy="137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4707390" y="422108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磁気ドラムメモリ</a:t>
            </a:r>
            <a:endParaRPr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108675" y="422108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ウィリアムス管</a:t>
            </a:r>
            <a:endParaRPr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2242320" y="2960948"/>
            <a:ext cx="38404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4406812" y="2960948"/>
            <a:ext cx="38404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右矢印 13"/>
          <p:cNvSpPr/>
          <p:nvPr/>
        </p:nvSpPr>
        <p:spPr>
          <a:xfrm>
            <a:off x="6601642" y="2960948"/>
            <a:ext cx="38404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36467" y="4571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019029" y="458112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1970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232775" y="458112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1960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562052" y="458112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1950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年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はじめに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31848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2.RAM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の歴史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15219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3.RAM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の構造、種類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9859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</a:t>
            </a:r>
            <a:r>
              <a:rPr kumimoji="1"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メモリの管理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Picture 2" descr="メモ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83414"/>
            <a:ext cx="3338700" cy="24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558602" y="48541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近年の</a:t>
            </a:r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41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7630" y="1815207"/>
            <a:ext cx="8516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は電源を切ると記憶内容が消えてしまう揮発性の性質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630" y="1340768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630" y="3183359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構成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0588" y="2391271"/>
            <a:ext cx="850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・シリコンなどの半導体でできた部品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半導体素子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で構成</a:t>
            </a:r>
            <a:endParaRPr kumimoji="1" lang="ja-JP" altLang="en-US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3917" y="3717032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・一般的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MOSFET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呼ばれるトランジスタで構成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05092" y="4335487"/>
            <a:ext cx="850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・記憶容量が大きいほど、多くの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MOSFET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kumimoji="1"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つの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チップ内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に集積する必要がある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77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はじめに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31848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2.RAM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の歴史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15219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3.RAM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の構造、種類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9859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メモリの管理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Picture 2" descr="メモ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83414"/>
            <a:ext cx="3338700" cy="24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558602" y="48541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近年の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28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11151"/>
            <a:ext cx="867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MOSFET</a:t>
            </a:r>
            <a:r>
              <a:rPr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dirty="0" smtClean="0">
                <a:solidFill>
                  <a:srgbClr val="FF0000"/>
                </a:solidFill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metal-oxide-semiconductor field-effect </a:t>
            </a:r>
            <a:r>
              <a:rPr lang="en-US" altLang="ja-JP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transistor)</a:t>
            </a:r>
            <a:endParaRPr lang="ja-JP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630" y="2708920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直訳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1600" y="30689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酸化金属半導体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電界効果トランジスタ</a:t>
            </a:r>
            <a:endParaRPr lang="en-US" altLang="ja-JP" sz="2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630" y="1844824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用途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7181" y="2234481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LSI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の中で最も一般的に使用されている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7630" y="4551511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電界効果トランジスタ</a:t>
            </a:r>
            <a:endParaRPr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43449" y="5118283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電極に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電圧をかけて端子管の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電圧を制御するトランジスタ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3314" name="Picture 2" descr="https://upload.wikimedia.org/wikipedia/commons/thumb/a/af/P45N02LD.jpg/220px-P45N02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77" y="4551511"/>
            <a:ext cx="1657566" cy="189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/>
          <p:cNvSpPr txBox="1"/>
          <p:nvPr/>
        </p:nvSpPr>
        <p:spPr>
          <a:xfrm>
            <a:off x="661538" y="3573016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43449" y="3903439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動作速度は遅いが、比較的単純に取り付けることが可能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44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メモリヒエラルキー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1026" name="Picture 2" descr="https://upload.wikimedia.org/wikipedia/commons/thumb/9/94/Memory_hierarchy.svg/300px-Memory_hierarchy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20888"/>
            <a:ext cx="411910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5724128" y="566165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メモリヒエラルキーの例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630" y="1412776"/>
            <a:ext cx="401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装置のコストバランス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9592" y="242088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大容量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7630" y="1959223"/>
            <a:ext cx="106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理想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2967335"/>
            <a:ext cx="106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現実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9592" y="3471391"/>
            <a:ext cx="429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小容量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高速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≒大容量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×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低速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59632" y="4293096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使用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用途</a:t>
            </a:r>
            <a:r>
              <a:rPr lang="ja-JP" altLang="en-US" sz="240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に合わせて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記憶装置を利用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67544" y="5847655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複数段階にまたがった記憶構造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4" name="下矢印 13"/>
          <p:cNvSpPr/>
          <p:nvPr/>
        </p:nvSpPr>
        <p:spPr>
          <a:xfrm>
            <a:off x="2339752" y="5229200"/>
            <a:ext cx="576064" cy="465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0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RAM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2932" y="28387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2064736" y="3017643"/>
            <a:ext cx="161967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723085" y="3026029"/>
            <a:ext cx="0" cy="8350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708571" y="3846535"/>
            <a:ext cx="9613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766336" y="2780928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03205" y="3601188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</a:t>
            </a:r>
            <a:r>
              <a:rPr kumimoji="1"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27518"/>
              </p:ext>
            </p:extLst>
          </p:nvPr>
        </p:nvGraphicFramePr>
        <p:xfrm>
          <a:off x="611560" y="4149079"/>
          <a:ext cx="5832648" cy="1696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7"/>
                <a:gridCol w="2088232"/>
                <a:gridCol w="864097"/>
                <a:gridCol w="864096"/>
                <a:gridCol w="864096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種類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用途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容量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速度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電力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SRAM</a:t>
                      </a:r>
                      <a:endParaRPr kumimoji="1" lang="ja-JP" altLang="en-US" b="0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キャッシュメモリ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速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小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DRAM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メインメモリ</a:t>
                      </a:r>
                      <a:endParaRPr kumimoji="1" lang="en-US" altLang="ja-JP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主記憶装置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大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遅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大</a:t>
                      </a:r>
                      <a:endParaRPr kumimoji="1" lang="en-US" altLang="ja-JP" b="0" dirty="0" smtClean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テキスト ボックス 13"/>
          <p:cNvSpPr txBox="1"/>
          <p:nvPr/>
        </p:nvSpPr>
        <p:spPr>
          <a:xfrm>
            <a:off x="611560" y="2319263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種類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7630" y="1556792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種類に分類することができる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2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の種類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630" y="2096961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630" y="2673025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定期的な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リフレッシュ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記憶保持動作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が不要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473225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用途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1" y="504928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キャッシュメモリ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3177081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・高速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ではある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が、コストが高い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218" name="Picture 2" descr="https://upload.wikimedia.org/wikipedia/commons/thumb/1/15/Hyundai_RAM_HY6116AP-10.jpg/220px-Hyundai_RAM_HY6116AP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75955"/>
            <a:ext cx="2095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11560" y="3681137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フリップフロップ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と呼ばれる複雑な順序回路が使用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6093296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リフレッシュ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…RAM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のコンデンサに電荷を蓄えること</a:t>
            </a:r>
            <a:endParaRPr lang="ja-JP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544" y="131115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SRAM</a:t>
            </a:r>
            <a: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(Static 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Random Access </a:t>
            </a:r>
            <a: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Memory)</a:t>
            </a:r>
            <a:endParaRPr lang="ja-JP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06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の種類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1115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フリップフロップ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(FF)</a:t>
            </a:r>
            <a:endParaRPr lang="ja-JP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1266" name="Picture 2" descr="図1：RSフリップフロップの回路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926" y="3116051"/>
            <a:ext cx="299553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899592" y="1872725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・出力が過去の入力にも依存する順序回路の一種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9512" y="3333426"/>
            <a:ext cx="3960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フリップフロップの種類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755576" y="4149079"/>
            <a:ext cx="480661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H="1">
            <a:off x="755576" y="3880098"/>
            <a:ext cx="14514" cy="20882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755576" y="4599130"/>
            <a:ext cx="4806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755576" y="5049180"/>
            <a:ext cx="4806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755576" y="5499230"/>
            <a:ext cx="4806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755576" y="5949280"/>
            <a:ext cx="4806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1331640" y="3975447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RS-FF(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リセットセット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350690" y="4407495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T-FF(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トグル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331640" y="4869160"/>
            <a:ext cx="3744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JK-FF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331640" y="5343599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RST-FF(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リセットセットトグル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1331640" y="5775647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-FF(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ディレイ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71600" y="2391271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ビット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(0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1)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の情報を一時的に保持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6156176" y="5013176"/>
            <a:ext cx="2160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RS-FF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回路図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7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の種類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1115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DRAM</a:t>
            </a:r>
            <a: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(Dynamic 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Random Access </a:t>
            </a:r>
            <a:r>
              <a:rPr lang="en-US" altLang="ja-JP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Memory)</a:t>
            </a:r>
            <a:endParaRPr lang="ja-JP" altLang="ja-JP" sz="24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630" y="1959223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630" y="1959223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630" y="2535287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・定期的な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リフレッシュ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記憶保持動作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が必要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303934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・低コストで、記憶密度も高い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560" y="4335487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用途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483954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メインメモリ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主記憶装置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1560" y="3543399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SDRAM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や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DDR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など種類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が豊富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6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DRAM</a:t>
            </a:r>
            <a:r>
              <a:rPr kumimoji="1" lang="ja-JP" altLang="en-US" dirty="0" smtClean="0"/>
              <a:t>の種別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11151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DDR</a:t>
            </a:r>
            <a:r>
              <a:rPr lang="en-US" altLang="ja-JP" sz="2400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(Double Data Rate SDRAM)</a:t>
            </a:r>
            <a:endParaRPr lang="ja-JP" altLang="ja-JP" sz="2400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630" y="1959223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7630" y="1959223"/>
            <a:ext cx="848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630" y="2564904"/>
            <a:ext cx="86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・読み出しでは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ビット分のセルを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度にアクセス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11560" y="433548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バージョン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11560" y="4839543"/>
            <a:ext cx="82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DDR2 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 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DDR3 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→ </a:t>
            </a:r>
            <a:r>
              <a:rPr kumimoji="1" lang="en-US" altLang="ja-JP" sz="2400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DDR4</a:t>
            </a:r>
            <a:endParaRPr kumimoji="1" lang="ja-JP" altLang="en-US" sz="2400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7630" y="3183359"/>
            <a:ext cx="86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・出力では読みだした、信号線を切り替えて直列変換を行う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83568" y="5301208"/>
            <a:ext cx="862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世代が新しくなるごとにデータ転送速度が速くなる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49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はじめに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31848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2.RAM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の歴史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15219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3.RAM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の構造、種類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9859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メモリの管理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Picture 2" descr="メモ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83414"/>
            <a:ext cx="3338700" cy="24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558602" y="48541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近年の</a:t>
            </a:r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41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メモリの管理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340768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バーチャルメモリ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仮想記憶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 descr="https://upload.wikimedia.org/wikipedia/commons/thumb/e/e6/Virtual_memory_ja.svg/400px-Virtual_memory_j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67879"/>
            <a:ext cx="381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481655" y="185034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・メモリ管理の仮想化技法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67544" y="5199583"/>
            <a:ext cx="31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仮想</a:t>
            </a:r>
            <a:r>
              <a:rPr lang="en-US" altLang="ja-JP" sz="2400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論理</a:t>
            </a:r>
            <a:r>
              <a:rPr lang="en-US" altLang="ja-JP" sz="2400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アドレス</a:t>
            </a:r>
            <a:endParaRPr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74271" y="4110171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OS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が物理メモリを連続した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主記憶装置に見えるよう提供</a:t>
            </a:r>
            <a:endParaRPr lang="en-US" altLang="ja-JP" sz="2400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下矢印 12"/>
          <p:cNvSpPr/>
          <p:nvPr/>
        </p:nvSpPr>
        <p:spPr>
          <a:xfrm>
            <a:off x="2339752" y="3534107"/>
            <a:ext cx="576064" cy="465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60768" y="2348880"/>
            <a:ext cx="42979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・プログラムは主記憶装置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または補助記憶装置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の空き領域に配置される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683568" y="5694347"/>
            <a:ext cx="7626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仮想化の際にメモリ管理ユニットから割り当てられた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プログラムから見たメモリのアドレス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44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メモリの管理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11560" y="38610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仮想アドレス空間</a:t>
            </a:r>
            <a:endParaRPr lang="en-US" altLang="ja-JP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11560" y="4322713"/>
            <a:ext cx="3758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仮想アドレスの有効範囲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499992" y="386104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物理</a:t>
            </a:r>
            <a:r>
              <a:rPr lang="ja-JP" altLang="en-US" sz="2400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アドレス</a:t>
            </a:r>
            <a:r>
              <a:rPr lang="ja-JP" altLang="en-US" sz="2400" b="1" dirty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空間</a:t>
            </a:r>
            <a:endParaRPr lang="en-US" altLang="ja-JP" sz="2400" b="1" dirty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150934"/>
              </p:ext>
            </p:extLst>
          </p:nvPr>
        </p:nvGraphicFramePr>
        <p:xfrm>
          <a:off x="571322" y="1772816"/>
          <a:ext cx="7385054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554"/>
                <a:gridCol w="3050653"/>
                <a:gridCol w="3487847"/>
              </a:tblGrid>
              <a:tr h="546447">
                <a:tc>
                  <a:txBody>
                    <a:bodyPr/>
                    <a:lstStyle/>
                    <a:p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仮想</a:t>
                      </a:r>
                      <a:r>
                        <a:rPr kumimoji="1" lang="en-US" altLang="ja-JP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論理</a:t>
                      </a:r>
                      <a:r>
                        <a:rPr kumimoji="1" lang="en-US" altLang="ja-JP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r>
                        <a:rPr kumimoji="1" lang="ja-JP" altLang="en-US" sz="2400" dirty="0" smtClean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アドレス</a:t>
                      </a:r>
                      <a:endParaRPr kumimoji="1" lang="ja-JP" altLang="en-US" sz="2400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物理</a:t>
                      </a:r>
                      <a:r>
                        <a:rPr kumimoji="1" lang="en-US" altLang="ja-JP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ja-JP" altLang="en-US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実</a:t>
                      </a:r>
                      <a:r>
                        <a:rPr kumimoji="1" lang="en-US" altLang="ja-JP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)</a:t>
                      </a:r>
                      <a:r>
                        <a:rPr kumimoji="1" lang="ja-JP" altLang="en-US" sz="2400" dirty="0" smtClean="0">
                          <a:solidFill>
                            <a:schemeClr val="accent6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アドレス</a:t>
                      </a:r>
                      <a:endParaRPr kumimoji="1" lang="ja-JP" altLang="en-US" sz="2400" dirty="0">
                        <a:solidFill>
                          <a:schemeClr val="accent6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67768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概要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プログラムから見た</a:t>
                      </a:r>
                      <a:endParaRPr lang="en-US" altLang="ja-JP" sz="2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メモリのアドレス</a:t>
                      </a:r>
                      <a:endParaRPr lang="en-US" altLang="ja-JP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実際の物理メモリに</a:t>
                      </a:r>
                      <a:endParaRPr kumimoji="1" lang="en-US" altLang="ja-JP" sz="2000" dirty="0" smtClean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割り当てられるアドレス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  <a:tr h="4807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数</a:t>
                      </a:r>
                      <a:endParaRPr kumimoji="1" lang="ja-JP" altLang="en-US" sz="24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プログラムの数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１だけ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4499992" y="4322713"/>
            <a:ext cx="3758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物理アドレスの有効範囲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81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dirty="0"/>
              <a:t>はじめに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記憶装置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92088" y="4019284"/>
            <a:ext cx="1403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記憶装置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2088" y="2204864"/>
            <a:ext cx="795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コンピュータが処理するデータの保持に使う部品の総称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113451" y="4255998"/>
            <a:ext cx="161967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71800" y="4264384"/>
            <a:ext cx="0" cy="8350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57286" y="5084890"/>
            <a:ext cx="9613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779912" y="406167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主記憶装置</a:t>
            </a:r>
            <a:endParaRPr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79912" y="491155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補助記憶装置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552" y="337121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記憶装置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の分類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3074" name="Picture 2" descr="https://upload.wikimedia.org/wikipedia/commons/thumb/c/ca/Memory_module_DDRAM_20-03-2006.jpg/200px-Memory_module_DDRAM_20-03-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950573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c/c0/Western_Digital_WD800_Hard_Disk_A.jpg/275px-Western_Digital_WD800_Hard_Disk_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73" y="4839543"/>
            <a:ext cx="1906196" cy="12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1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バーチャル</a:t>
            </a:r>
            <a:r>
              <a:rPr kumimoji="1" lang="ja-JP" altLang="en-US" dirty="0" smtClean="0"/>
              <a:t>メモリの管理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404745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管理方法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0040" y="4725144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バーチャルメモリ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3635896" y="4919468"/>
            <a:ext cx="161967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4294245" y="4927854"/>
            <a:ext cx="0" cy="8350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4279731" y="5748360"/>
            <a:ext cx="9613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74365" y="470974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セグメント方式</a:t>
            </a:r>
            <a:endParaRPr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374365" y="5559623"/>
            <a:ext cx="233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ページング方式</a:t>
            </a:r>
            <a:endParaRPr kumimoji="1"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81655" y="1340768"/>
            <a:ext cx="2681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SWAP(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スワップ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991709" y="1844824"/>
            <a:ext cx="63401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使用されて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いない主記憶装置のメモリ領域を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補助記憶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装置のメモリ領域と交換する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020006" y="2852936"/>
            <a:ext cx="63603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メモリの内容を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HDD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に移す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使用する際に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HDD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からメモリに取り出す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63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1" y="4581128"/>
            <a:ext cx="2971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バーチャルメモリの管理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81655" y="126876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ページング方式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5641" y="170080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・一定の大きさの領域を単位として行う方式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5641" y="218144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・ページと呼ばれる小さな単位に分割され管理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39552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9552" y="3212976"/>
            <a:ext cx="824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・プログラムに割り当てるメモリが連続である必要がない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9552" y="3717032"/>
            <a:ext cx="824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・大きな</a:t>
            </a:r>
            <a:r>
              <a:rPr lang="ja-JP" altLang="en-US" sz="2400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フラグメンテーション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がほとんど発生しない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81128"/>
            <a:ext cx="29908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1835696" y="5805264"/>
            <a:ext cx="1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1" y="5121536"/>
            <a:ext cx="714375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3" name="直線コネクタ 32"/>
          <p:cNvCxnSpPr/>
          <p:nvPr/>
        </p:nvCxnSpPr>
        <p:spPr>
          <a:xfrm>
            <a:off x="2483768" y="4581128"/>
            <a:ext cx="0" cy="11334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79" y="5167090"/>
            <a:ext cx="609600" cy="54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1704037" y="4581128"/>
            <a:ext cx="0" cy="11334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下矢印 35"/>
          <p:cNvSpPr/>
          <p:nvPr/>
        </p:nvSpPr>
        <p:spPr>
          <a:xfrm rot="16200000">
            <a:off x="4290603" y="4924618"/>
            <a:ext cx="576064" cy="465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68709" y="5805264"/>
            <a:ext cx="1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HDD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57" y="4628753"/>
            <a:ext cx="9334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コネクタ 4"/>
          <p:cNvCxnSpPr>
            <a:stCxn id="4099" idx="1"/>
            <a:endCxn id="4099" idx="3"/>
          </p:cNvCxnSpPr>
          <p:nvPr/>
        </p:nvCxnSpPr>
        <p:spPr>
          <a:xfrm>
            <a:off x="1043608" y="5147866"/>
            <a:ext cx="29908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3228562" y="4581128"/>
            <a:ext cx="0" cy="11334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線吹き出し 2 (枠付き) 7"/>
          <p:cNvSpPr/>
          <p:nvPr/>
        </p:nvSpPr>
        <p:spPr>
          <a:xfrm>
            <a:off x="6528377" y="4437112"/>
            <a:ext cx="1368152" cy="576064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ページ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75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バーチャルメモリの管理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7544" y="126876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セグメント方式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7840" y="169166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・プログラムやデータの大きさで管理する方式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7840" y="2166103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・セグメントと呼ばれる可変な大きさで管理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81" y="4911551"/>
            <a:ext cx="2971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11551"/>
            <a:ext cx="29908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1835696" y="6135687"/>
            <a:ext cx="1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下矢印 15"/>
          <p:cNvSpPr/>
          <p:nvPr/>
        </p:nvSpPr>
        <p:spPr>
          <a:xfrm rot="16200000">
            <a:off x="4290603" y="5212651"/>
            <a:ext cx="576064" cy="465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068709" y="6135687"/>
            <a:ext cx="114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HDD</a:t>
            </a: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57" y="4959176"/>
            <a:ext cx="9334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20" y="5025851"/>
            <a:ext cx="9715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984" y="5055567"/>
            <a:ext cx="838200" cy="82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線吹き出し 2 (枠付き) 23"/>
          <p:cNvSpPr/>
          <p:nvPr/>
        </p:nvSpPr>
        <p:spPr>
          <a:xfrm>
            <a:off x="6640580" y="4421406"/>
            <a:ext cx="1819851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920"/>
              <a:gd name="adj6" fmla="val -425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セグメント</a:t>
            </a:r>
            <a:endParaRPr kumimoji="1" lang="ja-JP" altLang="en-US" sz="2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9552" y="278092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特徴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5483" y="3242593"/>
            <a:ext cx="788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・大きな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フラグメンテーション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が発生する可能性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75484" y="3759423"/>
            <a:ext cx="7884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・セグメント間でデータの保護が可能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44" y="5066134"/>
            <a:ext cx="8382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バーチャルメモリの管理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1268760"/>
            <a:ext cx="51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フラグメンテーション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断片化</a:t>
            </a:r>
            <a:r>
              <a:rPr lang="en-US" altLang="ja-JP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259632" y="4365104"/>
            <a:ext cx="72008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504" y="1823038"/>
            <a:ext cx="2528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HDD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259632" y="4365104"/>
            <a:ext cx="2124236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788296" y="4365104"/>
            <a:ext cx="355848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83968" y="4365104"/>
            <a:ext cx="355848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152256" y="4365104"/>
            <a:ext cx="355848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940152" y="4365104"/>
            <a:ext cx="355848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732240" y="4365104"/>
            <a:ext cx="355848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456512" y="4365104"/>
            <a:ext cx="177924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259632" y="2492896"/>
            <a:ext cx="72008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1259632" y="2492896"/>
            <a:ext cx="2124236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9120" y="2924944"/>
            <a:ext cx="94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初期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504" y="472514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断片化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771800" y="3861048"/>
            <a:ext cx="51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デフラグメンテーション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259632" y="4365104"/>
            <a:ext cx="2528664" cy="11521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4196697" y="4365104"/>
            <a:ext cx="1921380" cy="1152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線吹き出し 2 (枠付き) 28"/>
          <p:cNvSpPr/>
          <p:nvPr/>
        </p:nvSpPr>
        <p:spPr>
          <a:xfrm>
            <a:off x="6588224" y="3717673"/>
            <a:ext cx="2376264" cy="4966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169"/>
              <a:gd name="adj6" fmla="val -4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処理が遅くなる</a:t>
            </a:r>
            <a:endParaRPr kumimoji="1" lang="en-US" altLang="ja-JP" sz="2400" dirty="0" smtClean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5292080" y="6173688"/>
            <a:ext cx="216024" cy="207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292080" y="5733256"/>
            <a:ext cx="216024" cy="207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5581839" y="5606243"/>
            <a:ext cx="3382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システムデータ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574300" y="6063679"/>
            <a:ext cx="31741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その他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</a:t>
            </a:r>
            <a:endParaRPr lang="en-US" altLang="ja-JP" sz="2400" b="1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871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5" grpId="0"/>
      <p:bldP spid="26" grpId="0" animBg="1"/>
      <p:bldP spid="27" grpId="0" animBg="1"/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バーチャルメモリの管理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7544" y="134076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多重化仮想記憶</a:t>
            </a:r>
            <a:endParaRPr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51909" y="177281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・セグメント方式とページング方式を組み合わせた方式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170" name="Picture 2" descr="https://upload.wikimedia.org/wikipedia/ja/5/55/Virtual_Memory_Ja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22" y="3284984"/>
            <a:ext cx="541444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51909" y="2334072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・プロセスに割り当てるメモリ領域をセグメントで確保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1909" y="2895327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・セグメント内の領域はページング方式で処理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線吹き出し 2 (枠付き) 11"/>
          <p:cNvSpPr/>
          <p:nvPr/>
        </p:nvSpPr>
        <p:spPr>
          <a:xfrm>
            <a:off x="5148064" y="3356992"/>
            <a:ext cx="3456384" cy="4966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991"/>
              <a:gd name="adj6" fmla="val -48872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コンテキストスイッチ</a:t>
            </a:r>
            <a:endParaRPr kumimoji="1"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123728" y="3853644"/>
            <a:ext cx="1368152" cy="274370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線吹き出し 2 (枠付き) 13"/>
          <p:cNvSpPr/>
          <p:nvPr/>
        </p:nvSpPr>
        <p:spPr>
          <a:xfrm>
            <a:off x="6948264" y="5517232"/>
            <a:ext cx="2016224" cy="496652"/>
          </a:xfrm>
          <a:prstGeom prst="borderCallout2">
            <a:avLst>
              <a:gd name="adj1" fmla="val -15771"/>
              <a:gd name="adj2" fmla="val 45782"/>
              <a:gd name="adj3" fmla="val -27278"/>
              <a:gd name="adj4" fmla="val 40023"/>
              <a:gd name="adj5" fmla="val -121150"/>
              <a:gd name="adj6" fmla="val -489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共有メモリ</a:t>
            </a:r>
            <a:endParaRPr kumimoji="1" lang="en-US" altLang="ja-JP" sz="2400" b="1" dirty="0" smtClean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940152" y="4433410"/>
            <a:ext cx="803548" cy="137185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4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はじめに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31848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2.RAM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の歴史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15219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3.RAM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の構造、種類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9859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</a:t>
            </a:r>
            <a:r>
              <a:rPr kumimoji="1"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メモリの管理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Picture 2" descr="メモ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83414"/>
            <a:ext cx="3338700" cy="24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558602" y="48541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近年の</a:t>
            </a:r>
            <a:r>
              <a:rPr kumimoji="1"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1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近年の</a:t>
            </a:r>
            <a:r>
              <a:rPr kumimoji="1" lang="en-US" altLang="ja-JP" dirty="0" smtClean="0"/>
              <a:t>RAM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467544" y="1340768"/>
            <a:ext cx="1491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err="1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EcoRAM</a:t>
            </a:r>
            <a:endParaRPr lang="en-US" altLang="ja-JP" sz="2400" b="1" dirty="0" smtClean="0">
              <a:solidFill>
                <a:schemeClr val="accent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188721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Spansion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が開発した検索サーバー向けメモリ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410" name="Picture 2" descr="http://news.mynavi.jp/news/2008/06/25/044/images/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285750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539552" y="2463279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・基本は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枚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32GB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NOR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型のフラッシュメモリ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039343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・リフレッシュ動作が不要であるため消費電力が低い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645024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DRAM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と比較すると消費電力は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1/8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程度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0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84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dirty="0"/>
              <a:t>はじめに</a:t>
            </a:r>
            <a:endParaRPr kumimoji="1" lang="ja-JP" altLang="en-US" b="1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3074" name="Picture 2" descr="https://upload.wikimedia.org/wikipedia/commons/thumb/c/ca/Memory_module_DDRAM_20-03-2006.jpg/200px-Memory_module_DDRAM_20-03-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49" y="266748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thumb/c/c0/Western_Digital_WD800_Hard_Disk_A.jpg/275px-Western_Digital_WD800_Hard_Disk_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73" y="4839543"/>
            <a:ext cx="1906196" cy="127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主記憶装置</a:t>
            </a:r>
            <a:endParaRPr kumimoji="1" lang="ja-JP" altLang="en-US" sz="28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2088" y="2204864"/>
            <a:ext cx="795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CPU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が直接アクセスすることができる記憶装置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9552" y="362586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補助</a:t>
            </a:r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記憶装置</a:t>
            </a:r>
            <a:endParaRPr kumimoji="1" lang="ja-JP" altLang="en-US" sz="28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792088" y="4335487"/>
            <a:ext cx="709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CPU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が直接アクセスすることができない記憶装置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2088" y="4841131"/>
            <a:ext cx="693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ハードディスク、フラッシュメモリ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611560" y="1916832"/>
            <a:ext cx="18002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792088" y="2679303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半導体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(RAM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ROM)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33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dirty="0"/>
              <a:t>はじめに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主記憶装置</a:t>
            </a:r>
            <a:endParaRPr kumimoji="1" lang="ja-JP" altLang="en-US" sz="28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3789041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主記憶装置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92088" y="2204864"/>
            <a:ext cx="795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CPU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が直接アクセスすることができる記憶装置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V="1">
            <a:off x="2113451" y="4025755"/>
            <a:ext cx="1619672" cy="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71800" y="4034141"/>
            <a:ext cx="0" cy="8350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757286" y="4854647"/>
            <a:ext cx="96132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851920" y="3759423"/>
            <a:ext cx="519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(Random Access Memory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851920" y="4609300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ROM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Read </a:t>
            </a:r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Only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Memory)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9552" y="314096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主記憶装置</a:t>
            </a:r>
            <a:r>
              <a:rPr kumimoji="1"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の分類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52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b="1" dirty="0"/>
              <a:t>はじめに</a:t>
            </a:r>
            <a:endParaRPr kumimoji="1" lang="ja-JP" altLang="en-US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148478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 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ROM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という言葉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28352"/>
              </p:ext>
            </p:extLst>
          </p:nvPr>
        </p:nvGraphicFramePr>
        <p:xfrm>
          <a:off x="539553" y="3789040"/>
          <a:ext cx="8208912" cy="158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1"/>
                <a:gridCol w="4320481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名称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用途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RAM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(Random Access Memory)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自由に読み書きが行われるメモリ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8059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ROM</a:t>
                      </a:r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(</a:t>
                      </a:r>
                      <a:r>
                        <a:rPr kumimoji="1" lang="en-US" altLang="ja-JP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Read Only Memory)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読み出し専用のメモリ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792088" y="2204864"/>
            <a:ext cx="795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どちらも電気信号を使って読み書きをする半導体メモリ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14096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 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と </a:t>
            </a:r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ROM</a:t>
            </a: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の違い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52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とは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198884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Random Access Memory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92088" y="1455167"/>
            <a:ext cx="795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コンピュータで使用する主記憶装置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683568" y="2378497"/>
            <a:ext cx="244827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899592" y="327221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ランダムアクセス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先頭からレコードに記録されている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                    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順番に検索する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9552" y="266652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データのアクセス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方式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2051720" y="3733875"/>
            <a:ext cx="0" cy="58883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99592" y="4322713"/>
            <a:ext cx="801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400" b="1" dirty="0" smtClean="0">
                <a:solidFill>
                  <a:schemeClr val="accent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シーケンシャルアクセス</a:t>
            </a:r>
            <a:r>
              <a:rPr kumimoji="1" lang="en-US" altLang="ja-JP" sz="24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前から順に検索していく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26481"/>
              </p:ext>
            </p:extLst>
          </p:nvPr>
        </p:nvGraphicFramePr>
        <p:xfrm>
          <a:off x="5004048" y="5302755"/>
          <a:ext cx="2277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458"/>
                <a:gridCol w="569458"/>
                <a:gridCol w="569458"/>
                <a:gridCol w="569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2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56762"/>
              </p:ext>
            </p:extLst>
          </p:nvPr>
        </p:nvGraphicFramePr>
        <p:xfrm>
          <a:off x="1142040" y="5291955"/>
          <a:ext cx="2277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458"/>
                <a:gridCol w="569458"/>
                <a:gridCol w="569458"/>
                <a:gridCol w="56945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1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4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2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3</a:t>
                      </a:r>
                      <a:endParaRPr kumimoji="1" lang="ja-JP" altLang="en-US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下カーブ矢印 22"/>
          <p:cNvSpPr/>
          <p:nvPr/>
        </p:nvSpPr>
        <p:spPr>
          <a:xfrm>
            <a:off x="5239938" y="4898777"/>
            <a:ext cx="504056" cy="4039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下カーブ矢印 23"/>
          <p:cNvSpPr/>
          <p:nvPr/>
        </p:nvSpPr>
        <p:spPr>
          <a:xfrm>
            <a:off x="5816002" y="4909577"/>
            <a:ext cx="504056" cy="4039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下カーブ矢印 24"/>
          <p:cNvSpPr/>
          <p:nvPr/>
        </p:nvSpPr>
        <p:spPr>
          <a:xfrm>
            <a:off x="6464074" y="4909577"/>
            <a:ext cx="504056" cy="4039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下カーブ矢印 25"/>
          <p:cNvSpPr/>
          <p:nvPr/>
        </p:nvSpPr>
        <p:spPr>
          <a:xfrm>
            <a:off x="1418944" y="4898777"/>
            <a:ext cx="1224136" cy="4039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下カーブ矢印 26"/>
          <p:cNvSpPr/>
          <p:nvPr/>
        </p:nvSpPr>
        <p:spPr>
          <a:xfrm>
            <a:off x="2643080" y="4898777"/>
            <a:ext cx="504056" cy="4039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下カーブ矢印 27"/>
          <p:cNvSpPr/>
          <p:nvPr/>
        </p:nvSpPr>
        <p:spPr>
          <a:xfrm rot="10800000">
            <a:off x="2048936" y="5629851"/>
            <a:ext cx="1098200" cy="4039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382940" y="6055338"/>
            <a:ext cx="210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ランダムアクセス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788024" y="6050905"/>
            <a:ext cx="34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シーケンシャルアクセス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65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RAM</a:t>
            </a:r>
            <a:r>
              <a:rPr kumimoji="1" lang="ja-JP" altLang="en-US" dirty="0" smtClean="0"/>
              <a:t>の回路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複数入力を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つの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信号として出力する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マルチプレクサ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を採用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93491"/>
            <a:ext cx="25527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1691680" y="6356641"/>
            <a:ext cx="63367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 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3"/>
              </a:rPr>
              <a:t>http://www.dsl.hiroshima-u.ac.jp/~iwa/text/LB6.Memory.pdf</a:t>
            </a:r>
            <a:r>
              <a:rPr lang="ja-JP" altLang="en-US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</a:t>
            </a:r>
            <a:r>
              <a:rPr lang="en-US" altLang="ja-JP" sz="12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P6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80098" y="53202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r>
              <a:rPr lang="ja-JP" altLang="en-US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の回路</a:t>
            </a:r>
            <a:endParaRPr lang="ja-JP" altLang="en-US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9552" y="5775647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複数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の信号を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つの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共有された伝送路で送ることを</a:t>
            </a:r>
            <a:r>
              <a:rPr lang="ja-JP" altLang="en-US" sz="2400" b="1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多重化</a:t>
            </a:r>
            <a:endParaRPr lang="ja-JP" altLang="en-US" sz="24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404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9D01-5C27-4185-B522-A34535AE09BC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148478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はじめに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9552" y="2318489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2.RAM</a:t>
            </a:r>
            <a:r>
              <a:rPr lang="ja-JP" altLang="en-US" sz="28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の歴史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9552" y="3152194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3.RAM</a:t>
            </a:r>
            <a:r>
              <a:rPr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の構造、種類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98590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4.</a:t>
            </a:r>
            <a:r>
              <a:rPr kumimoji="1"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メモリの管理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0" name="Picture 2" descr="メモ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83414"/>
            <a:ext cx="3338700" cy="249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558602" y="485418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5</a:t>
            </a:r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</a:t>
            </a:r>
            <a:r>
              <a:rPr kumimoji="1" lang="ja-JP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近年の</a:t>
            </a:r>
            <a:r>
              <a:rPr kumimoji="1" lang="en-US" altLang="ja-JP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RAM</a:t>
            </a:r>
            <a:endParaRPr kumimoji="1" lang="ja-JP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41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1645</Words>
  <Application>Microsoft Office PowerPoint</Application>
  <PresentationFormat>画面に合わせる (4:3)</PresentationFormat>
  <Paragraphs>402</Paragraphs>
  <Slides>37</Slides>
  <Notes>10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Office ​​テーマ</vt:lpstr>
      <vt:lpstr>メモリ(RAM)について</vt:lpstr>
      <vt:lpstr>目次</vt:lpstr>
      <vt:lpstr>はじめに</vt:lpstr>
      <vt:lpstr>はじめに</vt:lpstr>
      <vt:lpstr>はじめに</vt:lpstr>
      <vt:lpstr>はじめに</vt:lpstr>
      <vt:lpstr>RAMとは…</vt:lpstr>
      <vt:lpstr>RAMの回路</vt:lpstr>
      <vt:lpstr>目次</vt:lpstr>
      <vt:lpstr>RAMの歴史</vt:lpstr>
      <vt:lpstr>RAMの歴史</vt:lpstr>
      <vt:lpstr>RAMの歴史</vt:lpstr>
      <vt:lpstr>RAMの歴史</vt:lpstr>
      <vt:lpstr>RAMの歴史</vt:lpstr>
      <vt:lpstr>ROMの歴史(補足）</vt:lpstr>
      <vt:lpstr>補助記憶装置の歴史(補足）</vt:lpstr>
      <vt:lpstr>RAMの歴史</vt:lpstr>
      <vt:lpstr>目次</vt:lpstr>
      <vt:lpstr>RAMについて</vt:lpstr>
      <vt:lpstr>RAMについて</vt:lpstr>
      <vt:lpstr>メモリヒエラルキー</vt:lpstr>
      <vt:lpstr>RAMについて</vt:lpstr>
      <vt:lpstr>RAMの種類</vt:lpstr>
      <vt:lpstr>RAMの種類</vt:lpstr>
      <vt:lpstr>RAMの種類</vt:lpstr>
      <vt:lpstr>DRAMの種別</vt:lpstr>
      <vt:lpstr>目次</vt:lpstr>
      <vt:lpstr>メモリの管理</vt:lpstr>
      <vt:lpstr>メモリの管理</vt:lpstr>
      <vt:lpstr>バーチャルメモリの管理</vt:lpstr>
      <vt:lpstr>バーチャルメモリの管理</vt:lpstr>
      <vt:lpstr>バーチャルメモリの管理</vt:lpstr>
      <vt:lpstr>バーチャルメモリの管理</vt:lpstr>
      <vt:lpstr>バーチャルメモリの管理</vt:lpstr>
      <vt:lpstr>目次</vt:lpstr>
      <vt:lpstr>近年のRAM</vt:lpstr>
      <vt:lpstr>ご清聴ありがとうございました!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メモリ(RAM)について</dc:title>
  <dc:creator>kagayama</dc:creator>
  <cp:lastModifiedBy>kagayama</cp:lastModifiedBy>
  <cp:revision>93</cp:revision>
  <dcterms:created xsi:type="dcterms:W3CDTF">2017-01-18T01:31:16Z</dcterms:created>
  <dcterms:modified xsi:type="dcterms:W3CDTF">2017-01-19T10:44:19Z</dcterms:modified>
</cp:coreProperties>
</file>