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309" r:id="rId4"/>
    <p:sldId id="274" r:id="rId5"/>
    <p:sldId id="258" r:id="rId6"/>
    <p:sldId id="264" r:id="rId7"/>
    <p:sldId id="265" r:id="rId8"/>
    <p:sldId id="266" r:id="rId9"/>
    <p:sldId id="296" r:id="rId10"/>
    <p:sldId id="298" r:id="rId11"/>
    <p:sldId id="297" r:id="rId12"/>
    <p:sldId id="299" r:id="rId13"/>
    <p:sldId id="300" r:id="rId14"/>
    <p:sldId id="301" r:id="rId15"/>
    <p:sldId id="302" r:id="rId16"/>
    <p:sldId id="303" r:id="rId17"/>
    <p:sldId id="282" r:id="rId18"/>
    <p:sldId id="267" r:id="rId19"/>
    <p:sldId id="272" r:id="rId20"/>
    <p:sldId id="268" r:id="rId21"/>
    <p:sldId id="310" r:id="rId22"/>
    <p:sldId id="286" r:id="rId23"/>
    <p:sldId id="259" r:id="rId24"/>
    <p:sldId id="263" r:id="rId25"/>
    <p:sldId id="287" r:id="rId26"/>
    <p:sldId id="260" r:id="rId27"/>
    <p:sldId id="306" r:id="rId28"/>
    <p:sldId id="277" r:id="rId29"/>
    <p:sldId id="311" r:id="rId30"/>
    <p:sldId id="304" r:id="rId31"/>
    <p:sldId id="262" r:id="rId32"/>
    <p:sldId id="312" r:id="rId33"/>
    <p:sldId id="276" r:id="rId34"/>
    <p:sldId id="269" r:id="rId35"/>
    <p:sldId id="279" r:id="rId36"/>
    <p:sldId id="288" r:id="rId37"/>
    <p:sldId id="289" r:id="rId38"/>
    <p:sldId id="285" r:id="rId39"/>
    <p:sldId id="290" r:id="rId40"/>
    <p:sldId id="291" r:id="rId41"/>
    <p:sldId id="313" r:id="rId42"/>
    <p:sldId id="292" r:id="rId43"/>
    <p:sldId id="305" r:id="rId44"/>
    <p:sldId id="273" r:id="rId45"/>
    <p:sldId id="278" r:id="rId46"/>
    <p:sldId id="307" r:id="rId47"/>
    <p:sldId id="308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32AD-A2F7-49C9-AFFC-2342102E7A20}" type="datetimeFigureOut">
              <a:rPr kumimoji="1" lang="ja-JP" altLang="en-US" smtClean="0"/>
              <a:pPr/>
              <a:t>2017/1/20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F051-D72A-460A-80CA-078A74F786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298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1844824"/>
            <a:ext cx="6172200" cy="131291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4221088"/>
            <a:ext cx="6172200" cy="1089974"/>
          </a:xfrm>
        </p:spPr>
        <p:txBody>
          <a:bodyPr/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dirty="0" smtClean="0"/>
              <a:t>マスタ サブタイトルの書式設定</a:t>
            </a:r>
            <a:endParaRPr kumimoji="0" lang="en-US" dirty="0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424936" cy="5832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89248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251520" y="130622"/>
            <a:ext cx="8424936" cy="56207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424936" cy="58326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964488" y="0"/>
            <a:ext cx="179512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9036496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8676456" y="6381328"/>
            <a:ext cx="360048" cy="3855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682044" y="6380008"/>
            <a:ext cx="387988" cy="378511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480EEC30-9704-4D17-902B-AD2E0826FA9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107504" y="692696"/>
            <a:ext cx="878497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の設計について</a:t>
            </a:r>
            <a:r>
              <a:rPr kumimoji="1" lang="en-US" altLang="ja-JP" dirty="0" smtClean="0"/>
              <a:t>(2017/1/19)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デジタル・インフォメーション・テクノロジー株式会社</a:t>
            </a:r>
            <a:endParaRPr kumimoji="1" lang="en-US" altLang="ja-JP" dirty="0" smtClean="0"/>
          </a:p>
          <a:p>
            <a:r>
              <a:rPr lang="ja-JP" altLang="en-US" dirty="0" smtClean="0"/>
              <a:t>システム・テクノロジー・センター</a:t>
            </a:r>
            <a:endParaRPr lang="en-US" altLang="ja-JP" dirty="0" smtClean="0"/>
          </a:p>
          <a:p>
            <a:r>
              <a:rPr kumimoji="1" lang="ja-JP" altLang="en-US" dirty="0" smtClean="0"/>
              <a:t>山田　雅樹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命令レジスタ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演算操作の対象となる主記憶装置のアドレスを保持するレジスタ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2267744" y="3284984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(枠付き) 6"/>
          <p:cNvSpPr/>
          <p:nvPr/>
        </p:nvSpPr>
        <p:spPr>
          <a:xfrm>
            <a:off x="4572000" y="2636912"/>
            <a:ext cx="4176464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805"/>
              <a:gd name="adj6" fmla="val -3405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演算操作の対象となる主記憶装置のアドレスを保持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メモリアドレスレジスタ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主記憶装置から取り出した命令を格納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2267744" y="2204864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(枠付き) 6"/>
          <p:cNvSpPr/>
          <p:nvPr/>
        </p:nvSpPr>
        <p:spPr>
          <a:xfrm>
            <a:off x="4572000" y="3356992"/>
            <a:ext cx="4176464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832"/>
              <a:gd name="adj6" fmla="val -3343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主記憶装置から取り出した命令を格納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汎用レジスタ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演算で使用するデータを格納する汎用的なレジスタ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3779912" y="2276872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(枠付き) 6"/>
          <p:cNvSpPr/>
          <p:nvPr/>
        </p:nvSpPr>
        <p:spPr>
          <a:xfrm flipH="1">
            <a:off x="323528" y="3861048"/>
            <a:ext cx="4176000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168"/>
              <a:gd name="adj6" fmla="val -90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演算で使用するデータを格納する汎用的なレジスタ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インデックスレジスタ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指標レジスタ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インデックスアドレス指定で使用する指標値を保持するレジスタ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3779912" y="2996952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(枠付き) 6"/>
          <p:cNvSpPr/>
          <p:nvPr/>
        </p:nvSpPr>
        <p:spPr>
          <a:xfrm flipH="1">
            <a:off x="323528" y="4581128"/>
            <a:ext cx="4176000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168"/>
              <a:gd name="adj6" fmla="val -90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インデックスアドレス指定で使用する指標値を保持するレジスタ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ベースレジスタ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基底レジスタ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ロードしたプログラムの先頭アドレスを格納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3779912" y="3501008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(枠付き) 6"/>
          <p:cNvSpPr/>
          <p:nvPr/>
        </p:nvSpPr>
        <p:spPr>
          <a:xfrm flipH="1">
            <a:off x="323528" y="5085184"/>
            <a:ext cx="4176000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168"/>
              <a:gd name="adj6" fmla="val -90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ロードしたプログラムの先頭アドレスを格納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アキュームレータ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演算の対象となるデータや演算結果を格納する専用のレジスタ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5292080" y="2996952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(枠付き) 6"/>
          <p:cNvSpPr/>
          <p:nvPr/>
        </p:nvSpPr>
        <p:spPr>
          <a:xfrm flipH="1">
            <a:off x="323528" y="4077072"/>
            <a:ext cx="4176000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450"/>
              <a:gd name="adj6" fmla="val -305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ロードしたプログラムの先頭アドレスを格納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フラグレジスタ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が特定の命令を実行した後に自動的に付与される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5292080" y="3573016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(枠付き) 6"/>
          <p:cNvSpPr/>
          <p:nvPr/>
        </p:nvSpPr>
        <p:spPr>
          <a:xfrm flipH="1">
            <a:off x="323528" y="4869160"/>
            <a:ext cx="4176000" cy="1800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450"/>
              <a:gd name="adj6" fmla="val -305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CPU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が特定の命令を実行した後に自動的に付与される</a:t>
            </a:r>
          </a:p>
          <a:p>
            <a:pPr marL="0" lvl="1"/>
            <a:r>
              <a:rPr lang="ja-JP" altLang="en-US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　・「</a:t>
            </a:r>
            <a:r>
              <a:rPr lang="en-US" altLang="ja-JP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OF</a:t>
            </a:r>
            <a:r>
              <a:rPr lang="ja-JP" altLang="en-US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」：桁あふれの発生（オーバーフロー）</a:t>
            </a:r>
          </a:p>
          <a:p>
            <a:pPr marL="0" lvl="1"/>
            <a:r>
              <a:rPr lang="ja-JP" altLang="en-US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　・「</a:t>
            </a:r>
            <a:r>
              <a:rPr lang="en-US" altLang="ja-JP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ZF</a:t>
            </a:r>
            <a:r>
              <a:rPr lang="ja-JP" altLang="en-US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」：演算結果がゼロ（ゼロ）</a:t>
            </a:r>
          </a:p>
          <a:p>
            <a:pPr marL="0" lvl="1"/>
            <a:r>
              <a:rPr lang="ja-JP" altLang="en-US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　・「</a:t>
            </a:r>
            <a:r>
              <a:rPr lang="en-US" altLang="ja-JP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SF</a:t>
            </a:r>
            <a:r>
              <a:rPr lang="ja-JP" altLang="en-US" sz="16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」：演算結果が負の値（サイン）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レジスタファイル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レジスタファイル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コンピュータの中央演算装置</a:t>
            </a:r>
            <a:r>
              <a:rPr lang="en-US" altLang="ja-JP" dirty="0" smtClean="0"/>
              <a:t>(CPU)</a:t>
            </a:r>
            <a:r>
              <a:rPr lang="ja-JP" altLang="en-US" dirty="0" smtClean="0"/>
              <a:t>にレジスタを多数集積したもの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高速な</a:t>
            </a:r>
            <a:r>
              <a:rPr lang="en-US" altLang="ja-JP" dirty="0" smtClean="0"/>
              <a:t>SRAM</a:t>
            </a:r>
            <a:r>
              <a:rPr lang="ja-JP" altLang="en-US" dirty="0" smtClean="0"/>
              <a:t>に複数のポートを持たせる形で実装されている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582285"/>
            <a:ext cx="4032448" cy="319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バス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コンピュータ内部でデータや信号を伝達するための回路や通路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クロックにより同期をとりながらデータをやり取り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バスは配置されている場所によって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種類存在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内部バス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CPU</a:t>
            </a:r>
            <a:r>
              <a:rPr lang="ja-JP" altLang="en-US" dirty="0" smtClean="0"/>
              <a:t>内部のデータのやり取りに使用する伝送路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r>
              <a:rPr lang="ja-JP" altLang="en-US" dirty="0" smtClean="0"/>
              <a:t>外部バス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CPU</a:t>
            </a:r>
            <a:r>
              <a:rPr lang="ja-JP" altLang="en-US" dirty="0" smtClean="0"/>
              <a:t>や主記憶装置、周辺機器の間でのデータのやり取りに使用する伝送路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アドレスバス：データが存在するアドレスのやり取りに使用する伝送路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データバス：データのやり取りに使用する伝送路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コントロールバス：各周辺機器間で制御情報のやり取りに使用する伝送路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r>
              <a:rPr lang="ja-JP" altLang="en-US" dirty="0" smtClean="0"/>
              <a:t>拡張バス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コンピュータに機能を追加する時に使用する拡張カードと</a:t>
            </a:r>
            <a:r>
              <a:rPr lang="en-US" altLang="ja-JP" dirty="0" smtClean="0"/>
              <a:t>CPU</a:t>
            </a:r>
            <a:r>
              <a:rPr lang="ja-JP" altLang="en-US" dirty="0" smtClean="0"/>
              <a:t>間のデータのやり取りに使用する伝送路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ハードディスクなど高速なデータのやり取りが求められる周辺機器を接続した際に使用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クロック回路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クロック信号を発生させる回路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クロックドライバ：クロック信号を発生させるデバイ</a:t>
            </a:r>
            <a:r>
              <a:rPr lang="ja-JP" altLang="en-US" dirty="0"/>
              <a:t>ス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クロック信号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デジタル回路等が動作するために必要となる一定周期の信号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電子回路の動作の同期をとる役割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常に一定の周波数の信号を使用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周波数：周期的な現象が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秒間に繰り返される数</a:t>
            </a:r>
            <a:r>
              <a:rPr lang="en-US" altLang="ja-JP" dirty="0" smtClean="0"/>
              <a:t>(Hz)</a:t>
            </a:r>
          </a:p>
          <a:p>
            <a:pPr lvl="2"/>
            <a:r>
              <a:rPr lang="ja-JP" altLang="en-US" dirty="0" smtClean="0"/>
              <a:t>周波数が高いほど、高速に処理が可能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1GHz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との変化が１秒間に</a:t>
            </a:r>
            <a:r>
              <a:rPr lang="en-US" altLang="ja-JP" dirty="0" smtClean="0"/>
              <a:t>10</a:t>
            </a:r>
            <a:r>
              <a:rPr lang="ja-JP" altLang="en-US" dirty="0" smtClean="0"/>
              <a:t>億回繰り返される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pic>
        <p:nvPicPr>
          <p:cNvPr id="6" name="Picture 2" descr="同期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8" y="4941168"/>
            <a:ext cx="5267325" cy="1676400"/>
          </a:xfrm>
          <a:prstGeom prst="rect">
            <a:avLst/>
          </a:prstGeom>
          <a:noFill/>
        </p:spPr>
      </p:pic>
      <p:pic>
        <p:nvPicPr>
          <p:cNvPr id="7" name="Picture 2" descr="1:4 PECL / ECL クロックドライバ, 2:1 差動MUX入力, 2.5V, 3.3V, 5V, 16-Pin TSS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7275" y="836712"/>
            <a:ext cx="1708820" cy="1701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lang="en-US" altLang="ja-JP" dirty="0" smtClean="0"/>
              <a:t>CPU</a:t>
            </a:r>
            <a:r>
              <a:rPr lang="ja-JP" altLang="en-US" dirty="0" smtClean="0"/>
              <a:t>設計でよく使うロジックスタイル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lang="ja-JP" altLang="en-US" dirty="0"/>
              <a:t>動作記述と構造</a:t>
            </a:r>
            <a:r>
              <a:rPr lang="ja-JP" altLang="en-US" dirty="0" smtClean="0"/>
              <a:t>記述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lang="ja-JP" altLang="en-US" dirty="0" smtClean="0"/>
              <a:t>処理の高速化技法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lang="ja-JP" altLang="en-US" dirty="0" smtClean="0"/>
              <a:t>クラウドコンピューティング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5122" name="Picture 2" descr="C:\Users\YAMADA\AppData\Local\Microsoft\Windows\INetCache\IE\5YIE8R3D\lgi01a201401070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0888"/>
            <a:ext cx="3519462" cy="373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PLL(</a:t>
            </a:r>
            <a:r>
              <a:rPr lang="ja-JP" altLang="en-US" dirty="0" smtClean="0"/>
              <a:t>フェーズ・ロックド・ループの略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位相同期回路ともいう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入力の基準周波数と出力の周波数を一致させる回路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一般的には、電圧で周波数をコントロールする</a:t>
            </a:r>
            <a:r>
              <a:rPr lang="en-US" altLang="ja-JP" dirty="0" smtClean="0"/>
              <a:t>VCO</a:t>
            </a:r>
            <a:r>
              <a:rPr lang="ja-JP" altLang="en-US" dirty="0" smtClean="0"/>
              <a:t>と呼ばれる発振器と、位相比較器にて構成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r>
              <a:rPr lang="ja-JP" altLang="en-US" dirty="0" smtClean="0"/>
              <a:t>位相比較器：入力と出力の波形の位相を比較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VCO</a:t>
            </a:r>
            <a:r>
              <a:rPr lang="ja-JP" altLang="en-US" dirty="0" smtClean="0"/>
              <a:t>：出力側の周波数に合わせて電圧を調整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遅い場合は</a:t>
            </a:r>
            <a:r>
              <a:rPr lang="en-US" altLang="ja-JP" dirty="0" smtClean="0"/>
              <a:t>VCO</a:t>
            </a:r>
            <a:r>
              <a:rPr lang="ja-JP" altLang="en-US" dirty="0" smtClean="0"/>
              <a:t>入力電圧を上昇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早い場合は</a:t>
            </a:r>
            <a:r>
              <a:rPr lang="en-US" altLang="ja-JP" dirty="0" smtClean="0"/>
              <a:t>VCO</a:t>
            </a:r>
            <a:r>
              <a:rPr lang="ja-JP" altLang="en-US" dirty="0" smtClean="0"/>
              <a:t>入力電圧を低下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分周器：入力された周波数を整数分の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にして出力する回路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8" descr="PLL-Blo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140968"/>
            <a:ext cx="3790950" cy="857250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7524" y="3044280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CPU</a:t>
            </a:r>
            <a:r>
              <a:rPr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設計でよく使う</a:t>
            </a:r>
            <a:r>
              <a:rPr lang="ja-JP" altLang="en-US" sz="4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ロジックスタイル</a:t>
            </a:r>
            <a:endParaRPr lang="en-US" altLang="ja-JP" sz="4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9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  <a:r>
              <a:rPr lang="ja-JP" altLang="en-US" dirty="0" smtClean="0"/>
              <a:t>設計でよく使うロジックスタイル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オートマトン</a:t>
            </a:r>
            <a:r>
              <a:rPr lang="en-US" altLang="ja-JP" dirty="0" smtClean="0"/>
              <a:t>(</a:t>
            </a:r>
            <a:r>
              <a:rPr lang="zh-TW" altLang="en-US" dirty="0" smtClean="0"/>
              <a:t>状態機械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ja-JP" altLang="en-US" dirty="0" smtClean="0"/>
              <a:t>マイクロプログラム方式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pic>
        <p:nvPicPr>
          <p:cNvPr id="8194" name="Picture 2" descr="C:\Users\YAMADA\AppData\Local\Microsoft\Windows\INetCache\IE\UDN4DDKP\gi01d2014040402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36912"/>
            <a:ext cx="2699767" cy="33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オートマトン</a:t>
            </a:r>
            <a:r>
              <a:rPr lang="en-US" altLang="ja-JP" dirty="0" smtClean="0"/>
              <a:t>(</a:t>
            </a:r>
            <a:r>
              <a:rPr lang="zh-TW" altLang="en-US" dirty="0" smtClean="0"/>
              <a:t>状態機械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オートマトン</a:t>
            </a:r>
            <a:r>
              <a:rPr lang="en-US" altLang="ja-JP" dirty="0" smtClean="0"/>
              <a:t>(</a:t>
            </a:r>
            <a:r>
              <a:rPr lang="zh-TW" altLang="en-US" dirty="0" smtClean="0"/>
              <a:t>状態機械</a:t>
            </a:r>
            <a:r>
              <a:rPr lang="en-US" altLang="zh-TW" dirty="0" smtClean="0"/>
              <a:t>)</a:t>
            </a:r>
          </a:p>
          <a:p>
            <a:pPr lvl="1"/>
            <a:r>
              <a:rPr lang="ja-JP" altLang="en-US" dirty="0" smtClean="0"/>
              <a:t>入力に対し、内部の状況に応じた結果の出力を行う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状況に応じて、どのような状態に遷移にするかを示す</a:t>
            </a:r>
            <a:endParaRPr lang="en-US" altLang="ja-JP" dirty="0" smtClean="0"/>
          </a:p>
          <a:p>
            <a:pPr lvl="2"/>
            <a:r>
              <a:rPr lang="ja-JP" altLang="en-US" dirty="0"/>
              <a:t>状態</a:t>
            </a:r>
            <a:r>
              <a:rPr lang="ja-JP" altLang="en-US" dirty="0" smtClean="0"/>
              <a:t>遷移表：表形式にしたもの</a:t>
            </a:r>
            <a:endParaRPr lang="en-US" altLang="ja-JP" dirty="0" smtClean="0"/>
          </a:p>
          <a:p>
            <a:pPr lvl="2"/>
            <a:r>
              <a:rPr lang="ja-JP" altLang="en-US" dirty="0"/>
              <a:t>状態</a:t>
            </a:r>
            <a:r>
              <a:rPr lang="ja-JP" altLang="en-US" dirty="0" smtClean="0"/>
              <a:t>遷移図：図の形式にしたもの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有限状態機械</a:t>
            </a:r>
            <a:r>
              <a:rPr lang="en-US" altLang="zh-TW" dirty="0" smtClean="0"/>
              <a:t>(</a:t>
            </a:r>
            <a:r>
              <a:rPr lang="ja-JP" altLang="en-US" dirty="0" smtClean="0"/>
              <a:t>有限オートマトン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状態と入力の個数が有限の場合には、有限オートマトンという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オートマトン</a:t>
            </a:r>
            <a:r>
              <a:rPr lang="en-US" altLang="ja-JP" dirty="0" smtClean="0"/>
              <a:t>(</a:t>
            </a:r>
            <a:r>
              <a:rPr lang="zh-TW" altLang="en-US" dirty="0" smtClean="0"/>
              <a:t>状態機械</a:t>
            </a:r>
            <a:r>
              <a:rPr lang="en-US" altLang="zh-TW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状態機械</a:t>
            </a:r>
            <a:r>
              <a:rPr lang="en-US" altLang="zh-TW" dirty="0" smtClean="0"/>
              <a:t>(</a:t>
            </a:r>
            <a:r>
              <a:rPr lang="ja-JP" altLang="en-US" dirty="0" smtClean="0"/>
              <a:t>オートマトン</a:t>
            </a:r>
            <a:r>
              <a:rPr lang="en-US" altLang="ja-JP" dirty="0" smtClean="0"/>
              <a:t>)</a:t>
            </a:r>
            <a:endParaRPr lang="en-US" altLang="zh-TW" dirty="0" smtClean="0"/>
          </a:p>
          <a:p>
            <a:pPr lvl="1"/>
            <a:r>
              <a:rPr kumimoji="1" lang="ja-JP" altLang="en-US" dirty="0" smtClean="0"/>
              <a:t>状態遷移図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状態遷移表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4600575" cy="1581150"/>
          </a:xfrm>
          <a:prstGeom prst="rect">
            <a:avLst/>
          </a:prstGeom>
          <a:noFill/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8803536"/>
              </p:ext>
            </p:extLst>
          </p:nvPr>
        </p:nvGraphicFramePr>
        <p:xfrm>
          <a:off x="1403648" y="44371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状態</a:t>
                      </a:r>
                      <a:endParaRPr kumimoji="1" lang="ja-JP" altLang="en-US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</a:t>
                      </a:r>
                      <a:endParaRPr kumimoji="1" lang="ja-JP" altLang="en-US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</a:t>
                      </a:r>
                      <a:endParaRPr kumimoji="1" lang="ja-JP" altLang="en-US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q0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q1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q0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q1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q1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q2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q2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q2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q2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スライド番号プレースホル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マイクロプログラム方式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プロセッサの制御装置の実装手法のひとつ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CPU</a:t>
            </a:r>
            <a:r>
              <a:rPr lang="ja-JP" altLang="en-US" dirty="0" smtClean="0"/>
              <a:t>内のマイクロプログラム（マイクロコード）を使用して、複雑な命令を比較的容易に実装する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可能な限り実行速度を上げるよう最適化して設計される 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利点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命令セットアーキテクチャを容易に追加・拡張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プロセッサ間で標準化して互換性を高める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異なる命令セットの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のエミュレートにも応用可能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アーキテクチャ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424936" cy="5832648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コンピュータのアーキテクチャ</a:t>
            </a:r>
            <a:endParaRPr lang="en-US" altLang="ja-JP" dirty="0" smtClean="0"/>
          </a:p>
          <a:p>
            <a:pPr lvl="1"/>
            <a:r>
              <a:rPr lang="ja-JP" altLang="en-US" dirty="0"/>
              <a:t>入出力インタフェースを含むコンピュータシステムのハードウェア全体のユーザーから見たソフトウェアインタフェースの</a:t>
            </a:r>
            <a:r>
              <a:rPr lang="ja-JP" altLang="en-US" dirty="0" smtClean="0"/>
              <a:t>定義</a:t>
            </a:r>
            <a:endParaRPr lang="en-US" altLang="ja-JP" dirty="0" smtClean="0"/>
          </a:p>
          <a:p>
            <a:pPr lvl="1"/>
            <a:r>
              <a:rPr lang="ja-JP" altLang="en-US" dirty="0"/>
              <a:t>レジスタの構成、命令 </a:t>
            </a:r>
            <a:r>
              <a:rPr lang="en-US" altLang="ja-JP" dirty="0"/>
              <a:t>(</a:t>
            </a:r>
            <a:r>
              <a:rPr lang="ja-JP" altLang="en-US" dirty="0"/>
              <a:t>コンピュータ</a:t>
            </a:r>
            <a:r>
              <a:rPr lang="en-US" altLang="ja-JP" dirty="0"/>
              <a:t>)</a:t>
            </a:r>
            <a:r>
              <a:rPr lang="ja-JP" altLang="en-US" dirty="0"/>
              <a:t>とデータ型、アドレッシングモード、メモリマネジメント、割り込みと例外処理</a:t>
            </a:r>
            <a:r>
              <a:rPr lang="ja-JP" altLang="en-US" dirty="0" smtClean="0"/>
              <a:t>、</a:t>
            </a:r>
            <a:r>
              <a:rPr lang="ja-JP" altLang="en-US" dirty="0" smtClean="0"/>
              <a:t>入出力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命令セットアーキテクチャ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プロセッサ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働きを</a:t>
            </a:r>
            <a:r>
              <a:rPr lang="ja-JP" altLang="en-US" dirty="0" smtClean="0"/>
              <a:t>詳細に規定したもの、アーキテクチャの実装方法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プロセッサがどのような命令を実行するの</a:t>
            </a:r>
            <a:r>
              <a:rPr lang="ja-JP" altLang="en-US" dirty="0" smtClean="0"/>
              <a:t>か、結果がどうなるのか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プロセッサ</a:t>
            </a:r>
            <a:r>
              <a:rPr lang="ja-JP" altLang="en-US" dirty="0"/>
              <a:t>の中身がどのように作られているかについては規定</a:t>
            </a:r>
            <a:r>
              <a:rPr lang="ja-JP" altLang="en-US" dirty="0" smtClean="0"/>
              <a:t>されて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マイクロアーキテクチャ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具体的な中身のハードウェア構造、</a:t>
            </a:r>
            <a:r>
              <a:rPr lang="ja-JP" altLang="en-US" dirty="0">
                <a:solidFill>
                  <a:srgbClr val="252525"/>
                </a:solidFill>
                <a:latin typeface="Arial"/>
              </a:rPr>
              <a:t>各種命令を構築した体系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命令アーキテクチャ</a:t>
            </a:r>
            <a:r>
              <a:rPr lang="ja-JP" altLang="en-US" dirty="0"/>
              <a:t>に</a:t>
            </a:r>
            <a:r>
              <a:rPr lang="ja-JP" altLang="en-US" dirty="0" smtClean="0">
                <a:solidFill>
                  <a:srgbClr val="252525"/>
                </a:solidFill>
                <a:latin typeface="Arial"/>
              </a:rPr>
              <a:t>各種</a:t>
            </a:r>
            <a:r>
              <a:rPr lang="ja-JP" altLang="en-US" dirty="0">
                <a:solidFill>
                  <a:srgbClr val="252525"/>
                </a:solidFill>
                <a:latin typeface="Arial"/>
              </a:rPr>
              <a:t>命令を構築した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性能に影響する</a:t>
            </a:r>
            <a:endParaRPr lang="en-US" altLang="ja-JP" dirty="0" smtClean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RISC</a:t>
            </a:r>
            <a:r>
              <a:rPr lang="ja-JP" altLang="en-US" dirty="0"/>
              <a:t>」と「</a:t>
            </a:r>
            <a:r>
              <a:rPr lang="en-US" altLang="ja-JP" dirty="0"/>
              <a:t>CISC</a:t>
            </a:r>
            <a:r>
              <a:rPr lang="ja-JP" altLang="en-US" dirty="0"/>
              <a:t>」が</a:t>
            </a:r>
            <a:r>
              <a:rPr lang="ja-JP" altLang="en-US" dirty="0" smtClean="0"/>
              <a:t>存在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アーキテクチャ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RISC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縮小命令セットコンピュータで、命令を使用頻度の高い単純な命令に限定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「ワイヤードロジック方式」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命令を解読する作業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デコード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をハードウェアで実現する方式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CISC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複合命令セットコンピュータで、複雑な命令を多く用意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「マイクロプログラム制御方式」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「処理装置内に記憶されたマイクロプログラムを使用してデコードする方式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76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アーキテクチャ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RISC</a:t>
            </a:r>
            <a:r>
              <a:rPr lang="ja-JP" altLang="en-US" dirty="0" smtClean="0"/>
              <a:t>」と「</a:t>
            </a:r>
            <a:r>
              <a:rPr lang="en-US" altLang="ja-JP" dirty="0" smtClean="0"/>
              <a:t>CISC</a:t>
            </a:r>
            <a:r>
              <a:rPr lang="ja-JP" altLang="en-US" dirty="0" smtClean="0"/>
              <a:t>」の比較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6280395"/>
              </p:ext>
            </p:extLst>
          </p:nvPr>
        </p:nvGraphicFramePr>
        <p:xfrm>
          <a:off x="827585" y="1556796"/>
          <a:ext cx="7488831" cy="417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2496277"/>
                <a:gridCol w="2496277"/>
              </a:tblGrid>
              <a:tr h="596637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RISC</a:t>
                      </a:r>
                      <a:endParaRPr kumimoji="1" lang="ja-JP" altLang="en-US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CISC</a:t>
                      </a:r>
                      <a:endParaRPr kumimoji="1" lang="ja-JP" altLang="en-US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59663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1" lang="ja-JP" altLang="en-US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命令語の長さ</a:t>
                      </a:r>
                      <a:endParaRPr kumimoji="1" lang="ja-JP" altLang="en-US" kern="1200" dirty="0">
                        <a:solidFill>
                          <a:schemeClr val="dk1"/>
                        </a:solidFill>
                        <a:latin typeface="HGP創英角ｺﾞｼｯｸUB" pitchFamily="50" charset="-128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固定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可変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5966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命令の種類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少ない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多い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5966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命令の追加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困難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容易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5966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エミュレーション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不可能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可能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5966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処理速度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高速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低速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5966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処理の実行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容易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困難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7524" y="3044280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動作記述と構造記述</a:t>
            </a:r>
            <a:endParaRPr lang="en-US" altLang="ja-JP" sz="4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0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15916" y="3044280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概要</a:t>
            </a:r>
            <a:endParaRPr kumimoji="1" lang="ja-JP" altLang="en-US" sz="4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6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動作記述と構造記述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RTL(</a:t>
            </a:r>
            <a:r>
              <a:rPr lang="ja-JP" altLang="en-US" dirty="0" smtClean="0"/>
              <a:t>レジスタ転送レベル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論理回路の動作記述などにおいて、組合せ論理回路のゲートのネットリストを記述する「ゲートレベル」よりも一段抽象的な記述レベル</a:t>
            </a:r>
            <a:endParaRPr lang="en-US" altLang="ja-JP" dirty="0"/>
          </a:p>
          <a:p>
            <a:pPr lvl="1"/>
            <a:r>
              <a:rPr lang="ja-JP" altLang="en-US" dirty="0"/>
              <a:t>フリップフロップや</a:t>
            </a:r>
            <a:r>
              <a:rPr lang="en-US" altLang="ja-JP" dirty="0"/>
              <a:t>AND</a:t>
            </a:r>
            <a:r>
              <a:rPr lang="ja-JP" altLang="en-US" dirty="0" err="1"/>
              <a:t>、</a:t>
            </a:r>
            <a:r>
              <a:rPr lang="en-US" altLang="ja-JP" dirty="0"/>
              <a:t>OR</a:t>
            </a:r>
            <a:r>
              <a:rPr lang="ja-JP" altLang="en-US" dirty="0"/>
              <a:t>といったゲート・レベルのハードウェアの詳細を抽象化したレベル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ゲート・レベル</a:t>
            </a:r>
            <a:endParaRPr lang="en-US" altLang="ja-JP" dirty="0" smtClean="0"/>
          </a:p>
          <a:p>
            <a:pPr lvl="1"/>
            <a:r>
              <a:rPr lang="ja-JP" altLang="en-US" dirty="0"/>
              <a:t>デジタル</a:t>
            </a:r>
            <a:r>
              <a:rPr lang="en-US" altLang="ja-JP" dirty="0"/>
              <a:t>LSI</a:t>
            </a:r>
            <a:r>
              <a:rPr lang="ja-JP" altLang="en-US" dirty="0"/>
              <a:t>を設計する際のレベル（設計抽象度）の一つ</a:t>
            </a:r>
            <a:endParaRPr lang="en-US" altLang="ja-JP" dirty="0"/>
          </a:p>
          <a:p>
            <a:pPr lvl="1"/>
            <a:r>
              <a:rPr lang="en-US" altLang="ja-JP" dirty="0"/>
              <a:t>AND/OR</a:t>
            </a:r>
            <a:r>
              <a:rPr lang="ja-JP" altLang="en-US" dirty="0"/>
              <a:t>などのハードウェア要素を用いて振る舞いを表現</a:t>
            </a:r>
            <a:endParaRPr lang="en-US" altLang="ja-JP" dirty="0"/>
          </a:p>
          <a:p>
            <a:pPr lvl="1"/>
            <a:r>
              <a:rPr lang="en-US" altLang="ja-JP" dirty="0"/>
              <a:t>RTL</a:t>
            </a:r>
            <a:r>
              <a:rPr lang="ja-JP" altLang="en-US" dirty="0"/>
              <a:t>で記述された設計データが論理合成され、ハードウェアの最小要素に対応付けされたもの</a:t>
            </a:r>
            <a:endParaRPr lang="en-US" altLang="ja-JP" dirty="0"/>
          </a:p>
          <a:p>
            <a:pPr lvl="2"/>
            <a:r>
              <a:rPr lang="ja-JP" altLang="en-US" dirty="0"/>
              <a:t>論理合成：</a:t>
            </a:r>
            <a:r>
              <a:rPr lang="en-US" altLang="ja-JP" dirty="0"/>
              <a:t>RTL</a:t>
            </a:r>
            <a:r>
              <a:rPr lang="ja-JP" altLang="en-US" dirty="0"/>
              <a:t>記述をゲートレベル記述に変換すること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トランジスタ・レベル</a:t>
            </a:r>
            <a:endParaRPr lang="en-US" altLang="ja-JP" dirty="0" smtClean="0"/>
          </a:p>
          <a:p>
            <a:pPr lvl="1"/>
            <a:r>
              <a:rPr lang="ja-JP" altLang="en-US" dirty="0"/>
              <a:t>内蔵しているバイポーラ・トランジスタや</a:t>
            </a:r>
            <a:r>
              <a:rPr lang="en-US" altLang="ja-JP" dirty="0"/>
              <a:t>MOS</a:t>
            </a:r>
            <a:r>
              <a:rPr lang="ja-JP" altLang="en-US" dirty="0"/>
              <a:t>トランジスタ</a:t>
            </a:r>
            <a:r>
              <a:rPr lang="en-US" altLang="ja-JP" dirty="0"/>
              <a:t>(FET</a:t>
            </a:r>
            <a:r>
              <a:rPr lang="en-US" altLang="ja-JP" dirty="0" smtClean="0"/>
              <a:t>)</a:t>
            </a:r>
            <a:r>
              <a:rPr lang="ja-JP" altLang="en-US" dirty="0" smtClean="0"/>
              <a:t>単位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動作記述と構造記述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レベル</a:t>
            </a:r>
            <a:r>
              <a:rPr lang="ja-JP" altLang="en-US" dirty="0"/>
              <a:t>別</a:t>
            </a:r>
            <a:r>
              <a:rPr lang="ja-JP" altLang="en-US" dirty="0" smtClean="0"/>
              <a:t>の</a:t>
            </a:r>
            <a:r>
              <a:rPr lang="ja-JP" altLang="en-US" dirty="0"/>
              <a:t>比較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1273184"/>
              </p:ext>
            </p:extLst>
          </p:nvPr>
        </p:nvGraphicFramePr>
        <p:xfrm>
          <a:off x="395536" y="1628800"/>
          <a:ext cx="8208912" cy="460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1332148"/>
                <a:gridCol w="1368152"/>
                <a:gridCol w="3456384"/>
              </a:tblGrid>
              <a:tr h="87427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レベル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抽象度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論理合成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構造記述</a:t>
                      </a:r>
                      <a:r>
                        <a:rPr kumimoji="1" lang="ja-JP" altLang="en-US" sz="2400" b="0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のモジュール</a:t>
                      </a:r>
                      <a:endParaRPr kumimoji="1" lang="ja-JP" altLang="en-US" sz="2400" b="0" kern="1200" dirty="0">
                        <a:solidFill>
                          <a:schemeClr val="dk1"/>
                        </a:solidFill>
                        <a:latin typeface="HGP創英角ｺﾞｼｯｸUB" pitchFamily="50" charset="-128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9179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1" lang="ja-JP" altLang="en-US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ビヘイビア・レベル</a:t>
                      </a:r>
                      <a:endParaRPr kumimoji="1" lang="ja-JP" altLang="en-US" kern="1200" dirty="0">
                        <a:solidFill>
                          <a:schemeClr val="dk1"/>
                        </a:solidFill>
                        <a:latin typeface="HGP創英角ｺﾞｼｯｸUB" pitchFamily="50" charset="-128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1" lang="ja-JP" altLang="en-US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高</a:t>
                      </a:r>
                      <a:endParaRPr kumimoji="1" lang="ja-JP" altLang="en-US" kern="1200" dirty="0">
                        <a:solidFill>
                          <a:schemeClr val="dk1"/>
                        </a:solidFill>
                        <a:latin typeface="HGP創英角ｺﾞｼｯｸUB" pitchFamily="50" charset="-128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不可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b="0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レジスタを陽に書かずに動作記述したもの</a:t>
                      </a:r>
                      <a:endParaRPr kumimoji="1" lang="ja-JP" altLang="en-US" b="0" kern="1200" dirty="0">
                        <a:solidFill>
                          <a:schemeClr val="dk1"/>
                        </a:solidFill>
                        <a:latin typeface="HGP創英角ｺﾞｼｯｸUB" pitchFamily="50" charset="-128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13114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レジスタ転送レベル</a:t>
                      </a:r>
                      <a:endParaRPr kumimoji="1" lang="en-US" altLang="ja-JP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algn="ctr"/>
                      <a:r>
                        <a:rPr kumimoji="1" lang="en-US" altLang="ja-JP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(RTL)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↑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可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レジスタ間の代入を動作記述したもの</a:t>
                      </a:r>
                      <a:endParaRPr kumimoji="1" lang="ja-JP" altLang="en-US" kern="1200" dirty="0">
                        <a:solidFill>
                          <a:schemeClr val="dk1"/>
                        </a:solidFill>
                        <a:latin typeface="HGP創英角ｺﾞｼｯｸUB" pitchFamily="50" charset="-128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7524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ゲート・レベル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↓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可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レジスタ間の代入を動作記述したもの</a:t>
                      </a:r>
                      <a:endParaRPr kumimoji="1" lang="ja-JP" altLang="en-US" kern="1200" dirty="0">
                        <a:solidFill>
                          <a:schemeClr val="dk1"/>
                        </a:solidFill>
                        <a:latin typeface="HGP創英角ｺﾞｼｯｸUB" pitchFamily="50" charset="-128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7524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スイッチ・レベル</a:t>
                      </a:r>
                      <a:endParaRPr kumimoji="1" lang="en-US" altLang="ja-JP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トランジスタ・レベル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低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不可</a:t>
                      </a:r>
                      <a:endParaRPr kumimoji="1" lang="ja-JP" altLang="en-US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MOS</a:t>
                      </a:r>
                      <a:r>
                        <a:rPr kumimoji="1" lang="ja-JP" altLang="en-US" kern="1200" dirty="0" smtClean="0">
                          <a:solidFill>
                            <a:schemeClr val="dk1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  <a:cs typeface="+mn-cs"/>
                        </a:rPr>
                        <a:t>トランジスタ</a:t>
                      </a:r>
                      <a:endParaRPr kumimoji="1" lang="ja-JP" altLang="en-US" kern="1200" dirty="0">
                        <a:solidFill>
                          <a:schemeClr val="dk1"/>
                        </a:solidFill>
                        <a:latin typeface="HGP創英角ｺﾞｼｯｸUB" pitchFamily="50" charset="-128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7524" y="3044280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CPU</a:t>
            </a:r>
            <a:r>
              <a:rPr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の高速化技法</a:t>
            </a:r>
            <a:endParaRPr lang="en-US" altLang="ja-JP" sz="4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7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の高速化技法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キャッシュメモリの使用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キャッシュメモリを使用することでアクセス処理時間を短縮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 ⇒メモリへのアクセス処理時間が遅いことを改善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並列計算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複数処理を同時に行うことで処理時間を短縮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 ⇒処理を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つずつ</a:t>
            </a:r>
            <a:r>
              <a:rPr lang="ja-JP" altLang="en-US" dirty="0" smtClean="0"/>
              <a:t>行うと多数の処理に時間がかかることを改善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pic>
        <p:nvPicPr>
          <p:cNvPr id="7172" name="Picture 4" descr="C:\Users\YAMADA\AppData\Local\Microsoft\Windows\INetCache\IE\JG5FX21E\gi01c2014040402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28786"/>
            <a:ext cx="4499992" cy="189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キャッシュメモリ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キャッシュメモリ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一時的に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から手近な場所に置いておくメモリー空間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err="1" smtClean="0"/>
              <a:t>とメインメ</a:t>
            </a:r>
            <a:r>
              <a:rPr lang="ja-JP" altLang="en-US" dirty="0" smtClean="0"/>
              <a:t>モリの間に高速なキャッシュメモリを設けて、両者の速度差を緩衝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キャッシュメモリには</a:t>
            </a:r>
            <a:r>
              <a:rPr lang="en-US" altLang="ja-JP" dirty="0" smtClean="0"/>
              <a:t>SRAM</a:t>
            </a:r>
            <a:r>
              <a:rPr lang="ja-JP" altLang="en-US" dirty="0" smtClean="0"/>
              <a:t>と呼ばれる超高速の記憶素子を使用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pic>
        <p:nvPicPr>
          <p:cNvPr id="5" name="Picture 3" descr="http://www.way-on.com.tw/PCbasal/kiso/image/kyassyu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429000"/>
            <a:ext cx="3057525" cy="657225"/>
          </a:xfrm>
          <a:prstGeom prst="rect">
            <a:avLst/>
          </a:prstGeom>
          <a:noFill/>
        </p:spPr>
      </p:pic>
      <p:pic>
        <p:nvPicPr>
          <p:cNvPr id="6" name="Picture 5" descr="http://www.way-on.com.tw/PCbasal/kiso/image/kyassyu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869160"/>
            <a:ext cx="5476875" cy="1400175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/>
        </p:nvSpPr>
        <p:spPr>
          <a:xfrm>
            <a:off x="467544" y="3429000"/>
            <a:ext cx="1656184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キャッシュなし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67544" y="5229200"/>
            <a:ext cx="1656184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キャッシュあり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並列計算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複数のプロセッサで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タスクを動作させること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一つのタスクをより小さなサブタスクに細分化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複数のプロセッサを用いてこれらを並列に処理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全体の処理効率向上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並列計算の種類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ビットレベルの並列性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命令レベルの並列性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データレベルの並列性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タスクレベルの並列性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pic>
        <p:nvPicPr>
          <p:cNvPr id="6146" name="Picture 2" descr="C:\Users\YAMADA\AppData\Local\Microsoft\Windows\INetCache\IE\WYAMKY5H\lgi01a2013122922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6912"/>
            <a:ext cx="2143585" cy="24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AMADA\AppData\Local\Microsoft\Windows\INetCache\IE\WYAMKY5H\lgi01a2013122922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84476"/>
            <a:ext cx="2143585" cy="24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ビットレベルの並列性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ワードサイズで処理を行う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ワードサイズ：プロセッサが一度に処理できるビット幅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. 8</a:t>
            </a:r>
            <a:r>
              <a:rPr lang="ja-JP" altLang="en-US" dirty="0" smtClean="0"/>
              <a:t>ビットのプロセッサで</a:t>
            </a:r>
            <a:r>
              <a:rPr lang="en-US" altLang="ja-JP" dirty="0" smtClean="0"/>
              <a:t>16</a:t>
            </a:r>
            <a:r>
              <a:rPr lang="ja-JP" altLang="en-US" dirty="0" smtClean="0"/>
              <a:t>ビットの整数を加算する場合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データの下位</a:t>
            </a:r>
            <a:r>
              <a:rPr lang="en-US" altLang="ja-JP" dirty="0" smtClean="0"/>
              <a:t>8</a:t>
            </a:r>
            <a:r>
              <a:rPr lang="ja-JP" altLang="en-US" dirty="0" smtClean="0"/>
              <a:t>ビットを通常の加算命令で加算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その後上位</a:t>
            </a:r>
            <a:r>
              <a:rPr lang="en-US" altLang="ja-JP" dirty="0" smtClean="0"/>
              <a:t>8</a:t>
            </a:r>
            <a:r>
              <a:rPr lang="ja-JP" altLang="en-US" dirty="0" smtClean="0"/>
              <a:t>ビットをキャリー付き加算命令で加算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 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演算に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命令が必要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16</a:t>
            </a:r>
            <a:r>
              <a:rPr lang="ja-JP" altLang="en-US" dirty="0" smtClean="0"/>
              <a:t>ビットプロセッサなら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演算に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命令で可能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命令レベルの並列性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プログラムの中で並行して実行できる処理がいくつあるかの尺度</a:t>
            </a:r>
            <a:r>
              <a:rPr lang="en-US" altLang="ja-JP" dirty="0" smtClean="0"/>
              <a:t>(ILP)</a:t>
            </a:r>
          </a:p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. </a:t>
            </a:r>
            <a:r>
              <a:rPr lang="ja-JP" altLang="en-US" dirty="0" smtClean="0"/>
              <a:t>以下の処理を行う場合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命令数は</a:t>
            </a:r>
            <a:r>
              <a:rPr kumimoji="1" lang="en-US" altLang="ja-JP" dirty="0" smtClean="0"/>
              <a:t>3</a:t>
            </a:r>
          </a:p>
          <a:p>
            <a:pPr lvl="1"/>
            <a:r>
              <a:rPr lang="ja-JP" altLang="en-US" dirty="0" smtClean="0"/>
              <a:t>全ての命令を行うのにかかる時間は</a:t>
            </a:r>
            <a:r>
              <a:rPr lang="en-US" altLang="ja-JP" dirty="0" smtClean="0"/>
              <a:t>2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の処理は同時に行うことができる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の処理は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の結果を使用するため、同時に行うことができない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よって、以下の処理の</a:t>
            </a:r>
            <a:r>
              <a:rPr kumimoji="1" lang="en-US" altLang="ja-JP" dirty="0" smtClean="0"/>
              <a:t>ILP</a:t>
            </a:r>
            <a:r>
              <a:rPr kumimoji="1" lang="ja-JP" altLang="en-US" dirty="0" smtClean="0"/>
              <a:t>は</a:t>
            </a:r>
            <a:r>
              <a:rPr lang="en-US" altLang="ja-JP" dirty="0" smtClean="0"/>
              <a:t>3/2</a:t>
            </a:r>
            <a:r>
              <a:rPr lang="ja-JP" altLang="en-US" dirty="0" smtClean="0"/>
              <a:t>となる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9852" y="4653136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ja-JP" sz="2400" b="1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  <a:cs typeface="Courier New" pitchFamily="49" charset="0"/>
              </a:rPr>
              <a:t>1. e = a + b </a:t>
            </a:r>
            <a:endParaRPr lang="en-US" altLang="ja-JP" sz="2400" b="1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  <a:cs typeface="Courier New" pitchFamily="49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ja-JP" sz="2400" b="1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  <a:cs typeface="Courier New" pitchFamily="49" charset="0"/>
              </a:rPr>
              <a:t>2. f = c + d </a:t>
            </a:r>
            <a:endParaRPr lang="en-US" altLang="ja-JP" sz="2400" b="1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  <a:cs typeface="Courier New" pitchFamily="49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ja-JP" sz="2400" b="1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  <a:cs typeface="Courier New" pitchFamily="49" charset="0"/>
              </a:rPr>
              <a:t>3. g = e * f</a:t>
            </a:r>
            <a:r>
              <a:rPr lang="ja-JP" altLang="ja-JP" sz="2400" b="1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ＭＳ Ｐゴシック" pitchFamily="50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命令レベルの並列性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パイプライン方式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１つの命令が実行を終える前に次の命令を先読みして、ステージをずらしながら並列に実行する方式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スーパースカラ方式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処理装置内部の構成要素を多重化して、複数のパイプラインのステージを用意する方式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01147"/>
            <a:ext cx="5098554" cy="294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データ並列性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一つの</a:t>
            </a:r>
            <a:r>
              <a:rPr lang="en-US" altLang="ja-JP" dirty="0" smtClean="0"/>
              <a:t>SIMD</a:t>
            </a:r>
            <a:r>
              <a:rPr lang="ja-JP" altLang="en-US" dirty="0" smtClean="0"/>
              <a:t>命令セットを実行するマルチプロセッサのシステム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複数のプロセッサを用いて演算を行う並列コンピューティングの形態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SIMD</a:t>
            </a:r>
            <a:r>
              <a:rPr lang="ja-JP" altLang="en-US" dirty="0" smtClean="0"/>
              <a:t>・・・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命令を複数のデータ列に適用するコンピュータの並列化の形態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データ並列性は、異なる並列計算ノードにデータを分配することに焦点を置いている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.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」までの和を求めるタスクを実行する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」が「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50</a:t>
            </a:r>
            <a:r>
              <a:rPr lang="ja-JP" altLang="en-US" dirty="0" smtClean="0"/>
              <a:t>」の和を求める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「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」が「</a:t>
            </a:r>
            <a:r>
              <a:rPr lang="en-US" altLang="ja-JP" dirty="0" smtClean="0"/>
              <a:t>51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」の和を求める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これにより処理の実行時間を短縮させる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「制御装置・演算装置」の概要図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タスク並列性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複数のプロセッサを用いて演算を行う並列コンピューティングの形態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タスク並列性は、異なる並列計算ノードに実行プロセス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スレッド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を分配することに焦点を置いている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. 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タスクがあり、</a:t>
            </a:r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に分割して実行する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」がタスク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を行う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「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」がタスク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を同時に行う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これにより処理の実行時間を短縮させる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7524" y="3044280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クラウドコンピューティング</a:t>
            </a:r>
            <a:endParaRPr lang="en-US" altLang="ja-JP" sz="4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2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クラウドコンピューティング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ソフトウェアやデータなどを、インターネットなどのネットワークを通じてサービスの形で必要に応じて利用する方式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pic>
        <p:nvPicPr>
          <p:cNvPr id="2052" name="Picture 4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8200" y="328498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雲形吹き出し 4"/>
          <p:cNvSpPr/>
          <p:nvPr/>
        </p:nvSpPr>
        <p:spPr>
          <a:xfrm>
            <a:off x="4716016" y="1796896"/>
            <a:ext cx="2808312" cy="1440160"/>
          </a:xfrm>
          <a:prstGeom prst="cloudCallout">
            <a:avLst>
              <a:gd name="adj1" fmla="val -43188"/>
              <a:gd name="adj2" fmla="val 729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スピード</a:t>
            </a:r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雲形吹き出し 8"/>
          <p:cNvSpPr/>
          <p:nvPr/>
        </p:nvSpPr>
        <p:spPr>
          <a:xfrm>
            <a:off x="5652120" y="3469703"/>
            <a:ext cx="2808312" cy="1440160"/>
          </a:xfrm>
          <a:prstGeom prst="cloudCallout">
            <a:avLst>
              <a:gd name="adj1" fmla="val -62141"/>
              <a:gd name="adj2" fmla="val 160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生産性</a:t>
            </a:r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雲形吹き出し 9"/>
          <p:cNvSpPr/>
          <p:nvPr/>
        </p:nvSpPr>
        <p:spPr>
          <a:xfrm>
            <a:off x="1331640" y="1796896"/>
            <a:ext cx="2808312" cy="1440160"/>
          </a:xfrm>
          <a:prstGeom prst="cloudCallout">
            <a:avLst>
              <a:gd name="adj1" fmla="val 31166"/>
              <a:gd name="adj2" fmla="val 757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コスト</a:t>
            </a:r>
            <a:endParaRPr kumimoji="1"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雲形吹き出し 10"/>
          <p:cNvSpPr/>
          <p:nvPr/>
        </p:nvSpPr>
        <p:spPr>
          <a:xfrm>
            <a:off x="323528" y="3564676"/>
            <a:ext cx="2808312" cy="1440160"/>
          </a:xfrm>
          <a:prstGeom prst="cloudCallout">
            <a:avLst>
              <a:gd name="adj1" fmla="val 63727"/>
              <a:gd name="adj2" fmla="val 113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グローバルな拡張性</a:t>
            </a:r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雲形吹き出し 11"/>
          <p:cNvSpPr/>
          <p:nvPr/>
        </p:nvSpPr>
        <p:spPr>
          <a:xfrm>
            <a:off x="1115616" y="5229200"/>
            <a:ext cx="2808312" cy="1440160"/>
          </a:xfrm>
          <a:prstGeom prst="cloudCallout">
            <a:avLst>
              <a:gd name="adj1" fmla="val 47690"/>
              <a:gd name="adj2" fmla="val -758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パフォーマンス</a:t>
            </a:r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雲形吹き出し 12"/>
          <p:cNvSpPr/>
          <p:nvPr/>
        </p:nvSpPr>
        <p:spPr>
          <a:xfrm>
            <a:off x="4932040" y="5194651"/>
            <a:ext cx="2808312" cy="1440160"/>
          </a:xfrm>
          <a:prstGeom prst="cloudCallout">
            <a:avLst>
              <a:gd name="adj1" fmla="val -56796"/>
              <a:gd name="adj2" fmla="val -673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信頼性</a:t>
            </a:r>
            <a:endParaRPr lang="ja-JP" altLang="en-US" sz="2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クラウドコンピューティング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パブリック </a:t>
            </a:r>
            <a:r>
              <a:rPr lang="ja-JP" altLang="en-US" dirty="0"/>
              <a:t>クラウド</a:t>
            </a:r>
          </a:p>
          <a:p>
            <a:pPr lvl="1"/>
            <a:r>
              <a:rPr lang="ja-JP" altLang="en-US" dirty="0"/>
              <a:t>サーバーやストレージなどの自社のコンピューティング リソースをインターネット経由で顧客に提供</a:t>
            </a:r>
            <a:endParaRPr lang="en-US" altLang="ja-JP" dirty="0" smtClean="0"/>
          </a:p>
          <a:p>
            <a:pPr lvl="1"/>
            <a:r>
              <a:rPr lang="ja-JP" altLang="en-US" dirty="0"/>
              <a:t>すべてのハードウェア、ソフトウェア、およびその他の支援インフラストラクチャがクラウド プロバイダーによって</a:t>
            </a:r>
            <a:r>
              <a:rPr lang="ja-JP" altLang="en-US" dirty="0" smtClean="0"/>
              <a:t>所有、管理される</a:t>
            </a:r>
            <a:endParaRPr lang="en-US" altLang="ja-JP" dirty="0" smtClean="0"/>
          </a:p>
          <a:p>
            <a:endParaRPr lang="en-US" altLang="ja-JP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ja-JP" altLang="en-US" sz="2400" dirty="0"/>
              <a:t>プライベート クラウド</a:t>
            </a:r>
          </a:p>
          <a:p>
            <a:pPr lvl="1"/>
            <a:r>
              <a:rPr lang="ja-JP" altLang="en-US" dirty="0"/>
              <a:t>企業のオンサイト データセンター内に物理的に配置</a:t>
            </a:r>
            <a:endParaRPr lang="en-US" altLang="ja-JP" dirty="0" smtClean="0"/>
          </a:p>
          <a:p>
            <a:pPr lvl="1"/>
            <a:r>
              <a:rPr lang="ja-JP" altLang="en-US" dirty="0"/>
              <a:t>プライベート ネットワーク上でサービスおよびインフラストラクチャが維持される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ハイブリッド クラウド</a:t>
            </a:r>
            <a:endParaRPr lang="en-US" altLang="ja-JP" dirty="0" smtClean="0"/>
          </a:p>
          <a:p>
            <a:pPr lvl="1"/>
            <a:r>
              <a:rPr lang="ja-JP" altLang="en-US" dirty="0"/>
              <a:t>データおよびアプリケーションをこの </a:t>
            </a:r>
            <a:r>
              <a:rPr lang="en-US" altLang="ja-JP" dirty="0"/>
              <a:t>2 </a:t>
            </a:r>
            <a:r>
              <a:rPr lang="ja-JP" altLang="en-US" dirty="0"/>
              <a:t>種類のクラウド間で共有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pPr lvl="1"/>
            <a:r>
              <a:rPr lang="ja-JP" altLang="en-US" dirty="0"/>
              <a:t>柔軟性が高く、より多くのデプロイメント オプションを利用</a:t>
            </a:r>
            <a:r>
              <a:rPr lang="ja-JP" altLang="en-US" dirty="0" smtClean="0"/>
              <a:t>できる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32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フリップフロップ回路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現在の入力に加えて、過去の入力により出力を決定する論理回路</a:t>
            </a:r>
            <a:endParaRPr lang="en-US" altLang="ja-JP" dirty="0" smtClean="0"/>
          </a:p>
          <a:p>
            <a:r>
              <a:rPr lang="ja-JP" altLang="en-US" dirty="0" smtClean="0"/>
              <a:t>構造と機能によって</a:t>
            </a:r>
            <a:r>
              <a:rPr lang="en-US" altLang="ja-JP" dirty="0" smtClean="0"/>
              <a:t>RS</a:t>
            </a:r>
            <a:r>
              <a:rPr lang="ja-JP" altLang="en-US" dirty="0" smtClean="0"/>
              <a:t>型、</a:t>
            </a:r>
            <a:r>
              <a:rPr lang="en-US" altLang="ja-JP" dirty="0" smtClean="0"/>
              <a:t>JK</a:t>
            </a:r>
            <a:r>
              <a:rPr lang="ja-JP" altLang="en-US" dirty="0" smtClean="0"/>
              <a:t>型、</a:t>
            </a:r>
            <a:r>
              <a:rPr lang="en-US" altLang="ja-JP" dirty="0" smtClean="0"/>
              <a:t>D</a:t>
            </a:r>
            <a:r>
              <a:rPr lang="ja-JP" altLang="en-US" dirty="0" smtClean="0"/>
              <a:t>型、</a:t>
            </a:r>
            <a:r>
              <a:rPr lang="en-US" altLang="ja-JP" dirty="0" smtClean="0"/>
              <a:t>T</a:t>
            </a:r>
            <a:r>
              <a:rPr lang="ja-JP" altLang="en-US" dirty="0" smtClean="0"/>
              <a:t>型といった種類がある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RS</a:t>
            </a:r>
            <a:r>
              <a:rPr lang="ja-JP" altLang="en-US" dirty="0" smtClean="0"/>
              <a:t>フリップフロップ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機械式スイッチの誤動作を防止する機能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D</a:t>
            </a:r>
            <a:r>
              <a:rPr lang="ja-JP" altLang="en-US" dirty="0" smtClean="0"/>
              <a:t>フリップフロップ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クロック信号（</a:t>
            </a:r>
            <a:r>
              <a:rPr lang="en-US" altLang="ja-JP" dirty="0" smtClean="0"/>
              <a:t>CK</a:t>
            </a:r>
            <a:r>
              <a:rPr lang="ja-JP" altLang="en-US" dirty="0" smtClean="0"/>
              <a:t>）の立ち上がり（信号が</a:t>
            </a:r>
            <a:r>
              <a:rPr lang="en-US" altLang="ja-JP" dirty="0" smtClean="0"/>
              <a:t>L→H</a:t>
            </a:r>
            <a:r>
              <a:rPr lang="ja-JP" altLang="en-US" dirty="0" smtClean="0"/>
              <a:t>に変化すること）や立ち下り（信号が</a:t>
            </a:r>
            <a:r>
              <a:rPr lang="en-US" altLang="ja-JP" dirty="0" smtClean="0"/>
              <a:t>H→L</a:t>
            </a:r>
            <a:r>
              <a:rPr lang="ja-JP" altLang="en-US" dirty="0" smtClean="0"/>
              <a:t>に変化すること）のタイミングで入力信号の状態を保持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クロックが立ち上がった瞬間の入力状態を保持する（記憶する）機能をもった、クロック同期の順序回路し、出力を変化させるフリップフロップ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pic>
        <p:nvPicPr>
          <p:cNvPr id="28674" name="Picture 2" descr="図1：RSフリップフロップの回路図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92896"/>
            <a:ext cx="1752600" cy="10953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仮想機械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エミュレートされた仮想のコンピュータそのもの </a:t>
            </a:r>
            <a:endParaRPr lang="en-US" altLang="ja-JP" dirty="0" smtClean="0"/>
          </a:p>
          <a:p>
            <a:r>
              <a:rPr lang="ja-JP" altLang="en-US" dirty="0" smtClean="0"/>
              <a:t>仮想機械によって、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つのコンピュータ上で複数のコンピュータや</a:t>
            </a:r>
            <a:r>
              <a:rPr lang="en-US" altLang="ja-JP" dirty="0" smtClean="0"/>
              <a:t>OS</a:t>
            </a:r>
            <a:r>
              <a:rPr lang="ja-JP" altLang="en-US" dirty="0" smtClean="0"/>
              <a:t>を動作させたり、別のアーキテクチャ用のソフトウェアを動作させることができる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プログラムカウンタ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命令アドレスレジスタ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現在の命令の主記憶装置のアドレスか次の命令のアドレスを保持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命令レジスタ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主記憶装置から取り出した命令を格納するレジスタ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メモリアドレスレジスタ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演算操作の対象となる主記憶装置のアドレスを保持するレジスタ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汎用レジスタ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演算で使用するデータを格納する汎用的なレジスタ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インデックスレジスタやベースレジスタなどの役割もある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49837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インデックスレジスタ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指標レジスタ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インデックスアドレス指定で使用する指標値を保持するレジスタ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ベースレジスタ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基底レジスタ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ロードしたプログラムの先頭アドレスを格納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アキュームレータ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演算の対象となるデータや演算結果を格納する専用のレジスタ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フラグレジスタ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が特定の命令を実行した後に自動的に付与される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桁あふれの発生に対して付けられる「</a:t>
            </a:r>
            <a:r>
              <a:rPr lang="en-US" altLang="ja-JP" dirty="0" smtClean="0"/>
              <a:t>OF</a:t>
            </a:r>
            <a:r>
              <a:rPr lang="ja-JP" altLang="en-US" dirty="0" smtClean="0"/>
              <a:t>」（オーバーフロー）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演算結果がゼロになった場合に付けられる「</a:t>
            </a:r>
            <a:r>
              <a:rPr lang="en-US" altLang="ja-JP" dirty="0" smtClean="0"/>
              <a:t>ZF</a:t>
            </a:r>
            <a:r>
              <a:rPr lang="ja-JP" altLang="en-US" dirty="0" smtClean="0"/>
              <a:t>」（ゼロ）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演算結果が負の値になった場合に付けられる「</a:t>
            </a:r>
            <a:r>
              <a:rPr lang="en-US" altLang="ja-JP" dirty="0" smtClean="0"/>
              <a:t>SF</a:t>
            </a:r>
            <a:r>
              <a:rPr lang="ja-JP" altLang="en-US" dirty="0" smtClean="0"/>
              <a:t>」（サイン）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27597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データパス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データパス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演算装置、制御装置、レジスタ、バスの機能ユニットの集合体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0580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演算装置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演算装置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制御装置から送られてくる制御信号に従い、演算を行う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算術論理演算装置</a:t>
            </a:r>
            <a:r>
              <a:rPr lang="en-US" altLang="ja-JP" dirty="0" smtClean="0"/>
              <a:t>(</a:t>
            </a:r>
            <a:r>
              <a:rPr lang="ja-JP" altLang="en-US" dirty="0" smtClean="0"/>
              <a:t>ＡＬＵ：</a:t>
            </a:r>
            <a:r>
              <a:rPr lang="en-US" altLang="ja-JP" dirty="0" smtClean="0"/>
              <a:t>Arithmetic Logic Unit)</a:t>
            </a:r>
          </a:p>
          <a:p>
            <a:pPr lvl="1"/>
            <a:r>
              <a:rPr lang="ja-JP" altLang="en-US" dirty="0" smtClean="0"/>
              <a:t>代表的な演算装置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四則演算や論理演算などの算術的な処理を実行する回路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https://upload.wikimedia.org/wikipedia/commons/thumb/8/82/ALU_symbol.svg/200px-ALU_symbo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43398"/>
            <a:ext cx="2697088" cy="23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4499992" y="4221088"/>
            <a:ext cx="3528392" cy="13681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A</a:t>
            </a:r>
            <a:r>
              <a:rPr lang="ja-JP" altLang="en-US" dirty="0" err="1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、</a:t>
            </a:r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B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：入力</a:t>
            </a:r>
            <a:r>
              <a:rPr lang="ja-JP" altLang="en-US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（オペランド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）</a:t>
            </a:r>
            <a:endParaRPr lang="en-US" altLang="ja-JP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R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：演算結果</a:t>
            </a:r>
            <a:endParaRPr lang="en-US" altLang="ja-JP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F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：制</a:t>
            </a:r>
            <a:r>
              <a:rPr lang="ja-JP" altLang="en-US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御部からの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入力</a:t>
            </a:r>
            <a:endParaRPr lang="en-US" altLang="ja-JP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D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：出力ステータス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制御装置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制御装置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主記憶装置に格納されているプログラムの指示に従って、他の装置を制御するための装置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制御装置の役割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主記憶装置にあるプログラムや命令を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個ずつ取り出して解読して他の装置を制御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4098" name="Picture 2" descr="https://www.neclearning.jp/training/elearning/taiken/t2kf20-2/lecture/03-01-01/161_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0589" y="4005064"/>
            <a:ext cx="4362822" cy="21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データ・命令・主記憶装置のアドレスなどを格納する「高速小容量」の記憶素子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レジスタは </a:t>
            </a:r>
            <a:r>
              <a:rPr lang="en-US" altLang="ja-JP" dirty="0" smtClean="0"/>
              <a:t>CPU </a:t>
            </a:r>
            <a:r>
              <a:rPr lang="ja-JP" altLang="en-US" dirty="0" smtClean="0"/>
              <a:t>内部にあって、</a:t>
            </a:r>
            <a:r>
              <a:rPr lang="en-US" altLang="ja-JP" dirty="0" smtClean="0"/>
              <a:t>CPU </a:t>
            </a:r>
            <a:r>
              <a:rPr lang="ja-JP" altLang="en-US" dirty="0" smtClean="0"/>
              <a:t>と同じ速さで動きます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役割によって、分類される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プログラムカウンタ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命令アドレスレジスタ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命令レジスタ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メモリアドレスレジスタ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汎用レジスタ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インデックスレジスタ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指標レジスタ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ベースレジスタ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基底レジスタ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アキュムレータ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フラグレジスタ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3074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12805"/>
            <a:ext cx="2568767" cy="23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プログラムカウンタ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命令アドレスレジスタ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現在の命令の主記憶装置のアドレスか次の命令のアドレスを保持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EEC30-9704-4D17-902B-AD2E0826FA9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pic>
        <p:nvPicPr>
          <p:cNvPr id="32770" name="Picture 2" descr="http://www.mij-s.com/pafu/web_fe/gozen/02/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372225" cy="4943476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1331640" y="3284984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(枠付き) 6"/>
          <p:cNvSpPr/>
          <p:nvPr/>
        </p:nvSpPr>
        <p:spPr>
          <a:xfrm>
            <a:off x="4283968" y="2636912"/>
            <a:ext cx="4176464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805"/>
              <a:gd name="adj6" fmla="val -3405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現在の命令の主記憶装置のアドレスか</a:t>
            </a:r>
            <a:endParaRPr lang="en-US" altLang="ja-JP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lvl="1"/>
            <a:r>
              <a:rPr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次の命令のアドレスを保持</a:t>
            </a:r>
            <a:endParaRPr lang="en-US" altLang="ja-JP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849</TotalTime>
  <Words>2411</Words>
  <Application>Microsoft Office PowerPoint</Application>
  <PresentationFormat>画面に合わせる (4:3)</PresentationFormat>
  <Paragraphs>453</Paragraphs>
  <Slides>47</Slides>
  <Notes>0</Notes>
  <HiddenSlides>4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48" baseType="lpstr">
      <vt:lpstr>スパイス</vt:lpstr>
      <vt:lpstr>CPUの設計について(2017/1/19)</vt:lpstr>
      <vt:lpstr>目次</vt:lpstr>
      <vt:lpstr>スライド 3</vt:lpstr>
      <vt:lpstr>概要</vt:lpstr>
      <vt:lpstr>データパス</vt:lpstr>
      <vt:lpstr>演算装置</vt:lpstr>
      <vt:lpstr>制御装置</vt:lpstr>
      <vt:lpstr>レジスタ</vt:lpstr>
      <vt:lpstr>レジスタ</vt:lpstr>
      <vt:lpstr>レジスタ</vt:lpstr>
      <vt:lpstr>レジスタ</vt:lpstr>
      <vt:lpstr>レジスタ</vt:lpstr>
      <vt:lpstr>レジスタ</vt:lpstr>
      <vt:lpstr>レジスタ</vt:lpstr>
      <vt:lpstr>レジスタ</vt:lpstr>
      <vt:lpstr>レジスタ</vt:lpstr>
      <vt:lpstr>レジスタファイル</vt:lpstr>
      <vt:lpstr>バス</vt:lpstr>
      <vt:lpstr>クロック回路</vt:lpstr>
      <vt:lpstr>PLL</vt:lpstr>
      <vt:lpstr>スライド 21</vt:lpstr>
      <vt:lpstr>CPU設計でよく使うロジックスタイル</vt:lpstr>
      <vt:lpstr>オートマトン(状態機械)</vt:lpstr>
      <vt:lpstr>オートマトン(状態機械)</vt:lpstr>
      <vt:lpstr>マイクロプログラム方式</vt:lpstr>
      <vt:lpstr>アーキテクチャ</vt:lpstr>
      <vt:lpstr>アーキテクチャ</vt:lpstr>
      <vt:lpstr>アーキテクチャ</vt:lpstr>
      <vt:lpstr>スライド 29</vt:lpstr>
      <vt:lpstr>動作記述と構造記述</vt:lpstr>
      <vt:lpstr>動作記述と構造記述</vt:lpstr>
      <vt:lpstr>スライド 32</vt:lpstr>
      <vt:lpstr>CPUの高速化技法</vt:lpstr>
      <vt:lpstr>キャッシュメモリ</vt:lpstr>
      <vt:lpstr>並列計算</vt:lpstr>
      <vt:lpstr>ビットレベルの並列性</vt:lpstr>
      <vt:lpstr>命令レベルの並列性</vt:lpstr>
      <vt:lpstr>命令レベルの並列性</vt:lpstr>
      <vt:lpstr>データ並列性</vt:lpstr>
      <vt:lpstr>タスク並列性</vt:lpstr>
      <vt:lpstr>スライド 41</vt:lpstr>
      <vt:lpstr>クラウドコンピューティング</vt:lpstr>
      <vt:lpstr>クラウドコンピューティング</vt:lpstr>
      <vt:lpstr>フリップフロップ回路</vt:lpstr>
      <vt:lpstr>仮想機械</vt:lpstr>
      <vt:lpstr>レジスタ</vt:lpstr>
      <vt:lpstr>レジスタ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CPUの設計について</dc:title>
  <dc:creator>EHIME-B</dc:creator>
  <cp:lastModifiedBy>EHIME-B</cp:lastModifiedBy>
  <cp:revision>72</cp:revision>
  <dcterms:created xsi:type="dcterms:W3CDTF">2017-01-18T02:26:16Z</dcterms:created>
  <dcterms:modified xsi:type="dcterms:W3CDTF">2017-01-19T23:45:15Z</dcterms:modified>
</cp:coreProperties>
</file>