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Lst>
  <p:notesMasterIdLst>
    <p:notesMasterId r:id="rId29"/>
  </p:notesMasterIdLst>
  <p:sldIdLst>
    <p:sldId id="256" r:id="rId2"/>
    <p:sldId id="269" r:id="rId3"/>
    <p:sldId id="257" r:id="rId4"/>
    <p:sldId id="258" r:id="rId5"/>
    <p:sldId id="280" r:id="rId6"/>
    <p:sldId id="281" r:id="rId7"/>
    <p:sldId id="282" r:id="rId8"/>
    <p:sldId id="283" r:id="rId9"/>
    <p:sldId id="261" r:id="rId10"/>
    <p:sldId id="259" r:id="rId11"/>
    <p:sldId id="260" r:id="rId12"/>
    <p:sldId id="263" r:id="rId13"/>
    <p:sldId id="273" r:id="rId14"/>
    <p:sldId id="267" r:id="rId15"/>
    <p:sldId id="262" r:id="rId16"/>
    <p:sldId id="265" r:id="rId17"/>
    <p:sldId id="266" r:id="rId18"/>
    <p:sldId id="268" r:id="rId19"/>
    <p:sldId id="270" r:id="rId20"/>
    <p:sldId id="271" r:id="rId21"/>
    <p:sldId id="278" r:id="rId22"/>
    <p:sldId id="274" r:id="rId23"/>
    <p:sldId id="275" r:id="rId24"/>
    <p:sldId id="276" r:id="rId25"/>
    <p:sldId id="277" r:id="rId26"/>
    <p:sldId id="279" r:id="rId27"/>
    <p:sldId id="284"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4660"/>
  </p:normalViewPr>
  <p:slideViewPr>
    <p:cSldViewPr>
      <p:cViewPr>
        <p:scale>
          <a:sx n="100" d="100"/>
          <a:sy n="100" d="100"/>
        </p:scale>
        <p:origin x="-474" y="-276"/>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214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2455A-562D-41F5-8B58-EC688FE85448}"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kumimoji="1" lang="ja-JP" altLang="en-US"/>
        </a:p>
      </dgm:t>
    </dgm:pt>
    <dgm:pt modelId="{8D538809-C400-4F56-AE7A-A2E0C2DA8C43}">
      <dgm:prSet phldrT="[テキスト]"/>
      <dgm:spPr/>
      <dgm:t>
        <a:bodyPr/>
        <a:lstStyle/>
        <a:p>
          <a:r>
            <a:rPr kumimoji="1" lang="ja-JP" altLang="en-US" dirty="0" smtClean="0"/>
            <a:t>命令セット</a:t>
          </a:r>
          <a:endParaRPr kumimoji="1" lang="ja-JP" altLang="en-US" dirty="0"/>
        </a:p>
      </dgm:t>
    </dgm:pt>
    <dgm:pt modelId="{BCB498DE-6978-4CFD-A378-1A51A6107DDD}" type="parTrans" cxnId="{17843DC6-22A4-4EA9-A077-78E1D3114C03}">
      <dgm:prSet/>
      <dgm:spPr/>
      <dgm:t>
        <a:bodyPr/>
        <a:lstStyle/>
        <a:p>
          <a:endParaRPr kumimoji="1" lang="ja-JP" altLang="en-US"/>
        </a:p>
      </dgm:t>
    </dgm:pt>
    <dgm:pt modelId="{18E467C0-FED6-47F8-ADB6-4F941164A7B0}" type="sibTrans" cxnId="{17843DC6-22A4-4EA9-A077-78E1D3114C03}">
      <dgm:prSet/>
      <dgm:spPr/>
      <dgm:t>
        <a:bodyPr/>
        <a:lstStyle/>
        <a:p>
          <a:endParaRPr kumimoji="1" lang="ja-JP" altLang="en-US"/>
        </a:p>
      </dgm:t>
    </dgm:pt>
    <dgm:pt modelId="{26A1ED07-0076-4864-88DD-0648385B9DAD}">
      <dgm:prSet phldrT="[テキスト]"/>
      <dgm:spPr/>
      <dgm:t>
        <a:bodyPr/>
        <a:lstStyle/>
        <a:p>
          <a:r>
            <a:rPr kumimoji="1" lang="ja-JP" altLang="en-US" dirty="0" smtClean="0"/>
            <a:t>命令サイクル</a:t>
          </a:r>
          <a:endParaRPr kumimoji="1" lang="ja-JP" altLang="en-US" dirty="0"/>
        </a:p>
      </dgm:t>
    </dgm:pt>
    <dgm:pt modelId="{E5A534EE-8A25-44C7-A989-0044318C8B27}" type="parTrans" cxnId="{845D2E4C-B312-477E-A1BD-2CE8B4288200}">
      <dgm:prSet/>
      <dgm:spPr/>
      <dgm:t>
        <a:bodyPr/>
        <a:lstStyle/>
        <a:p>
          <a:endParaRPr kumimoji="1" lang="ja-JP" altLang="en-US"/>
        </a:p>
      </dgm:t>
    </dgm:pt>
    <dgm:pt modelId="{7CB60349-C496-45D0-8FC2-6285DC1A9B4D}" type="sibTrans" cxnId="{845D2E4C-B312-477E-A1BD-2CE8B4288200}">
      <dgm:prSet/>
      <dgm:spPr/>
      <dgm:t>
        <a:bodyPr/>
        <a:lstStyle/>
        <a:p>
          <a:endParaRPr kumimoji="1" lang="ja-JP" altLang="en-US"/>
        </a:p>
      </dgm:t>
    </dgm:pt>
    <dgm:pt modelId="{B2631536-FC31-4210-B640-9CF72F7A25A7}">
      <dgm:prSet phldrT="[テキスト]"/>
      <dgm:spPr/>
      <dgm:t>
        <a:bodyPr/>
        <a:lstStyle/>
        <a:p>
          <a:r>
            <a:rPr kumimoji="1" lang="en-US" altLang="ja-JP" dirty="0" smtClean="0"/>
            <a:t>ISA(</a:t>
          </a:r>
          <a:r>
            <a:rPr kumimoji="1" lang="ja-JP" altLang="en-US" dirty="0" smtClean="0"/>
            <a:t>命令セットアーキテクチャ</a:t>
          </a:r>
          <a:r>
            <a:rPr kumimoji="1" lang="en-US" altLang="ja-JP" dirty="0" smtClean="0"/>
            <a:t>)</a:t>
          </a:r>
          <a:endParaRPr kumimoji="1" lang="ja-JP" altLang="en-US" dirty="0"/>
        </a:p>
      </dgm:t>
    </dgm:pt>
    <dgm:pt modelId="{4736480A-6D1B-48E3-9765-94DBA2A92804}" type="parTrans" cxnId="{44268953-99C5-411A-A9B4-E3FAE5FA0E23}">
      <dgm:prSet/>
      <dgm:spPr/>
      <dgm:t>
        <a:bodyPr/>
        <a:lstStyle/>
        <a:p>
          <a:endParaRPr kumimoji="1" lang="ja-JP" altLang="en-US"/>
        </a:p>
      </dgm:t>
    </dgm:pt>
    <dgm:pt modelId="{C4D727A7-D428-457E-BC06-760D57301FF8}" type="sibTrans" cxnId="{44268953-99C5-411A-A9B4-E3FAE5FA0E23}">
      <dgm:prSet/>
      <dgm:spPr/>
      <dgm:t>
        <a:bodyPr/>
        <a:lstStyle/>
        <a:p>
          <a:endParaRPr kumimoji="1" lang="ja-JP" altLang="en-US"/>
        </a:p>
      </dgm:t>
    </dgm:pt>
    <dgm:pt modelId="{5BB0D4BE-20F3-419C-9670-7C560121A06B}">
      <dgm:prSet phldrT="[テキスト]"/>
      <dgm:spPr/>
      <dgm:t>
        <a:bodyPr/>
        <a:lstStyle/>
        <a:p>
          <a:r>
            <a:rPr kumimoji="1" lang="ja-JP" altLang="en-US" dirty="0" smtClean="0"/>
            <a:t>フェッチや、デコードなどの命令一つ一つを指す</a:t>
          </a:r>
          <a:endParaRPr kumimoji="1" lang="ja-JP" altLang="en-US" dirty="0"/>
        </a:p>
      </dgm:t>
    </dgm:pt>
    <dgm:pt modelId="{D81D257E-CDDF-4730-964D-B7EB6F72EE69}" type="parTrans" cxnId="{81123055-DD76-4EF2-A009-01171DFDEE68}">
      <dgm:prSet/>
      <dgm:spPr/>
      <dgm:t>
        <a:bodyPr/>
        <a:lstStyle/>
        <a:p>
          <a:endParaRPr kumimoji="1" lang="ja-JP" altLang="en-US"/>
        </a:p>
      </dgm:t>
    </dgm:pt>
    <dgm:pt modelId="{D585FD98-7276-476E-966A-1D1839B877A4}" type="sibTrans" cxnId="{81123055-DD76-4EF2-A009-01171DFDEE68}">
      <dgm:prSet/>
      <dgm:spPr/>
      <dgm:t>
        <a:bodyPr/>
        <a:lstStyle/>
        <a:p>
          <a:endParaRPr kumimoji="1" lang="ja-JP" altLang="en-US"/>
        </a:p>
      </dgm:t>
    </dgm:pt>
    <dgm:pt modelId="{FD65B443-4669-4881-A09F-F7C5B06B5DA2}">
      <dgm:prSet phldrT="[テキスト]"/>
      <dgm:spPr/>
      <dgm:t>
        <a:bodyPr/>
        <a:lstStyle/>
        <a:p>
          <a:r>
            <a:rPr kumimoji="1" lang="ja-JP" altLang="en-US" dirty="0" smtClean="0"/>
            <a:t>フェッチ ～ ライトバックまでの命令実行手順のこと</a:t>
          </a:r>
          <a:endParaRPr kumimoji="1" lang="ja-JP" altLang="en-US" dirty="0"/>
        </a:p>
      </dgm:t>
    </dgm:pt>
    <dgm:pt modelId="{BFBFE66B-5992-4036-8777-B39EEEAE1461}" type="parTrans" cxnId="{B23B6A50-E7A2-4840-BFE1-9376EAB5D123}">
      <dgm:prSet/>
      <dgm:spPr/>
      <dgm:t>
        <a:bodyPr/>
        <a:lstStyle/>
        <a:p>
          <a:endParaRPr kumimoji="1" lang="ja-JP" altLang="en-US"/>
        </a:p>
      </dgm:t>
    </dgm:pt>
    <dgm:pt modelId="{BF611D26-80CD-4FD8-938E-C45F973682A5}" type="sibTrans" cxnId="{B23B6A50-E7A2-4840-BFE1-9376EAB5D123}">
      <dgm:prSet/>
      <dgm:spPr/>
      <dgm:t>
        <a:bodyPr/>
        <a:lstStyle/>
        <a:p>
          <a:endParaRPr kumimoji="1" lang="ja-JP" altLang="en-US"/>
        </a:p>
      </dgm:t>
    </dgm:pt>
    <dgm:pt modelId="{E7F8FEA0-8DCF-4801-80AC-572FDB2BEF78}">
      <dgm:prSet phldrT="[テキスト]"/>
      <dgm:spPr/>
      <dgm:t>
        <a:bodyPr/>
        <a:lstStyle/>
        <a:p>
          <a:r>
            <a:rPr kumimoji="1" lang="ja-JP" altLang="en-US" dirty="0" smtClean="0"/>
            <a:t>命令セットはもちろん、レジスタの数や種類など、</a:t>
          </a:r>
          <a:r>
            <a:rPr kumimoji="1" lang="en-US" altLang="ja-JP" dirty="0" smtClean="0"/>
            <a:t/>
          </a:r>
          <a:br>
            <a:rPr kumimoji="1" lang="en-US" altLang="ja-JP" dirty="0" smtClean="0"/>
          </a:br>
          <a:r>
            <a:rPr kumimoji="1" lang="ja-JP" altLang="en-US" dirty="0" smtClean="0"/>
            <a:t>コンピュータを構築するための実装方法を定めたもの</a:t>
          </a:r>
          <a:endParaRPr kumimoji="1" lang="ja-JP" altLang="en-US" dirty="0"/>
        </a:p>
      </dgm:t>
    </dgm:pt>
    <dgm:pt modelId="{D60DF8E0-D19C-4BC7-9CF8-10AD4B9A0B86}" type="parTrans" cxnId="{9FFC7C2D-45E5-4C24-9E0A-DB1BB3AF3F85}">
      <dgm:prSet/>
      <dgm:spPr/>
      <dgm:t>
        <a:bodyPr/>
        <a:lstStyle/>
        <a:p>
          <a:endParaRPr kumimoji="1" lang="ja-JP" altLang="en-US"/>
        </a:p>
      </dgm:t>
    </dgm:pt>
    <dgm:pt modelId="{A2273BE2-2C83-46F5-B459-6BF188B78EAE}" type="sibTrans" cxnId="{9FFC7C2D-45E5-4C24-9E0A-DB1BB3AF3F85}">
      <dgm:prSet/>
      <dgm:spPr/>
      <dgm:t>
        <a:bodyPr/>
        <a:lstStyle/>
        <a:p>
          <a:endParaRPr kumimoji="1" lang="ja-JP" altLang="en-US"/>
        </a:p>
      </dgm:t>
    </dgm:pt>
    <dgm:pt modelId="{0ED02929-9F8F-4D0F-B91B-06D62708C6F0}" type="pres">
      <dgm:prSet presAssocID="{3E52455A-562D-41F5-8B58-EC688FE85448}" presName="linear" presStyleCnt="0">
        <dgm:presLayoutVars>
          <dgm:dir/>
          <dgm:animLvl val="lvl"/>
          <dgm:resizeHandles val="exact"/>
        </dgm:presLayoutVars>
      </dgm:prSet>
      <dgm:spPr/>
    </dgm:pt>
    <dgm:pt modelId="{1EAC149D-3EF0-4DC1-AE87-FF3724800339}" type="pres">
      <dgm:prSet presAssocID="{8D538809-C400-4F56-AE7A-A2E0C2DA8C43}" presName="parentLin" presStyleCnt="0"/>
      <dgm:spPr/>
    </dgm:pt>
    <dgm:pt modelId="{D8361D8D-6112-4E3E-AEE3-140D1A6E17C7}" type="pres">
      <dgm:prSet presAssocID="{8D538809-C400-4F56-AE7A-A2E0C2DA8C43}" presName="parentLeftMargin" presStyleLbl="node1" presStyleIdx="0" presStyleCnt="3"/>
      <dgm:spPr/>
    </dgm:pt>
    <dgm:pt modelId="{8CD7E4AE-BC66-44F5-A3E4-FC1566819B5E}" type="pres">
      <dgm:prSet presAssocID="{8D538809-C400-4F56-AE7A-A2E0C2DA8C43}" presName="parentText" presStyleLbl="node1" presStyleIdx="0" presStyleCnt="3">
        <dgm:presLayoutVars>
          <dgm:chMax val="0"/>
          <dgm:bulletEnabled val="1"/>
        </dgm:presLayoutVars>
      </dgm:prSet>
      <dgm:spPr/>
    </dgm:pt>
    <dgm:pt modelId="{FA7E428C-EA16-4523-BBE3-AD8196038809}" type="pres">
      <dgm:prSet presAssocID="{8D538809-C400-4F56-AE7A-A2E0C2DA8C43}" presName="negativeSpace" presStyleCnt="0"/>
      <dgm:spPr/>
    </dgm:pt>
    <dgm:pt modelId="{D15AB120-9422-4F2F-A342-2BE12740B439}" type="pres">
      <dgm:prSet presAssocID="{8D538809-C400-4F56-AE7A-A2E0C2DA8C43}" presName="childText" presStyleLbl="conFgAcc1" presStyleIdx="0" presStyleCnt="3">
        <dgm:presLayoutVars>
          <dgm:bulletEnabled val="1"/>
        </dgm:presLayoutVars>
      </dgm:prSet>
      <dgm:spPr/>
      <dgm:t>
        <a:bodyPr/>
        <a:lstStyle/>
        <a:p>
          <a:endParaRPr kumimoji="1" lang="ja-JP" altLang="en-US"/>
        </a:p>
      </dgm:t>
    </dgm:pt>
    <dgm:pt modelId="{38171CAE-6B94-4B97-8952-8AB3A865253A}" type="pres">
      <dgm:prSet presAssocID="{18E467C0-FED6-47F8-ADB6-4F941164A7B0}" presName="spaceBetweenRectangles" presStyleCnt="0"/>
      <dgm:spPr/>
    </dgm:pt>
    <dgm:pt modelId="{979F0A2D-FA47-48C2-B226-E14D010B7640}" type="pres">
      <dgm:prSet presAssocID="{26A1ED07-0076-4864-88DD-0648385B9DAD}" presName="parentLin" presStyleCnt="0"/>
      <dgm:spPr/>
    </dgm:pt>
    <dgm:pt modelId="{7AE4CA95-47C8-4AB8-A408-845175A2F1D6}" type="pres">
      <dgm:prSet presAssocID="{26A1ED07-0076-4864-88DD-0648385B9DAD}" presName="parentLeftMargin" presStyleLbl="node1" presStyleIdx="0" presStyleCnt="3"/>
      <dgm:spPr/>
    </dgm:pt>
    <dgm:pt modelId="{70C685FE-90EB-4A84-A878-4E9EFC3BEACD}" type="pres">
      <dgm:prSet presAssocID="{26A1ED07-0076-4864-88DD-0648385B9DAD}" presName="parentText" presStyleLbl="node1" presStyleIdx="1" presStyleCnt="3">
        <dgm:presLayoutVars>
          <dgm:chMax val="0"/>
          <dgm:bulletEnabled val="1"/>
        </dgm:presLayoutVars>
      </dgm:prSet>
      <dgm:spPr/>
    </dgm:pt>
    <dgm:pt modelId="{9913A7FB-1F4B-4145-AE76-602553759EB1}" type="pres">
      <dgm:prSet presAssocID="{26A1ED07-0076-4864-88DD-0648385B9DAD}" presName="negativeSpace" presStyleCnt="0"/>
      <dgm:spPr/>
    </dgm:pt>
    <dgm:pt modelId="{714BD555-3CF6-404C-A7E4-E9E16A8F9AB4}" type="pres">
      <dgm:prSet presAssocID="{26A1ED07-0076-4864-88DD-0648385B9DAD}" presName="childText" presStyleLbl="conFgAcc1" presStyleIdx="1" presStyleCnt="3">
        <dgm:presLayoutVars>
          <dgm:bulletEnabled val="1"/>
        </dgm:presLayoutVars>
      </dgm:prSet>
      <dgm:spPr/>
      <dgm:t>
        <a:bodyPr/>
        <a:lstStyle/>
        <a:p>
          <a:endParaRPr kumimoji="1" lang="ja-JP" altLang="en-US"/>
        </a:p>
      </dgm:t>
    </dgm:pt>
    <dgm:pt modelId="{7758CCA3-6227-445E-AC66-771C148ADD82}" type="pres">
      <dgm:prSet presAssocID="{7CB60349-C496-45D0-8FC2-6285DC1A9B4D}" presName="spaceBetweenRectangles" presStyleCnt="0"/>
      <dgm:spPr/>
    </dgm:pt>
    <dgm:pt modelId="{D8259835-A807-4C1C-BDDE-D8CAD78214AB}" type="pres">
      <dgm:prSet presAssocID="{B2631536-FC31-4210-B640-9CF72F7A25A7}" presName="parentLin" presStyleCnt="0"/>
      <dgm:spPr/>
    </dgm:pt>
    <dgm:pt modelId="{4D563473-3E4E-4A33-8E95-D95645EA8386}" type="pres">
      <dgm:prSet presAssocID="{B2631536-FC31-4210-B640-9CF72F7A25A7}" presName="parentLeftMargin" presStyleLbl="node1" presStyleIdx="1" presStyleCnt="3"/>
      <dgm:spPr/>
    </dgm:pt>
    <dgm:pt modelId="{23D49453-34CA-4F18-9FA5-BEF77D9FDACC}" type="pres">
      <dgm:prSet presAssocID="{B2631536-FC31-4210-B640-9CF72F7A25A7}" presName="parentText" presStyleLbl="node1" presStyleIdx="2" presStyleCnt="3">
        <dgm:presLayoutVars>
          <dgm:chMax val="0"/>
          <dgm:bulletEnabled val="1"/>
        </dgm:presLayoutVars>
      </dgm:prSet>
      <dgm:spPr/>
    </dgm:pt>
    <dgm:pt modelId="{DBE22C09-1029-4AF1-BDD1-1F7CF8A0FDD7}" type="pres">
      <dgm:prSet presAssocID="{B2631536-FC31-4210-B640-9CF72F7A25A7}" presName="negativeSpace" presStyleCnt="0"/>
      <dgm:spPr/>
    </dgm:pt>
    <dgm:pt modelId="{B33BF2CE-0D0C-41DA-BB93-06F762F3359D}" type="pres">
      <dgm:prSet presAssocID="{B2631536-FC31-4210-B640-9CF72F7A25A7}" presName="childText" presStyleLbl="conFgAcc1" presStyleIdx="2" presStyleCnt="3">
        <dgm:presLayoutVars>
          <dgm:bulletEnabled val="1"/>
        </dgm:presLayoutVars>
      </dgm:prSet>
      <dgm:spPr/>
      <dgm:t>
        <a:bodyPr/>
        <a:lstStyle/>
        <a:p>
          <a:endParaRPr kumimoji="1" lang="ja-JP" altLang="en-US"/>
        </a:p>
      </dgm:t>
    </dgm:pt>
  </dgm:ptLst>
  <dgm:cxnLst>
    <dgm:cxn modelId="{AFAC93DB-C87B-4BC3-A862-C4F990C10814}" type="presOf" srcId="{8D538809-C400-4F56-AE7A-A2E0C2DA8C43}" destId="{8CD7E4AE-BC66-44F5-A3E4-FC1566819B5E}" srcOrd="1" destOrd="0" presId="urn:microsoft.com/office/officeart/2005/8/layout/list1"/>
    <dgm:cxn modelId="{CABF8242-3BD0-4223-854C-343B9C9508BA}" type="presOf" srcId="{3E52455A-562D-41F5-8B58-EC688FE85448}" destId="{0ED02929-9F8F-4D0F-B91B-06D62708C6F0}" srcOrd="0" destOrd="0" presId="urn:microsoft.com/office/officeart/2005/8/layout/list1"/>
    <dgm:cxn modelId="{9FFC7C2D-45E5-4C24-9E0A-DB1BB3AF3F85}" srcId="{B2631536-FC31-4210-B640-9CF72F7A25A7}" destId="{E7F8FEA0-8DCF-4801-80AC-572FDB2BEF78}" srcOrd="0" destOrd="0" parTransId="{D60DF8E0-D19C-4BC7-9CF8-10AD4B9A0B86}" sibTransId="{A2273BE2-2C83-46F5-B459-6BF188B78EAE}"/>
    <dgm:cxn modelId="{81123055-DD76-4EF2-A009-01171DFDEE68}" srcId="{8D538809-C400-4F56-AE7A-A2E0C2DA8C43}" destId="{5BB0D4BE-20F3-419C-9670-7C560121A06B}" srcOrd="0" destOrd="0" parTransId="{D81D257E-CDDF-4730-964D-B7EB6F72EE69}" sibTransId="{D585FD98-7276-476E-966A-1D1839B877A4}"/>
    <dgm:cxn modelId="{D3603C00-4FBE-41F1-843D-07B7A7DC6BAF}" type="presOf" srcId="{26A1ED07-0076-4864-88DD-0648385B9DAD}" destId="{7AE4CA95-47C8-4AB8-A408-845175A2F1D6}" srcOrd="0" destOrd="0" presId="urn:microsoft.com/office/officeart/2005/8/layout/list1"/>
    <dgm:cxn modelId="{B23B6A50-E7A2-4840-BFE1-9376EAB5D123}" srcId="{26A1ED07-0076-4864-88DD-0648385B9DAD}" destId="{FD65B443-4669-4881-A09F-F7C5B06B5DA2}" srcOrd="0" destOrd="0" parTransId="{BFBFE66B-5992-4036-8777-B39EEEAE1461}" sibTransId="{BF611D26-80CD-4FD8-938E-C45F973682A5}"/>
    <dgm:cxn modelId="{1277E9D5-28D1-4DC7-984B-868BA547CE67}" type="presOf" srcId="{5BB0D4BE-20F3-419C-9670-7C560121A06B}" destId="{D15AB120-9422-4F2F-A342-2BE12740B439}" srcOrd="0" destOrd="0" presId="urn:microsoft.com/office/officeart/2005/8/layout/list1"/>
    <dgm:cxn modelId="{8C673EDC-EF4A-4A2A-8640-F0BCD50F7044}" type="presOf" srcId="{B2631536-FC31-4210-B640-9CF72F7A25A7}" destId="{4D563473-3E4E-4A33-8E95-D95645EA8386}" srcOrd="0" destOrd="0" presId="urn:microsoft.com/office/officeart/2005/8/layout/list1"/>
    <dgm:cxn modelId="{44764E2B-9288-45AC-B8A1-E111B1D5E221}" type="presOf" srcId="{B2631536-FC31-4210-B640-9CF72F7A25A7}" destId="{23D49453-34CA-4F18-9FA5-BEF77D9FDACC}" srcOrd="1" destOrd="0" presId="urn:microsoft.com/office/officeart/2005/8/layout/list1"/>
    <dgm:cxn modelId="{845D2E4C-B312-477E-A1BD-2CE8B4288200}" srcId="{3E52455A-562D-41F5-8B58-EC688FE85448}" destId="{26A1ED07-0076-4864-88DD-0648385B9DAD}" srcOrd="1" destOrd="0" parTransId="{E5A534EE-8A25-44C7-A989-0044318C8B27}" sibTransId="{7CB60349-C496-45D0-8FC2-6285DC1A9B4D}"/>
    <dgm:cxn modelId="{4643DB0C-6560-4A55-84C7-0274BFFF0A73}" type="presOf" srcId="{E7F8FEA0-8DCF-4801-80AC-572FDB2BEF78}" destId="{B33BF2CE-0D0C-41DA-BB93-06F762F3359D}" srcOrd="0" destOrd="0" presId="urn:microsoft.com/office/officeart/2005/8/layout/list1"/>
    <dgm:cxn modelId="{F57BABD7-DD48-423C-9BD9-E33E8D77A5A2}" type="presOf" srcId="{8D538809-C400-4F56-AE7A-A2E0C2DA8C43}" destId="{D8361D8D-6112-4E3E-AEE3-140D1A6E17C7}" srcOrd="0" destOrd="0" presId="urn:microsoft.com/office/officeart/2005/8/layout/list1"/>
    <dgm:cxn modelId="{17843DC6-22A4-4EA9-A077-78E1D3114C03}" srcId="{3E52455A-562D-41F5-8B58-EC688FE85448}" destId="{8D538809-C400-4F56-AE7A-A2E0C2DA8C43}" srcOrd="0" destOrd="0" parTransId="{BCB498DE-6978-4CFD-A378-1A51A6107DDD}" sibTransId="{18E467C0-FED6-47F8-ADB6-4F941164A7B0}"/>
    <dgm:cxn modelId="{44268953-99C5-411A-A9B4-E3FAE5FA0E23}" srcId="{3E52455A-562D-41F5-8B58-EC688FE85448}" destId="{B2631536-FC31-4210-B640-9CF72F7A25A7}" srcOrd="2" destOrd="0" parTransId="{4736480A-6D1B-48E3-9765-94DBA2A92804}" sibTransId="{C4D727A7-D428-457E-BC06-760D57301FF8}"/>
    <dgm:cxn modelId="{DF8BF526-D0E3-45BB-9EF1-8873D902B728}" type="presOf" srcId="{FD65B443-4669-4881-A09F-F7C5B06B5DA2}" destId="{714BD555-3CF6-404C-A7E4-E9E16A8F9AB4}" srcOrd="0" destOrd="0" presId="urn:microsoft.com/office/officeart/2005/8/layout/list1"/>
    <dgm:cxn modelId="{78405FEB-D28C-4CA2-A70F-2B8F1404A6EF}" type="presOf" srcId="{26A1ED07-0076-4864-88DD-0648385B9DAD}" destId="{70C685FE-90EB-4A84-A878-4E9EFC3BEACD}" srcOrd="1" destOrd="0" presId="urn:microsoft.com/office/officeart/2005/8/layout/list1"/>
    <dgm:cxn modelId="{F3FAF8A4-CB8C-4E12-BBD3-3F13C2290086}" type="presParOf" srcId="{0ED02929-9F8F-4D0F-B91B-06D62708C6F0}" destId="{1EAC149D-3EF0-4DC1-AE87-FF3724800339}" srcOrd="0" destOrd="0" presId="urn:microsoft.com/office/officeart/2005/8/layout/list1"/>
    <dgm:cxn modelId="{6659B072-CAAD-4520-9FB8-99EC9F2B2D61}" type="presParOf" srcId="{1EAC149D-3EF0-4DC1-AE87-FF3724800339}" destId="{D8361D8D-6112-4E3E-AEE3-140D1A6E17C7}" srcOrd="0" destOrd="0" presId="urn:microsoft.com/office/officeart/2005/8/layout/list1"/>
    <dgm:cxn modelId="{F47BC8D7-C028-4E82-B10D-379BFCB34FEC}" type="presParOf" srcId="{1EAC149D-3EF0-4DC1-AE87-FF3724800339}" destId="{8CD7E4AE-BC66-44F5-A3E4-FC1566819B5E}" srcOrd="1" destOrd="0" presId="urn:microsoft.com/office/officeart/2005/8/layout/list1"/>
    <dgm:cxn modelId="{6EB95BDA-1608-4614-A173-513A86A2F3C0}" type="presParOf" srcId="{0ED02929-9F8F-4D0F-B91B-06D62708C6F0}" destId="{FA7E428C-EA16-4523-BBE3-AD8196038809}" srcOrd="1" destOrd="0" presId="urn:microsoft.com/office/officeart/2005/8/layout/list1"/>
    <dgm:cxn modelId="{E370B607-F3B2-413F-A714-4D31AF634845}" type="presParOf" srcId="{0ED02929-9F8F-4D0F-B91B-06D62708C6F0}" destId="{D15AB120-9422-4F2F-A342-2BE12740B439}" srcOrd="2" destOrd="0" presId="urn:microsoft.com/office/officeart/2005/8/layout/list1"/>
    <dgm:cxn modelId="{22008232-08B6-4EF1-A27B-A9B0DDFEDB2D}" type="presParOf" srcId="{0ED02929-9F8F-4D0F-B91B-06D62708C6F0}" destId="{38171CAE-6B94-4B97-8952-8AB3A865253A}" srcOrd="3" destOrd="0" presId="urn:microsoft.com/office/officeart/2005/8/layout/list1"/>
    <dgm:cxn modelId="{20E22530-EAB3-4D68-AC85-3BAFC290C32D}" type="presParOf" srcId="{0ED02929-9F8F-4D0F-B91B-06D62708C6F0}" destId="{979F0A2D-FA47-48C2-B226-E14D010B7640}" srcOrd="4" destOrd="0" presId="urn:microsoft.com/office/officeart/2005/8/layout/list1"/>
    <dgm:cxn modelId="{C7525F97-D779-4EA0-9FC3-ED06A1F7A578}" type="presParOf" srcId="{979F0A2D-FA47-48C2-B226-E14D010B7640}" destId="{7AE4CA95-47C8-4AB8-A408-845175A2F1D6}" srcOrd="0" destOrd="0" presId="urn:microsoft.com/office/officeart/2005/8/layout/list1"/>
    <dgm:cxn modelId="{CC8BA05B-0222-4620-A108-7AD4096CD5DF}" type="presParOf" srcId="{979F0A2D-FA47-48C2-B226-E14D010B7640}" destId="{70C685FE-90EB-4A84-A878-4E9EFC3BEACD}" srcOrd="1" destOrd="0" presId="urn:microsoft.com/office/officeart/2005/8/layout/list1"/>
    <dgm:cxn modelId="{B5B02C39-9D75-44D5-B7E0-B58EFEDF2399}" type="presParOf" srcId="{0ED02929-9F8F-4D0F-B91B-06D62708C6F0}" destId="{9913A7FB-1F4B-4145-AE76-602553759EB1}" srcOrd="5" destOrd="0" presId="urn:microsoft.com/office/officeart/2005/8/layout/list1"/>
    <dgm:cxn modelId="{6D247893-92DF-40BC-93BC-95454A184629}" type="presParOf" srcId="{0ED02929-9F8F-4D0F-B91B-06D62708C6F0}" destId="{714BD555-3CF6-404C-A7E4-E9E16A8F9AB4}" srcOrd="6" destOrd="0" presId="urn:microsoft.com/office/officeart/2005/8/layout/list1"/>
    <dgm:cxn modelId="{7BCAA702-5F2C-45E5-BC03-762AD7552198}" type="presParOf" srcId="{0ED02929-9F8F-4D0F-B91B-06D62708C6F0}" destId="{7758CCA3-6227-445E-AC66-771C148ADD82}" srcOrd="7" destOrd="0" presId="urn:microsoft.com/office/officeart/2005/8/layout/list1"/>
    <dgm:cxn modelId="{06F364A9-917A-4646-A24A-CF6C9E9548A0}" type="presParOf" srcId="{0ED02929-9F8F-4D0F-B91B-06D62708C6F0}" destId="{D8259835-A807-4C1C-BDDE-D8CAD78214AB}" srcOrd="8" destOrd="0" presId="urn:microsoft.com/office/officeart/2005/8/layout/list1"/>
    <dgm:cxn modelId="{504A6911-7682-494F-AAB8-6265C545FCDA}" type="presParOf" srcId="{D8259835-A807-4C1C-BDDE-D8CAD78214AB}" destId="{4D563473-3E4E-4A33-8E95-D95645EA8386}" srcOrd="0" destOrd="0" presId="urn:microsoft.com/office/officeart/2005/8/layout/list1"/>
    <dgm:cxn modelId="{398D2AC1-EF04-49BD-A9C3-948F8011A6DE}" type="presParOf" srcId="{D8259835-A807-4C1C-BDDE-D8CAD78214AB}" destId="{23D49453-34CA-4F18-9FA5-BEF77D9FDACC}" srcOrd="1" destOrd="0" presId="urn:microsoft.com/office/officeart/2005/8/layout/list1"/>
    <dgm:cxn modelId="{516ADD16-5517-40FB-8666-F3A8541F7AA9}" type="presParOf" srcId="{0ED02929-9F8F-4D0F-B91B-06D62708C6F0}" destId="{DBE22C09-1029-4AF1-BDD1-1F7CF8A0FDD7}" srcOrd="9" destOrd="0" presId="urn:microsoft.com/office/officeart/2005/8/layout/list1"/>
    <dgm:cxn modelId="{A300B4F6-F445-4DB0-9CCC-20BEC2756B33}" type="presParOf" srcId="{0ED02929-9F8F-4D0F-B91B-06D62708C6F0}" destId="{B33BF2CE-0D0C-41DA-BB93-06F762F3359D}"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AB120-9422-4F2F-A342-2BE12740B439}">
      <dsp:nvSpPr>
        <dsp:cNvPr id="0" name=""/>
        <dsp:cNvSpPr/>
      </dsp:nvSpPr>
      <dsp:spPr>
        <a:xfrm>
          <a:off x="0" y="327399"/>
          <a:ext cx="8208912" cy="86625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16560" rIns="637103"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smtClean="0"/>
            <a:t>フェッチや、デコードなどの命令一つ一つを指す</a:t>
          </a:r>
          <a:endParaRPr kumimoji="1" lang="ja-JP" altLang="en-US" sz="2000" kern="1200" dirty="0"/>
        </a:p>
      </dsp:txBody>
      <dsp:txXfrm>
        <a:off x="0" y="327399"/>
        <a:ext cx="8208912" cy="866250"/>
      </dsp:txXfrm>
    </dsp:sp>
    <dsp:sp modelId="{8CD7E4AE-BC66-44F5-A3E4-FC1566819B5E}">
      <dsp:nvSpPr>
        <dsp:cNvPr id="0" name=""/>
        <dsp:cNvSpPr/>
      </dsp:nvSpPr>
      <dsp:spPr>
        <a:xfrm>
          <a:off x="410445" y="32199"/>
          <a:ext cx="5746238" cy="5904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kumimoji="1" lang="ja-JP" altLang="en-US" sz="2000" kern="1200" dirty="0" smtClean="0"/>
            <a:t>命令セット</a:t>
          </a:r>
          <a:endParaRPr kumimoji="1" lang="ja-JP" altLang="en-US" sz="2000" kern="1200" dirty="0"/>
        </a:p>
      </dsp:txBody>
      <dsp:txXfrm>
        <a:off x="410445" y="32199"/>
        <a:ext cx="5746238" cy="590400"/>
      </dsp:txXfrm>
    </dsp:sp>
    <dsp:sp modelId="{714BD555-3CF6-404C-A7E4-E9E16A8F9AB4}">
      <dsp:nvSpPr>
        <dsp:cNvPr id="0" name=""/>
        <dsp:cNvSpPr/>
      </dsp:nvSpPr>
      <dsp:spPr>
        <a:xfrm>
          <a:off x="0" y="1596849"/>
          <a:ext cx="8208912" cy="866250"/>
        </a:xfrm>
        <a:prstGeom prst="rect">
          <a:avLst/>
        </a:prstGeom>
        <a:solidFill>
          <a:schemeClr val="lt1">
            <a:alpha val="90000"/>
            <a:hueOff val="0"/>
            <a:satOff val="0"/>
            <a:lumOff val="0"/>
            <a:alphaOff val="0"/>
          </a:schemeClr>
        </a:solidFill>
        <a:ln w="19050" cap="flat" cmpd="sng" algn="ctr">
          <a:solidFill>
            <a:schemeClr val="accent5">
              <a:hueOff val="5369458"/>
              <a:satOff val="-722"/>
              <a:lumOff val="7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16560" rIns="637103"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smtClean="0"/>
            <a:t>フェッチ ～ ライトバックまでの命令実行手順のこと</a:t>
          </a:r>
          <a:endParaRPr kumimoji="1" lang="ja-JP" altLang="en-US" sz="2000" kern="1200" dirty="0"/>
        </a:p>
      </dsp:txBody>
      <dsp:txXfrm>
        <a:off x="0" y="1596849"/>
        <a:ext cx="8208912" cy="866250"/>
      </dsp:txXfrm>
    </dsp:sp>
    <dsp:sp modelId="{70C685FE-90EB-4A84-A878-4E9EFC3BEACD}">
      <dsp:nvSpPr>
        <dsp:cNvPr id="0" name=""/>
        <dsp:cNvSpPr/>
      </dsp:nvSpPr>
      <dsp:spPr>
        <a:xfrm>
          <a:off x="410445" y="1301649"/>
          <a:ext cx="5746238" cy="590400"/>
        </a:xfrm>
        <a:prstGeom prst="roundRect">
          <a:avLst/>
        </a:prstGeom>
        <a:solidFill>
          <a:schemeClr val="accent5">
            <a:hueOff val="5369458"/>
            <a:satOff val="-722"/>
            <a:lumOff val="715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kumimoji="1" lang="ja-JP" altLang="en-US" sz="2000" kern="1200" dirty="0" smtClean="0"/>
            <a:t>命令サイクル</a:t>
          </a:r>
          <a:endParaRPr kumimoji="1" lang="ja-JP" altLang="en-US" sz="2000" kern="1200" dirty="0"/>
        </a:p>
      </dsp:txBody>
      <dsp:txXfrm>
        <a:off x="410445" y="1301649"/>
        <a:ext cx="5746238" cy="590400"/>
      </dsp:txXfrm>
    </dsp:sp>
    <dsp:sp modelId="{B33BF2CE-0D0C-41DA-BB93-06F762F3359D}">
      <dsp:nvSpPr>
        <dsp:cNvPr id="0" name=""/>
        <dsp:cNvSpPr/>
      </dsp:nvSpPr>
      <dsp:spPr>
        <a:xfrm>
          <a:off x="0" y="2866300"/>
          <a:ext cx="8208912" cy="1165500"/>
        </a:xfrm>
        <a:prstGeom prst="rect">
          <a:avLst/>
        </a:prstGeom>
        <a:solidFill>
          <a:schemeClr val="lt1">
            <a:alpha val="90000"/>
            <a:hueOff val="0"/>
            <a:satOff val="0"/>
            <a:lumOff val="0"/>
            <a:alphaOff val="0"/>
          </a:schemeClr>
        </a:solidFill>
        <a:ln w="19050" cap="flat" cmpd="sng" algn="ctr">
          <a:solidFill>
            <a:schemeClr val="accent5">
              <a:hueOff val="10738916"/>
              <a:satOff val="-1444"/>
              <a:lumOff val="143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16560" rIns="637103"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smtClean="0"/>
            <a:t>命令セットはもちろん、レジスタの数や種類など、</a:t>
          </a:r>
          <a:r>
            <a:rPr kumimoji="1" lang="en-US" altLang="ja-JP" sz="2000" kern="1200" dirty="0" smtClean="0"/>
            <a:t/>
          </a:r>
          <a:br>
            <a:rPr kumimoji="1" lang="en-US" altLang="ja-JP" sz="2000" kern="1200" dirty="0" smtClean="0"/>
          </a:br>
          <a:r>
            <a:rPr kumimoji="1" lang="ja-JP" altLang="en-US" sz="2000" kern="1200" dirty="0" smtClean="0"/>
            <a:t>コンピュータを構築するための実装方法を定めたもの</a:t>
          </a:r>
          <a:endParaRPr kumimoji="1" lang="ja-JP" altLang="en-US" sz="2000" kern="1200" dirty="0"/>
        </a:p>
      </dsp:txBody>
      <dsp:txXfrm>
        <a:off x="0" y="2866300"/>
        <a:ext cx="8208912" cy="1165500"/>
      </dsp:txXfrm>
    </dsp:sp>
    <dsp:sp modelId="{23D49453-34CA-4F18-9FA5-BEF77D9FDACC}">
      <dsp:nvSpPr>
        <dsp:cNvPr id="0" name=""/>
        <dsp:cNvSpPr/>
      </dsp:nvSpPr>
      <dsp:spPr>
        <a:xfrm>
          <a:off x="410445" y="2571099"/>
          <a:ext cx="5746238" cy="590400"/>
        </a:xfrm>
        <a:prstGeom prst="roundRect">
          <a:avLst/>
        </a:prstGeom>
        <a:solidFill>
          <a:schemeClr val="accent5">
            <a:hueOff val="10738916"/>
            <a:satOff val="-1444"/>
            <a:lumOff val="1431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kumimoji="1" lang="en-US" altLang="ja-JP" sz="2000" kern="1200" dirty="0" smtClean="0"/>
            <a:t>ISA(</a:t>
          </a:r>
          <a:r>
            <a:rPr kumimoji="1" lang="ja-JP" altLang="en-US" sz="2000" kern="1200" dirty="0" smtClean="0"/>
            <a:t>命令セットアーキテクチャ</a:t>
          </a:r>
          <a:r>
            <a:rPr kumimoji="1" lang="en-US" altLang="ja-JP" sz="2000" kern="1200" dirty="0" smtClean="0"/>
            <a:t>)</a:t>
          </a:r>
          <a:endParaRPr kumimoji="1" lang="ja-JP" altLang="en-US" sz="2000" kern="1200" dirty="0"/>
        </a:p>
      </dsp:txBody>
      <dsp:txXfrm>
        <a:off x="410445" y="2571099"/>
        <a:ext cx="5746238" cy="5904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168C9-2034-4F28-82AA-2DDAD8F4B768}" type="datetimeFigureOut">
              <a:rPr kumimoji="1" lang="ja-JP" altLang="en-US" smtClean="0"/>
              <a:pPr/>
              <a:t>2017/1/19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05C2A-89E9-41F2-AF90-5D76E237B43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D9205C2A-89E9-41F2-AF90-5D76E237B430}"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CPU</a:t>
            </a:r>
            <a:r>
              <a:rPr kumimoji="1" lang="ja-JP" altLang="en-US" dirty="0" smtClean="0"/>
              <a:t>は複数の回路が連携している状態を指すため、論理的な呼び方、</a:t>
            </a:r>
            <a:endParaRPr kumimoji="1" lang="en-US" altLang="ja-JP" dirty="0" smtClean="0"/>
          </a:p>
          <a:p>
            <a:r>
              <a:rPr kumimoji="1" lang="ja-JP" altLang="en-US" dirty="0" smtClean="0"/>
              <a:t>マイクロプロセッサは</a:t>
            </a:r>
            <a:r>
              <a:rPr kumimoji="1" lang="en-US" altLang="ja-JP" dirty="0" smtClean="0"/>
              <a:t>CPU</a:t>
            </a:r>
            <a:r>
              <a:rPr kumimoji="1" lang="ja-JP" altLang="en-US" dirty="0" smtClean="0"/>
              <a:t>の役割を集積した部品</a:t>
            </a:r>
            <a:r>
              <a:rPr kumimoji="1" lang="en-US" altLang="ja-JP" dirty="0" smtClean="0"/>
              <a:t>(IC</a:t>
            </a:r>
            <a:r>
              <a:rPr kumimoji="1" lang="ja-JP" altLang="en-US" dirty="0" smtClean="0"/>
              <a:t>チップ</a:t>
            </a:r>
            <a:r>
              <a:rPr kumimoji="1" lang="en-US" altLang="ja-JP" dirty="0" smtClean="0"/>
              <a:t>)</a:t>
            </a:r>
            <a:r>
              <a:rPr kumimoji="1" lang="ja-JP" altLang="en-US" dirty="0" smtClean="0"/>
              <a:t>を指すため、物理的な呼び方として区別できるが、</a:t>
            </a:r>
            <a:endParaRPr kumimoji="1" lang="en-US" altLang="ja-JP" dirty="0" smtClean="0"/>
          </a:p>
          <a:p>
            <a:r>
              <a:rPr kumimoji="1" lang="ja-JP" altLang="en-US" dirty="0" smtClean="0"/>
              <a:t>ほぼ</a:t>
            </a:r>
            <a:r>
              <a:rPr kumimoji="1" lang="en-US" altLang="ja-JP" dirty="0" smtClean="0"/>
              <a:t>CPU</a:t>
            </a:r>
            <a:r>
              <a:rPr kumimoji="1" lang="ja-JP" altLang="en-US" dirty="0" smtClean="0"/>
              <a:t>で伝わる。プロセッサーという呼び方もある。</a:t>
            </a:r>
            <a:endParaRPr kumimoji="1" lang="en-US" altLang="ja-JP" dirty="0" smtClean="0"/>
          </a:p>
          <a:p>
            <a:r>
              <a:rPr kumimoji="1" lang="en-US" altLang="ja-JP" dirty="0" smtClean="0"/>
              <a:t>IC</a:t>
            </a:r>
            <a:r>
              <a:rPr kumimoji="1" lang="ja-JP" altLang="en-US" dirty="0" smtClean="0"/>
              <a:t>チップをマイクロプロセッサーと呼ぶ人もいるかもしれませんが、</a:t>
            </a:r>
            <a:endParaRPr kumimoji="1" lang="en-US" altLang="ja-JP" dirty="0" smtClean="0"/>
          </a:p>
          <a:p>
            <a:r>
              <a:rPr kumimoji="1" lang="ja-JP" altLang="en-US" dirty="0" smtClean="0"/>
              <a:t>おおよそ、</a:t>
            </a:r>
            <a:r>
              <a:rPr kumimoji="1" lang="en-US" altLang="ja-JP" dirty="0" smtClean="0"/>
              <a:t>CPU</a:t>
            </a:r>
            <a:r>
              <a:rPr kumimoji="1" lang="ja-JP" altLang="en-US" dirty="0" smtClean="0"/>
              <a:t>とマイクロプロセッサは同義であるといえるでしょう。</a:t>
            </a:r>
            <a:endParaRPr kumimoji="1" lang="en-US" altLang="ja-JP" dirty="0" smtClean="0"/>
          </a:p>
        </p:txBody>
      </p:sp>
      <p:sp>
        <p:nvSpPr>
          <p:cNvPr id="4" name="スライド番号プレースホルダ 3"/>
          <p:cNvSpPr>
            <a:spLocks noGrp="1"/>
          </p:cNvSpPr>
          <p:nvPr>
            <p:ph type="sldNum" sz="quarter" idx="10"/>
          </p:nvPr>
        </p:nvSpPr>
        <p:spPr/>
        <p:txBody>
          <a:bodyPr/>
          <a:lstStyle/>
          <a:p>
            <a:fld id="{D9205C2A-89E9-41F2-AF90-5D76E237B430}" type="slidenum">
              <a:rPr kumimoji="1" lang="ja-JP" altLang="en-US" smtClean="0"/>
              <a:pPr/>
              <a:t>15</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ハイパーバイザ製品上で稼働する仮想マシンに割り当てられる、物理的ではない仮想の</a:t>
            </a:r>
            <a:r>
              <a:rPr kumimoji="1" lang="en-US" altLang="ja-JP" dirty="0" smtClean="0"/>
              <a:t>CPU</a:t>
            </a:r>
            <a:r>
              <a:rPr kumimoji="1" lang="ja-JP" altLang="en-US" dirty="0" smtClean="0"/>
              <a:t>のこと。</a:t>
            </a:r>
            <a:r>
              <a:rPr kumimoji="1" lang="en-US" altLang="ja-JP" dirty="0" smtClean="0"/>
              <a:t/>
            </a:r>
            <a:br>
              <a:rPr kumimoji="1" lang="en-US" altLang="ja-JP" dirty="0" smtClean="0"/>
            </a:br>
            <a:r>
              <a:rPr kumimoji="1" lang="en-US" altLang="ja-JP" dirty="0" smtClean="0"/>
              <a:t>1</a:t>
            </a:r>
            <a:r>
              <a:rPr kumimoji="1" lang="ja-JP" altLang="en-US" dirty="0" err="1" smtClean="0"/>
              <a:t>つの</a:t>
            </a:r>
            <a:r>
              <a:rPr kumimoji="1" lang="ja-JP" altLang="en-US" dirty="0" smtClean="0"/>
              <a:t>コンピュータで複数の</a:t>
            </a:r>
            <a:r>
              <a:rPr kumimoji="1" lang="en-US" altLang="ja-JP" dirty="0" smtClean="0"/>
              <a:t>OS</a:t>
            </a:r>
            <a:r>
              <a:rPr kumimoji="1" lang="ja-JP" altLang="en-US" dirty="0" smtClean="0"/>
              <a:t>を並列稼働させるときに用いる。</a:t>
            </a:r>
            <a:r>
              <a:rPr kumimoji="1" lang="en-US" altLang="ja-JP" dirty="0" smtClean="0"/>
              <a:t>(</a:t>
            </a:r>
            <a:r>
              <a:rPr kumimoji="1" lang="ja-JP" altLang="en-US" dirty="0" smtClean="0"/>
              <a:t>仮想マシン</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D9205C2A-89E9-41F2-AF90-5D76E237B430}" type="slidenum">
              <a:rPr kumimoji="1" lang="ja-JP" altLang="en-US" smtClean="0"/>
              <a:pPr/>
              <a:t>20</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9205C2A-89E9-41F2-AF90-5D76E237B430}" type="slidenum">
              <a:rPr kumimoji="1" lang="ja-JP" altLang="en-US" smtClean="0"/>
              <a:pPr/>
              <a:t>25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6705600" y="4206240"/>
            <a:ext cx="960120" cy="457200"/>
          </a:xfrm>
        </p:spPr>
        <p:txBody>
          <a:bodyPr/>
          <a:lstStyle/>
          <a:p>
            <a:fld id="{E6597996-9651-43DE-8A34-ADC01E24F196}" type="datetime1">
              <a:rPr kumimoji="1" lang="ja-JP" altLang="en-US" smtClean="0"/>
              <a:pPr/>
              <a:t>2017/1/19</a:t>
            </a:fld>
            <a:endParaRPr kumimoji="1" lang="ja-JP" altLang="en-US"/>
          </a:p>
        </p:txBody>
      </p:sp>
      <p:sp>
        <p:nvSpPr>
          <p:cNvPr id="17" name="フッター プレースホルダ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487E15D7-461B-4006-9FF6-0DAA755FECF7}" type="datetime1">
              <a:rPr kumimoji="1" lang="ja-JP" altLang="en-US" smtClean="0"/>
              <a:pPr/>
              <a:t>2017/1/19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14EB2A9D-0EB7-46EB-8C50-A206D27513F1}" type="datetime1">
              <a:rPr kumimoji="1" lang="ja-JP" altLang="en-US" smtClean="0"/>
              <a:pPr/>
              <a:t>2017/1/19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687760"/>
            <a:ext cx="8640960" cy="725016"/>
          </a:xfrm>
        </p:spPr>
        <p:txBody>
          <a:bodyPr/>
          <a:lstStyle>
            <a:lvl1pPr>
              <a:defRPr>
                <a:latin typeface="メイリオ" pitchFamily="50" charset="-128"/>
                <a:ea typeface="メイリオ" pitchFamily="50" charset="-128"/>
                <a:cs typeface="メイリオ" pitchFamily="50" charset="-128"/>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251520" y="1556792"/>
            <a:ext cx="8640960" cy="5017744"/>
          </a:xfrm>
        </p:spPr>
        <p:txBody>
          <a:bodyPr>
            <a:normAutofit/>
          </a:bodyPr>
          <a:lstStyle>
            <a:lvl1pPr>
              <a:defRPr sz="1800">
                <a:latin typeface="メイリオ" pitchFamily="50" charset="-128"/>
                <a:ea typeface="メイリオ" pitchFamily="50" charset="-128"/>
                <a:cs typeface="メイリオ" pitchFamily="50" charset="-128"/>
              </a:defRPr>
            </a:lvl1pPr>
            <a:lvl2pPr>
              <a:defRPr sz="18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800">
                <a:latin typeface="メイリオ" pitchFamily="50" charset="-128"/>
                <a:ea typeface="メイリオ" pitchFamily="50" charset="-128"/>
                <a:cs typeface="メイリオ" pitchFamily="50" charset="-128"/>
              </a:defRPr>
            </a:lvl4pPr>
            <a:lvl5pPr>
              <a:defRPr sz="1800">
                <a:latin typeface="メイリオ" pitchFamily="50" charset="-128"/>
                <a:ea typeface="メイリオ" pitchFamily="50" charset="-128"/>
                <a:cs typeface="メイリオ" pitchFamily="50" charset="-128"/>
              </a:defRPr>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スライド番号プレースホルダ 5"/>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EEC27623-6D32-446B-9F93-F36DC2B3526A}" type="datetime1">
              <a:rPr kumimoji="1" lang="ja-JP" altLang="en-US" smtClean="0"/>
              <a:pPr/>
              <a:t>2017/1/19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355C5336-6EC7-4A40-9E2D-5C0FB1482DCB}" type="datetime1">
              <a:rPr kumimoji="1" lang="ja-JP" altLang="en-US" smtClean="0"/>
              <a:pPr/>
              <a:t>2017/1/19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 25"/>
          <p:cNvSpPr>
            <a:spLocks noGrp="1"/>
          </p:cNvSpPr>
          <p:nvPr>
            <p:ph type="dt" sz="half" idx="10"/>
          </p:nvPr>
        </p:nvSpPr>
        <p:spPr/>
        <p:txBody>
          <a:bodyPr rtlCol="0"/>
          <a:lstStyle/>
          <a:p>
            <a:fld id="{B6157877-E098-478D-839B-E2D70CEB8C9D}" type="datetime1">
              <a:rPr kumimoji="1" lang="ja-JP" altLang="en-US" smtClean="0"/>
              <a:pPr/>
              <a:t>2017/1/19</a:t>
            </a:fld>
            <a:endParaRPr kumimoji="1" lang="ja-JP" altLang="en-US"/>
          </a:p>
        </p:txBody>
      </p:sp>
      <p:sp>
        <p:nvSpPr>
          <p:cNvPr id="27" name="スライド番号プレースホルダ 26"/>
          <p:cNvSpPr>
            <a:spLocks noGrp="1"/>
          </p:cNvSpPr>
          <p:nvPr>
            <p:ph type="sldNum" sz="quarter" idx="11"/>
          </p:nvPr>
        </p:nvSpPr>
        <p:spPr/>
        <p:txBody>
          <a:bodyPr rtlCol="0"/>
          <a:lstStyle/>
          <a:p>
            <a:fld id="{4A9C4E38-BDA2-4C3B-9211-6EC36E02F6D1}" type="slidenum">
              <a:rPr kumimoji="1" lang="ja-JP" altLang="en-US" smtClean="0"/>
              <a:pPr/>
              <a:t>&lt;#&gt;</a:t>
            </a:fld>
            <a:endParaRPr kumimoji="1" lang="ja-JP" altLang="en-US"/>
          </a:p>
        </p:txBody>
      </p:sp>
      <p:sp>
        <p:nvSpPr>
          <p:cNvPr id="28" name="フッター プレースホルダ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a:xfrm>
            <a:off x="6583680" y="612648"/>
            <a:ext cx="957264" cy="457200"/>
          </a:xfrm>
        </p:spPr>
        <p:txBody>
          <a:bodyPr/>
          <a:lstStyle/>
          <a:p>
            <a:fld id="{5AAC1172-2FB4-4693-B4C4-9831BAC7A394}" type="datetime1">
              <a:rPr kumimoji="1" lang="ja-JP" altLang="en-US" smtClean="0"/>
              <a:pPr/>
              <a:t>2017/1/19</a:t>
            </a:fld>
            <a:endParaRPr kumimoji="1" lang="ja-JP" altLang="en-US"/>
          </a:p>
        </p:txBody>
      </p:sp>
      <p:sp>
        <p:nvSpPr>
          <p:cNvPr id="4" name="フッター プレースホルダ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 4"/>
          <p:cNvSpPr>
            <a:spLocks noGrp="1"/>
          </p:cNvSpPr>
          <p:nvPr>
            <p:ph type="sldNum" sz="quarter" idx="12"/>
          </p:nvPr>
        </p:nvSpPr>
        <p:spPr>
          <a:xfrm>
            <a:off x="8174736" y="2272"/>
            <a:ext cx="762000" cy="365760"/>
          </a:xfrm>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7AB3C31-F641-4F79-853C-491EE5B931A8}" type="datetime1">
              <a:rPr kumimoji="1" lang="ja-JP" altLang="en-US" smtClean="0"/>
              <a:pPr/>
              <a:t>2017/1/19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CFA01A93-83F8-4C30-8D97-A9D6F4B6F3E6}" type="datetime1">
              <a:rPr kumimoji="1" lang="ja-JP" altLang="en-US" smtClean="0"/>
              <a:pPr/>
              <a:t>2017/1/19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A488C24-19FD-4ECA-B188-58533616BAF5}" type="datetime1">
              <a:rPr kumimoji="1" lang="ja-JP" altLang="en-US" smtClean="0"/>
              <a:pPr/>
              <a:t>2017/1/19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9C4E38-BDA2-4C3B-9211-6EC36E02F6D1}"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B576784-34E0-4341-BE27-E6FF7354854B}" type="datetime1">
              <a:rPr kumimoji="1" lang="ja-JP" altLang="en-US" smtClean="0"/>
              <a:pPr/>
              <a:t>2017/1/19</a:t>
            </a:fld>
            <a:endParaRPr kumimoji="1" lang="ja-JP" altLang="en-US"/>
          </a:p>
        </p:txBody>
      </p:sp>
      <p:sp>
        <p:nvSpPr>
          <p:cNvPr id="3" name="フッター プレースホル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A9C4E38-BDA2-4C3B-9211-6EC36E02F6D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latin typeface="メイリオ" pitchFamily="50" charset="-128"/>
                <a:ea typeface="メイリオ" pitchFamily="50" charset="-128"/>
                <a:cs typeface="メイリオ" pitchFamily="50" charset="-128"/>
              </a:rPr>
              <a:t>PC</a:t>
            </a:r>
            <a:r>
              <a:rPr kumimoji="1" lang="ja-JP" altLang="en-US" dirty="0" smtClean="0">
                <a:latin typeface="メイリオ" pitchFamily="50" charset="-128"/>
                <a:ea typeface="メイリオ" pitchFamily="50" charset="-128"/>
                <a:cs typeface="メイリオ" pitchFamily="50" charset="-128"/>
              </a:rPr>
              <a:t>コンポーネント熟知</a:t>
            </a:r>
            <a:r>
              <a:rPr lang="ja-JP" altLang="en-US" dirty="0" smtClean="0">
                <a:latin typeface="メイリオ" pitchFamily="50" charset="-128"/>
                <a:ea typeface="メイリオ" pitchFamily="50" charset="-128"/>
                <a:cs typeface="メイリオ" pitchFamily="50" charset="-128"/>
              </a:rPr>
              <a:t>（</a:t>
            </a:r>
            <a:r>
              <a:rPr lang="en-US" altLang="ja-JP" dirty="0" smtClean="0">
                <a:latin typeface="メイリオ" pitchFamily="50" charset="-128"/>
                <a:ea typeface="メイリオ" pitchFamily="50" charset="-128"/>
                <a:cs typeface="メイリオ" pitchFamily="50" charset="-128"/>
              </a:rPr>
              <a:t>CPU</a:t>
            </a:r>
            <a:r>
              <a:rPr lang="ja-JP" altLang="en-US"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51520" y="3899938"/>
            <a:ext cx="5770984" cy="1752600"/>
          </a:xfrm>
        </p:spPr>
        <p:txBody>
          <a:bodyPr/>
          <a:lstStyle/>
          <a:p>
            <a:r>
              <a:rPr kumimoji="1" lang="ja-JP" altLang="en-US" dirty="0" smtClean="0">
                <a:latin typeface="メイリオ" pitchFamily="50" charset="-128"/>
                <a:ea typeface="メイリオ" pitchFamily="50" charset="-128"/>
                <a:cs typeface="メイリオ" pitchFamily="50" charset="-128"/>
              </a:rPr>
              <a:t>システム・テクノロジー・センター</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鍋田 広太</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EDVAC</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en-US" altLang="ja-JP" sz="1800" dirty="0" smtClean="0"/>
              <a:t>EDVAC</a:t>
            </a:r>
            <a:r>
              <a:rPr kumimoji="1" lang="ja-JP" altLang="en-US" sz="1800" dirty="0" smtClean="0"/>
              <a:t>とは？</a:t>
            </a:r>
            <a:r>
              <a:rPr kumimoji="1" lang="en-US" altLang="ja-JP" sz="1800" dirty="0" smtClean="0"/>
              <a:t/>
            </a:r>
            <a:br>
              <a:rPr kumimoji="1" lang="en-US" altLang="ja-JP" sz="1800" dirty="0" smtClean="0"/>
            </a:br>
            <a:r>
              <a:rPr kumimoji="1" lang="ja-JP" altLang="en-US" sz="1800" dirty="0" smtClean="0"/>
              <a:t>現在のディジタルコンピュータの基本となる「 </a:t>
            </a:r>
            <a:r>
              <a:rPr lang="en-US" altLang="ja-JP" sz="1800" dirty="0" smtClean="0">
                <a:solidFill>
                  <a:srgbClr val="FF0000"/>
                </a:solidFill>
              </a:rPr>
              <a:t>ENIAC</a:t>
            </a:r>
            <a:r>
              <a:rPr kumimoji="1" lang="ja-JP" altLang="en-US" sz="1800" dirty="0" smtClean="0"/>
              <a:t> 」が</a:t>
            </a:r>
            <a:r>
              <a:rPr lang="en-US" altLang="ja-JP" sz="1800" dirty="0" smtClean="0"/>
              <a:t/>
            </a:r>
            <a:br>
              <a:rPr lang="en-US" altLang="ja-JP" sz="1800" dirty="0" smtClean="0"/>
            </a:br>
            <a:r>
              <a:rPr lang="en-US" altLang="ja-JP" sz="1800" dirty="0" smtClean="0"/>
              <a:t>1946</a:t>
            </a:r>
            <a:r>
              <a:rPr lang="ja-JP" altLang="en-US" sz="1800" dirty="0" smtClean="0"/>
              <a:t>年に開発された。</a:t>
            </a:r>
            <a:r>
              <a:rPr lang="en-US" altLang="ja-JP" sz="1800" dirty="0" smtClean="0"/>
              <a:t/>
            </a:r>
            <a:br>
              <a:rPr lang="en-US" altLang="ja-JP" sz="1800" dirty="0" smtClean="0"/>
            </a:br>
            <a:r>
              <a:rPr lang="en-US" altLang="ja-JP" sz="700" dirty="0" smtClean="0"/>
              <a:t/>
            </a:r>
            <a:br>
              <a:rPr lang="en-US" altLang="ja-JP" sz="700" dirty="0" smtClean="0"/>
            </a:br>
            <a:r>
              <a:rPr kumimoji="1" lang="ja-JP" altLang="en-US" sz="1800" dirty="0" smtClean="0"/>
              <a:t>後継機として</a:t>
            </a:r>
            <a:r>
              <a:rPr lang="en-US" altLang="ja-JP" sz="1800" dirty="0" smtClean="0"/>
              <a:t>1950</a:t>
            </a:r>
            <a:r>
              <a:rPr lang="ja-JP" altLang="en-US" sz="1800" dirty="0" smtClean="0"/>
              <a:t>年に作られたコンピュータが</a:t>
            </a:r>
            <a:r>
              <a:rPr lang="en-US" altLang="ja-JP" sz="1800" dirty="0" smtClean="0"/>
              <a:t>EDVAC</a:t>
            </a:r>
            <a:r>
              <a:rPr lang="ja-JP" altLang="en-US" sz="1800" dirty="0" smtClean="0"/>
              <a:t>である。</a:t>
            </a:r>
            <a:r>
              <a:rPr lang="en-US" altLang="ja-JP" sz="1800" dirty="0" smtClean="0"/>
              <a:t/>
            </a:r>
            <a:br>
              <a:rPr lang="en-US" altLang="ja-JP" sz="1800" dirty="0" smtClean="0"/>
            </a:br>
            <a:r>
              <a:rPr lang="ja-JP" altLang="en-US" sz="1800" dirty="0" smtClean="0">
                <a:solidFill>
                  <a:srgbClr val="FF0000"/>
                </a:solidFill>
              </a:rPr>
              <a:t>プログラム内蔵方式</a:t>
            </a:r>
            <a:r>
              <a:rPr lang="ja-JP" altLang="en-US" sz="1800" dirty="0" smtClean="0"/>
              <a:t>が初めて取り入れられたコンピュータである。</a:t>
            </a:r>
            <a:endParaRPr lang="en-US" altLang="ja-JP" sz="1800" dirty="0" smtClean="0"/>
          </a:p>
          <a:p>
            <a:pPr>
              <a:buNone/>
            </a:pPr>
            <a:endParaRPr lang="en-US" altLang="ja-JP" sz="1800" dirty="0" smtClean="0"/>
          </a:p>
          <a:p>
            <a:pPr>
              <a:buFont typeface="Wingdings" pitchFamily="2" charset="2"/>
              <a:buChar char="u"/>
            </a:pPr>
            <a:r>
              <a:rPr lang="ja-JP" altLang="en-US" sz="1800" dirty="0" smtClean="0"/>
              <a:t>プログラム内蔵方式とは？</a:t>
            </a:r>
            <a:r>
              <a:rPr lang="en-US" altLang="ja-JP" sz="1800" dirty="0" smtClean="0"/>
              <a:t/>
            </a:r>
            <a:br>
              <a:rPr lang="en-US" altLang="ja-JP" sz="1800" dirty="0" smtClean="0"/>
            </a:br>
            <a:r>
              <a:rPr lang="ja-JP" altLang="en-US" sz="1800" dirty="0" smtClean="0"/>
              <a:t>プログラムをデータとして記憶装置に格納し、これを順番に読み込んで</a:t>
            </a:r>
            <a:r>
              <a:rPr lang="en-US" altLang="ja-JP" sz="1800" dirty="0" smtClean="0"/>
              <a:t/>
            </a:r>
            <a:br>
              <a:rPr lang="en-US" altLang="ja-JP" sz="1800" dirty="0" smtClean="0"/>
            </a:br>
            <a:r>
              <a:rPr lang="ja-JP" altLang="en-US" sz="1800" dirty="0" smtClean="0"/>
              <a:t>実行する、コンピュータ・アーキテクチャの一つ。</a:t>
            </a:r>
            <a:r>
              <a:rPr lang="en-US" altLang="ja-JP" sz="1800" dirty="0" smtClean="0"/>
              <a:t/>
            </a:r>
            <a:br>
              <a:rPr lang="en-US" altLang="ja-JP" sz="1800" dirty="0" smtClean="0"/>
            </a:br>
            <a:r>
              <a:rPr lang="en-US" altLang="ja-JP" sz="800" dirty="0" smtClean="0"/>
              <a:t/>
            </a:r>
            <a:br>
              <a:rPr lang="en-US" altLang="ja-JP" sz="800" dirty="0" smtClean="0"/>
            </a:br>
            <a:r>
              <a:rPr lang="ja-JP" altLang="en-US" sz="1800" dirty="0" smtClean="0"/>
              <a:t>ジョン・フォン・ノイマンが初めて公にし、それ以降、</a:t>
            </a:r>
            <a:r>
              <a:rPr lang="en-US" altLang="ja-JP" sz="1800" dirty="0" smtClean="0"/>
              <a:t/>
            </a:r>
            <a:br>
              <a:rPr lang="en-US" altLang="ja-JP" sz="1800" dirty="0" smtClean="0"/>
            </a:br>
            <a:r>
              <a:rPr lang="ja-JP" altLang="en-US" sz="1800" dirty="0" smtClean="0"/>
              <a:t>プログラム内蔵方式を採用したコンピュータを</a:t>
            </a:r>
            <a:r>
              <a:rPr lang="en-US" altLang="ja-JP" sz="1800" dirty="0" smtClean="0"/>
              <a:t/>
            </a:r>
            <a:br>
              <a:rPr lang="en-US" altLang="ja-JP" sz="1800" dirty="0" smtClean="0"/>
            </a:br>
            <a:r>
              <a:rPr lang="ja-JP" altLang="en-US" sz="1800" dirty="0" smtClean="0"/>
              <a:t>「</a:t>
            </a:r>
            <a:r>
              <a:rPr lang="ja-JP" altLang="en-US" sz="1800" dirty="0" smtClean="0">
                <a:solidFill>
                  <a:srgbClr val="FF0000"/>
                </a:solidFill>
              </a:rPr>
              <a:t>ノイマン型コンピュータ</a:t>
            </a:r>
            <a:r>
              <a:rPr lang="ja-JP" altLang="en-US" sz="1800" dirty="0" smtClean="0"/>
              <a:t>」と呼ぶようになった。</a:t>
            </a:r>
            <a:endParaRPr lang="en-US" altLang="ja-JP" sz="1800" dirty="0" smtClean="0"/>
          </a:p>
          <a:p>
            <a:pPr>
              <a:buFont typeface="Wingdings" pitchFamily="2" charset="2"/>
              <a:buChar char="u"/>
            </a:pPr>
            <a:endParaRPr lang="en-US" altLang="ja-JP" sz="1800" dirty="0" smtClean="0"/>
          </a:p>
          <a:p>
            <a:pPr>
              <a:buFont typeface="Wingdings" pitchFamily="2" charset="2"/>
              <a:buChar char="u"/>
            </a:pPr>
            <a:r>
              <a:rPr lang="ja-JP" altLang="en-US" sz="1800" dirty="0" smtClean="0"/>
              <a:t>実は、</a:t>
            </a:r>
            <a:r>
              <a:rPr lang="en-US" altLang="ja-JP" sz="1800" dirty="0" smtClean="0"/>
              <a:t>EDVAC</a:t>
            </a:r>
            <a:r>
              <a:rPr lang="ja-JP" altLang="en-US" sz="1800" dirty="0" smtClean="0"/>
              <a:t>の開発にノイマンも参加していた。</a:t>
            </a:r>
            <a:r>
              <a:rPr lang="en-US" altLang="ja-JP" sz="1800" dirty="0" smtClean="0"/>
              <a:t/>
            </a:r>
            <a:br>
              <a:rPr lang="en-US" altLang="ja-JP" sz="1800" dirty="0" smtClean="0"/>
            </a:br>
            <a:r>
              <a:rPr lang="ja-JP" altLang="en-US" sz="1800" dirty="0" smtClean="0"/>
              <a:t>（</a:t>
            </a:r>
            <a:r>
              <a:rPr lang="ja-JP" altLang="en-US" sz="1600" dirty="0" smtClean="0"/>
              <a:t>軍事目的で開発されたにも関わらず、公にしたことが問題になったらしい</a:t>
            </a:r>
            <a:r>
              <a:rPr lang="en-US" altLang="ja-JP" sz="1600" dirty="0" smtClean="0"/>
              <a:t>...</a:t>
            </a:r>
            <a:r>
              <a:rPr lang="ja-JP" altLang="en-US" sz="1600" dirty="0" smtClean="0"/>
              <a:t>）</a:t>
            </a: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9</a:t>
            </a:fld>
            <a:endParaRPr kumimoji="1" lang="ja-JP" altLang="en-US" dirty="0"/>
          </a:p>
        </p:txBody>
      </p:sp>
      <p:pic>
        <p:nvPicPr>
          <p:cNvPr id="9218" name="Picture 2" descr="「ノイマン」の画像検索結果"/>
          <p:cNvPicPr>
            <a:picLocks noChangeAspect="1" noChangeArrowheads="1"/>
          </p:cNvPicPr>
          <p:nvPr/>
        </p:nvPicPr>
        <p:blipFill>
          <a:blip r:embed="rId2" cstate="print"/>
          <a:srcRect/>
          <a:stretch>
            <a:fillRect/>
          </a:stretch>
        </p:blipFill>
        <p:spPr bwMode="auto">
          <a:xfrm>
            <a:off x="7537598" y="1196752"/>
            <a:ext cx="1354882" cy="1766877"/>
          </a:xfrm>
          <a:prstGeom prst="rect">
            <a:avLst/>
          </a:prstGeom>
          <a:noFill/>
        </p:spPr>
      </p:pic>
      <p:sp>
        <p:nvSpPr>
          <p:cNvPr id="7" name="正方形/長方形 6"/>
          <p:cNvSpPr/>
          <p:nvPr/>
        </p:nvSpPr>
        <p:spPr>
          <a:xfrm>
            <a:off x="7092280" y="908720"/>
            <a:ext cx="2160240" cy="36004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chemeClr val="tx1"/>
                </a:solidFill>
              </a:rPr>
              <a:t>ジョン・フォン・ノイマン</a:t>
            </a:r>
            <a:endParaRPr kumimoji="1" lang="ja-JP" altLang="en-US" sz="11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SSEM</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lang="en-US" altLang="ja-JP" sz="1800" dirty="0" smtClean="0"/>
              <a:t>Manchester Small-Scale Experimental Machine</a:t>
            </a:r>
            <a:br>
              <a:rPr lang="en-US" altLang="ja-JP" sz="1800" dirty="0" smtClean="0"/>
            </a:br>
            <a:r>
              <a:rPr lang="ja-JP" altLang="en-US" sz="1800" dirty="0" smtClean="0"/>
              <a:t> </a:t>
            </a:r>
            <a:r>
              <a:rPr lang="en-US" altLang="ja-JP" sz="1800" dirty="0" smtClean="0"/>
              <a:t>(</a:t>
            </a:r>
            <a:r>
              <a:rPr lang="ja-JP" altLang="en-US" sz="1800" dirty="0" smtClean="0"/>
              <a:t>マンチェスター・スモールスケール・イクスペリメンタル・マシーン）</a:t>
            </a:r>
            <a:r>
              <a:rPr lang="en-US" altLang="ja-JP" sz="1800" dirty="0" smtClean="0"/>
              <a:t/>
            </a:r>
            <a:br>
              <a:rPr lang="en-US" altLang="ja-JP" sz="1800" dirty="0" smtClean="0"/>
            </a:br>
            <a:r>
              <a:rPr lang="ja-JP" altLang="en-US" sz="1800" dirty="0" smtClean="0"/>
              <a:t>または、「 </a:t>
            </a:r>
            <a:r>
              <a:rPr lang="en-US" altLang="ja-JP" sz="1800" dirty="0" smtClean="0">
                <a:solidFill>
                  <a:srgbClr val="FF0000"/>
                </a:solidFill>
              </a:rPr>
              <a:t>SSEM</a:t>
            </a:r>
            <a:r>
              <a:rPr lang="ja-JP" altLang="en-US" sz="1800" dirty="0" smtClean="0"/>
              <a:t> 」と呼ぶ。</a:t>
            </a: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マンチェスター大学の ウィリアムス と キルバーン によって作られた</a:t>
            </a:r>
            <a:r>
              <a:rPr lang="en-US" altLang="ja-JP" sz="1800" dirty="0" smtClean="0"/>
              <a:t/>
            </a:r>
            <a:br>
              <a:rPr lang="en-US" altLang="ja-JP" sz="1800" dirty="0" smtClean="0"/>
            </a:br>
            <a:r>
              <a:rPr lang="ja-JP" altLang="en-US" sz="1800" dirty="0" smtClean="0">
                <a:solidFill>
                  <a:srgbClr val="FF0000"/>
                </a:solidFill>
              </a:rPr>
              <a:t>世界初のプログラム内蔵式コンピュータ</a:t>
            </a:r>
            <a:r>
              <a:rPr lang="ja-JP" altLang="en-US" sz="1800" dirty="0" smtClean="0"/>
              <a:t>。</a:t>
            </a: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 </a:t>
            </a:r>
            <a:r>
              <a:rPr lang="en-US" altLang="ja-JP" sz="1800" dirty="0" smtClean="0"/>
              <a:t>1948</a:t>
            </a:r>
            <a:r>
              <a:rPr lang="ja-JP" altLang="en-US" sz="1800" dirty="0" smtClean="0"/>
              <a:t>年</a:t>
            </a:r>
            <a:r>
              <a:rPr lang="en-US" altLang="ja-JP" sz="1800" dirty="0" smtClean="0"/>
              <a:t>6</a:t>
            </a:r>
            <a:r>
              <a:rPr lang="ja-JP" altLang="en-US" sz="1800" dirty="0" smtClean="0"/>
              <a:t>月</a:t>
            </a:r>
            <a:r>
              <a:rPr lang="en-US" altLang="ja-JP" sz="1800" dirty="0" smtClean="0"/>
              <a:t>21</a:t>
            </a:r>
            <a:r>
              <a:rPr lang="ja-JP" altLang="en-US" sz="1800" dirty="0" smtClean="0"/>
              <a:t>日、 プログラムの実行に成功した。</a:t>
            </a: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現代の電子式コンピュータにある基本要素は全て備えており、</a:t>
            </a:r>
            <a:r>
              <a:rPr lang="en-US" altLang="ja-JP" sz="1800" dirty="0" smtClean="0"/>
              <a:t/>
            </a:r>
            <a:br>
              <a:rPr lang="en-US" altLang="ja-JP" sz="1800" dirty="0" smtClean="0"/>
            </a:br>
            <a:r>
              <a:rPr lang="ja-JP" altLang="en-US" sz="1800" dirty="0" smtClean="0"/>
              <a:t>実働する世界初のコンピュータといえる。</a:t>
            </a: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10</a:t>
            </a:fld>
            <a:endParaRPr kumimoji="1" lang="ja-JP" altLang="en-US" dirty="0"/>
          </a:p>
        </p:txBody>
      </p:sp>
      <p:pic>
        <p:nvPicPr>
          <p:cNvPr id="8194" name="Picture 2" descr="「SSEM」の画像検索結果"/>
          <p:cNvPicPr>
            <a:picLocks noChangeAspect="1" noChangeArrowheads="1"/>
          </p:cNvPicPr>
          <p:nvPr/>
        </p:nvPicPr>
        <p:blipFill>
          <a:blip r:embed="rId2" cstate="print"/>
          <a:srcRect/>
          <a:stretch>
            <a:fillRect/>
          </a:stretch>
        </p:blipFill>
        <p:spPr bwMode="auto">
          <a:xfrm>
            <a:off x="5076056" y="4581128"/>
            <a:ext cx="3734829" cy="20162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ちょっと待って</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en-US" altLang="ja-JP" sz="1800" dirty="0" smtClean="0"/>
              <a:t>EDVAC</a:t>
            </a:r>
            <a:r>
              <a:rPr kumimoji="1" lang="ja-JP" altLang="en-US" sz="1800" dirty="0" smtClean="0"/>
              <a:t>は</a:t>
            </a:r>
            <a:r>
              <a:rPr lang="ja-JP" altLang="en-US" sz="1800" dirty="0" smtClean="0">
                <a:solidFill>
                  <a:srgbClr val="FF0000"/>
                </a:solidFill>
              </a:rPr>
              <a:t>プログラム内蔵方式</a:t>
            </a:r>
            <a:r>
              <a:rPr lang="ja-JP" altLang="en-US" sz="1800" dirty="0" smtClean="0"/>
              <a:t>が初めて取り入れられたコンピュータである</a:t>
            </a:r>
            <a:endParaRPr lang="en-US" altLang="ja-JP" sz="1800" dirty="0" smtClean="0"/>
          </a:p>
          <a:p>
            <a:pPr>
              <a:buFont typeface="Wingdings" pitchFamily="2" charset="2"/>
              <a:buChar char="u"/>
            </a:pPr>
            <a:r>
              <a:rPr lang="en-US" altLang="ja-JP" sz="1800" dirty="0" smtClean="0"/>
              <a:t>EDVAC</a:t>
            </a:r>
            <a:r>
              <a:rPr lang="ja-JP" altLang="en-US" sz="1800" dirty="0" smtClean="0"/>
              <a:t>より先に「 </a:t>
            </a:r>
            <a:r>
              <a:rPr lang="en-US" altLang="ja-JP" sz="1800" dirty="0" smtClean="0">
                <a:solidFill>
                  <a:srgbClr val="FF0000"/>
                </a:solidFill>
              </a:rPr>
              <a:t>EDSAC</a:t>
            </a:r>
            <a:r>
              <a:rPr lang="ja-JP" altLang="en-US" sz="1800" dirty="0" smtClean="0"/>
              <a:t> 」が稼働に成功している。</a:t>
            </a:r>
            <a:endParaRPr lang="en-US" altLang="ja-JP" sz="1800" dirty="0" smtClean="0"/>
          </a:p>
          <a:p>
            <a:pPr>
              <a:buFont typeface="Wingdings" pitchFamily="2" charset="2"/>
              <a:buChar char="u"/>
            </a:pPr>
            <a:r>
              <a:rPr kumimoji="1" lang="en-US" altLang="ja-JP" sz="1800" dirty="0" smtClean="0"/>
              <a:t>SSEM</a:t>
            </a:r>
            <a:r>
              <a:rPr kumimoji="1" lang="ja-JP" altLang="en-US" sz="1800" dirty="0" smtClean="0"/>
              <a:t>は</a:t>
            </a:r>
            <a:r>
              <a:rPr lang="ja-JP" altLang="en-US" sz="1800" dirty="0" smtClean="0">
                <a:solidFill>
                  <a:srgbClr val="FF0000"/>
                </a:solidFill>
              </a:rPr>
              <a:t>世界初のプログラム内蔵式コンピュータ</a:t>
            </a:r>
            <a:r>
              <a:rPr lang="ja-JP" altLang="en-US" sz="1800" dirty="0" smtClean="0"/>
              <a:t>である。</a:t>
            </a: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「世界初のプログラム内蔵方式コンピューター」が複数ある。</a:t>
            </a:r>
            <a:r>
              <a:rPr lang="en-US" altLang="ja-JP" sz="1800" dirty="0" smtClean="0"/>
              <a:t/>
            </a:r>
            <a:br>
              <a:rPr lang="en-US" altLang="ja-JP" sz="1800" dirty="0" smtClean="0"/>
            </a:br>
            <a:r>
              <a:rPr lang="ja-JP" altLang="en-US" sz="1800" dirty="0" smtClean="0"/>
              <a:t>矛盾していますね</a:t>
            </a:r>
            <a:r>
              <a:rPr lang="en-US" altLang="ja-JP" sz="1800" dirty="0" smtClean="0"/>
              <a:t>...</a:t>
            </a:r>
            <a:br>
              <a:rPr lang="en-US" altLang="ja-JP" sz="1800" dirty="0" smtClean="0"/>
            </a:br>
            <a:r>
              <a:rPr lang="en-US" altLang="ja-JP" sz="1400" dirty="0" smtClean="0"/>
              <a:t/>
            </a:r>
            <a:br>
              <a:rPr lang="en-US" altLang="ja-JP" sz="1400" dirty="0" smtClean="0"/>
            </a:br>
            <a:r>
              <a:rPr lang="ja-JP" altLang="en-US" sz="1800" dirty="0" smtClean="0"/>
              <a:t>これらの登場もほとんど同時期のようです。</a:t>
            </a: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endParaRPr kumimoji="1" lang="ja-JP" altLang="en-US" sz="1800"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11</a:t>
            </a:fld>
            <a:endParaRPr kumimoji="1" lang="ja-JP" altLang="en-US" dirty="0"/>
          </a:p>
        </p:txBody>
      </p:sp>
      <p:graphicFrame>
        <p:nvGraphicFramePr>
          <p:cNvPr id="5" name="表 4"/>
          <p:cNvGraphicFramePr>
            <a:graphicFrameLocks noGrp="1"/>
          </p:cNvGraphicFramePr>
          <p:nvPr/>
        </p:nvGraphicFramePr>
        <p:xfrm>
          <a:off x="755576" y="3789040"/>
          <a:ext cx="7704855" cy="1752600"/>
        </p:xfrm>
        <a:graphic>
          <a:graphicData uri="http://schemas.openxmlformats.org/drawingml/2006/table">
            <a:tbl>
              <a:tblPr firstRow="1" bandRow="1">
                <a:tableStyleId>{5C22544A-7EE6-4342-B048-85BDC9FD1C3A}</a:tableStyleId>
              </a:tblPr>
              <a:tblGrid>
                <a:gridCol w="1512168"/>
                <a:gridCol w="1800200"/>
                <a:gridCol w="4392487"/>
              </a:tblGrid>
              <a:tr h="370840">
                <a:tc>
                  <a:txBody>
                    <a:bodyPr/>
                    <a:lstStyle/>
                    <a:p>
                      <a:r>
                        <a:rPr kumimoji="1" lang="ja-JP" altLang="en-US" dirty="0" smtClean="0">
                          <a:latin typeface="メイリオ" pitchFamily="50" charset="-128"/>
                          <a:ea typeface="メイリオ" pitchFamily="50" charset="-128"/>
                          <a:cs typeface="メイリオ" pitchFamily="50" charset="-128"/>
                        </a:rPr>
                        <a:t>名称</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稼働開始</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特徴</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EDVAC</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1950</a:t>
                      </a:r>
                      <a:r>
                        <a:rPr kumimoji="1" lang="ja-JP" altLang="en-US" dirty="0" smtClean="0">
                          <a:latin typeface="メイリオ" pitchFamily="50" charset="-128"/>
                          <a:ea typeface="メイリオ" pitchFamily="50" charset="-128"/>
                          <a:cs typeface="メイリオ" pitchFamily="50" charset="-128"/>
                        </a:rPr>
                        <a:t>年</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発想の面では世界初</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EDSAC</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1949</a:t>
                      </a:r>
                      <a:r>
                        <a:rPr kumimoji="1" lang="ja-JP" altLang="en-US" dirty="0" smtClean="0">
                          <a:latin typeface="メイリオ" pitchFamily="50" charset="-128"/>
                          <a:ea typeface="メイリオ" pitchFamily="50" charset="-128"/>
                          <a:cs typeface="メイリオ" pitchFamily="50" charset="-128"/>
                        </a:rPr>
                        <a:t>年</a:t>
                      </a:r>
                      <a:r>
                        <a:rPr kumimoji="1" lang="en-US" altLang="ja-JP" dirty="0" smtClean="0">
                          <a:latin typeface="メイリオ" pitchFamily="50" charset="-128"/>
                          <a:ea typeface="メイリオ" pitchFamily="50" charset="-128"/>
                          <a:cs typeface="メイリオ" pitchFamily="50" charset="-128"/>
                        </a:rPr>
                        <a:t>5</a:t>
                      </a:r>
                      <a:r>
                        <a:rPr kumimoji="1" lang="ja-JP" altLang="en-US" dirty="0" smtClean="0">
                          <a:latin typeface="メイリオ" pitchFamily="50" charset="-128"/>
                          <a:ea typeface="メイリオ" pitchFamily="50" charset="-128"/>
                          <a:cs typeface="メイリオ" pitchFamily="50" charset="-128"/>
                        </a:rPr>
                        <a:t>月</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稼働は</a:t>
                      </a:r>
                      <a:r>
                        <a:rPr kumimoji="1" lang="en-US" altLang="ja-JP" dirty="0" smtClean="0">
                          <a:latin typeface="メイリオ" pitchFamily="50" charset="-128"/>
                          <a:ea typeface="メイリオ" pitchFamily="50" charset="-128"/>
                          <a:cs typeface="メイリオ" pitchFamily="50" charset="-128"/>
                        </a:rPr>
                        <a:t>EDVAC</a:t>
                      </a:r>
                      <a:r>
                        <a:rPr kumimoji="1" lang="ja-JP" altLang="en-US" dirty="0" smtClean="0">
                          <a:latin typeface="メイリオ" pitchFamily="50" charset="-128"/>
                          <a:ea typeface="メイリオ" pitchFamily="50" charset="-128"/>
                          <a:cs typeface="メイリオ" pitchFamily="50" charset="-128"/>
                        </a:rPr>
                        <a:t>より先</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SSEM</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1948</a:t>
                      </a:r>
                      <a:r>
                        <a:rPr kumimoji="1" lang="ja-JP" altLang="en-US" dirty="0" smtClean="0">
                          <a:latin typeface="メイリオ" pitchFamily="50" charset="-128"/>
                          <a:ea typeface="メイリオ" pitchFamily="50" charset="-128"/>
                          <a:cs typeface="メイリオ" pitchFamily="50" charset="-128"/>
                        </a:rPr>
                        <a:t>年</a:t>
                      </a:r>
                      <a:r>
                        <a:rPr kumimoji="1" lang="en-US" altLang="ja-JP" dirty="0" smtClean="0">
                          <a:latin typeface="メイリオ" pitchFamily="50" charset="-128"/>
                          <a:ea typeface="メイリオ" pitchFamily="50" charset="-128"/>
                          <a:cs typeface="メイリオ" pitchFamily="50" charset="-128"/>
                        </a:rPr>
                        <a:t>6</a:t>
                      </a:r>
                      <a:r>
                        <a:rPr kumimoji="1" lang="ja-JP" altLang="en-US" dirty="0" smtClean="0">
                          <a:latin typeface="メイリオ" pitchFamily="50" charset="-128"/>
                          <a:ea typeface="メイリオ" pitchFamily="50" charset="-128"/>
                          <a:cs typeface="メイリオ" pitchFamily="50" charset="-128"/>
                        </a:rPr>
                        <a:t>月</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稼働は世界初だが、</a:t>
                      </a: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r>
                        <a:rPr kumimoji="1" lang="ja-JP" altLang="en-US" dirty="0" smtClean="0">
                          <a:latin typeface="メイリオ" pitchFamily="50" charset="-128"/>
                          <a:ea typeface="メイリオ" pitchFamily="50" charset="-128"/>
                          <a:cs typeface="メイリオ" pitchFamily="50" charset="-128"/>
                        </a:rPr>
                        <a:t>メモリが少なく、実用的でない。</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ちょっと待って</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en-US" altLang="ja-JP" sz="1800" dirty="0" smtClean="0"/>
              <a:t>EDVAC</a:t>
            </a:r>
            <a:r>
              <a:rPr kumimoji="1" lang="ja-JP" altLang="en-US" sz="1800" dirty="0" smtClean="0"/>
              <a:t>は</a:t>
            </a:r>
            <a:r>
              <a:rPr lang="ja-JP" altLang="en-US" sz="1800" dirty="0" smtClean="0">
                <a:solidFill>
                  <a:srgbClr val="FF0000"/>
                </a:solidFill>
              </a:rPr>
              <a:t>プログラム内蔵方式</a:t>
            </a:r>
            <a:r>
              <a:rPr lang="ja-JP" altLang="en-US" sz="1800" dirty="0" smtClean="0"/>
              <a:t>が初めて取り入れられたコンピュータである</a:t>
            </a:r>
            <a:endParaRPr lang="en-US" altLang="ja-JP" sz="1800" dirty="0" smtClean="0"/>
          </a:p>
          <a:p>
            <a:pPr>
              <a:buFont typeface="Wingdings" pitchFamily="2" charset="2"/>
              <a:buChar char="u"/>
            </a:pPr>
            <a:r>
              <a:rPr lang="en-US" altLang="ja-JP" sz="1800" dirty="0" smtClean="0"/>
              <a:t>EDVAC</a:t>
            </a:r>
            <a:r>
              <a:rPr lang="ja-JP" altLang="en-US" sz="1800" dirty="0" smtClean="0"/>
              <a:t>より先に「 </a:t>
            </a:r>
            <a:r>
              <a:rPr lang="en-US" altLang="ja-JP" sz="1800" dirty="0" smtClean="0">
                <a:solidFill>
                  <a:srgbClr val="FF0000"/>
                </a:solidFill>
              </a:rPr>
              <a:t>EDSAC</a:t>
            </a:r>
            <a:r>
              <a:rPr lang="ja-JP" altLang="en-US" sz="1800" dirty="0" smtClean="0"/>
              <a:t> 」が稼働に成功している。</a:t>
            </a:r>
            <a:endParaRPr lang="en-US" altLang="ja-JP" sz="1800" dirty="0" smtClean="0"/>
          </a:p>
          <a:p>
            <a:pPr>
              <a:buFont typeface="Wingdings" pitchFamily="2" charset="2"/>
              <a:buChar char="u"/>
            </a:pPr>
            <a:r>
              <a:rPr kumimoji="1" lang="en-US" altLang="ja-JP" sz="1800" dirty="0" smtClean="0"/>
              <a:t>SSEM</a:t>
            </a:r>
            <a:r>
              <a:rPr kumimoji="1" lang="ja-JP" altLang="en-US" sz="1800" dirty="0" smtClean="0"/>
              <a:t>は</a:t>
            </a:r>
            <a:r>
              <a:rPr lang="ja-JP" altLang="en-US" sz="1800" dirty="0" smtClean="0">
                <a:solidFill>
                  <a:srgbClr val="FF0000"/>
                </a:solidFill>
              </a:rPr>
              <a:t>世界初のプログラム内蔵式コンピュータ</a:t>
            </a:r>
            <a:r>
              <a:rPr lang="ja-JP" altLang="en-US" sz="1800" dirty="0" smtClean="0"/>
              <a:t>である。</a:t>
            </a: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「世界初のプログラム内蔵方式コンピューター」が複数ある。</a:t>
            </a:r>
            <a:r>
              <a:rPr lang="en-US" altLang="ja-JP" sz="1800" dirty="0" smtClean="0"/>
              <a:t/>
            </a:r>
            <a:br>
              <a:rPr lang="en-US" altLang="ja-JP" sz="1800" dirty="0" smtClean="0"/>
            </a:br>
            <a:r>
              <a:rPr lang="ja-JP" altLang="en-US" sz="1800" dirty="0" smtClean="0"/>
              <a:t>矛盾していますね</a:t>
            </a:r>
            <a:r>
              <a:rPr lang="en-US" altLang="ja-JP" sz="1800" dirty="0" smtClean="0"/>
              <a:t>...</a:t>
            </a:r>
            <a:br>
              <a:rPr lang="en-US" altLang="ja-JP" sz="1800" dirty="0" smtClean="0"/>
            </a:br>
            <a:r>
              <a:rPr lang="en-US" altLang="ja-JP" sz="1400" dirty="0" smtClean="0"/>
              <a:t/>
            </a:r>
            <a:br>
              <a:rPr lang="en-US" altLang="ja-JP" sz="1400" dirty="0" smtClean="0"/>
            </a:br>
            <a:r>
              <a:rPr lang="ja-JP" altLang="en-US" sz="1800" dirty="0" smtClean="0"/>
              <a:t>これらの登場もほとんど同時期のようです。</a:t>
            </a: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歴史の闇が垣間見えますね</a:t>
            </a:r>
            <a:r>
              <a:rPr lang="en-US" altLang="ja-JP" sz="1800" dirty="0" smtClean="0"/>
              <a:t>...</a:t>
            </a:r>
            <a:r>
              <a:rPr lang="ja-JP" altLang="en-US" sz="1800" dirty="0" smtClean="0"/>
              <a:t> いろいろ調べましたが、</a:t>
            </a:r>
            <a:r>
              <a:rPr lang="en-US" altLang="ja-JP" sz="1800" dirty="0" smtClean="0"/>
              <a:t/>
            </a:r>
            <a:br>
              <a:rPr lang="en-US" altLang="ja-JP" sz="1800" dirty="0" smtClean="0"/>
            </a:br>
            <a:r>
              <a:rPr lang="ja-JP" altLang="en-US" sz="1800" dirty="0" smtClean="0"/>
              <a:t>各所で「世界初」が異なります。</a:t>
            </a:r>
            <a:endParaRPr kumimoji="1" lang="ja-JP" altLang="en-US" sz="1800"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12</a:t>
            </a:fld>
            <a:endParaRPr kumimoji="1" lang="ja-JP" altLang="en-US" dirty="0"/>
          </a:p>
        </p:txBody>
      </p:sp>
      <p:graphicFrame>
        <p:nvGraphicFramePr>
          <p:cNvPr id="5" name="表 4"/>
          <p:cNvGraphicFramePr>
            <a:graphicFrameLocks noGrp="1"/>
          </p:cNvGraphicFramePr>
          <p:nvPr/>
        </p:nvGraphicFramePr>
        <p:xfrm>
          <a:off x="755576" y="3789040"/>
          <a:ext cx="7704855" cy="1752600"/>
        </p:xfrm>
        <a:graphic>
          <a:graphicData uri="http://schemas.openxmlformats.org/drawingml/2006/table">
            <a:tbl>
              <a:tblPr firstRow="1" bandRow="1">
                <a:tableStyleId>{5C22544A-7EE6-4342-B048-85BDC9FD1C3A}</a:tableStyleId>
              </a:tblPr>
              <a:tblGrid>
                <a:gridCol w="1512168"/>
                <a:gridCol w="1800200"/>
                <a:gridCol w="4392487"/>
              </a:tblGrid>
              <a:tr h="370840">
                <a:tc>
                  <a:txBody>
                    <a:bodyPr/>
                    <a:lstStyle/>
                    <a:p>
                      <a:r>
                        <a:rPr kumimoji="1" lang="ja-JP" altLang="en-US" dirty="0" smtClean="0">
                          <a:latin typeface="メイリオ" pitchFamily="50" charset="-128"/>
                          <a:ea typeface="メイリオ" pitchFamily="50" charset="-128"/>
                          <a:cs typeface="メイリオ" pitchFamily="50" charset="-128"/>
                        </a:rPr>
                        <a:t>名称</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稼働開始</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特徴</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EDVAC</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1950</a:t>
                      </a:r>
                      <a:r>
                        <a:rPr kumimoji="1" lang="ja-JP" altLang="en-US" dirty="0" smtClean="0">
                          <a:latin typeface="メイリオ" pitchFamily="50" charset="-128"/>
                          <a:ea typeface="メイリオ" pitchFamily="50" charset="-128"/>
                          <a:cs typeface="メイリオ" pitchFamily="50" charset="-128"/>
                        </a:rPr>
                        <a:t>年</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発想の面では世界初</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EDSAC</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1949</a:t>
                      </a:r>
                      <a:r>
                        <a:rPr kumimoji="1" lang="ja-JP" altLang="en-US" dirty="0" smtClean="0">
                          <a:latin typeface="メイリオ" pitchFamily="50" charset="-128"/>
                          <a:ea typeface="メイリオ" pitchFamily="50" charset="-128"/>
                          <a:cs typeface="メイリオ" pitchFamily="50" charset="-128"/>
                        </a:rPr>
                        <a:t>年</a:t>
                      </a:r>
                      <a:r>
                        <a:rPr kumimoji="1" lang="en-US" altLang="ja-JP" dirty="0" smtClean="0">
                          <a:latin typeface="メイリオ" pitchFamily="50" charset="-128"/>
                          <a:ea typeface="メイリオ" pitchFamily="50" charset="-128"/>
                          <a:cs typeface="メイリオ" pitchFamily="50" charset="-128"/>
                        </a:rPr>
                        <a:t>5</a:t>
                      </a:r>
                      <a:r>
                        <a:rPr kumimoji="1" lang="ja-JP" altLang="en-US" dirty="0" smtClean="0">
                          <a:latin typeface="メイリオ" pitchFamily="50" charset="-128"/>
                          <a:ea typeface="メイリオ" pitchFamily="50" charset="-128"/>
                          <a:cs typeface="メイリオ" pitchFamily="50" charset="-128"/>
                        </a:rPr>
                        <a:t>月</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稼働は</a:t>
                      </a:r>
                      <a:r>
                        <a:rPr kumimoji="1" lang="en-US" altLang="ja-JP" dirty="0" smtClean="0">
                          <a:latin typeface="メイリオ" pitchFamily="50" charset="-128"/>
                          <a:ea typeface="メイリオ" pitchFamily="50" charset="-128"/>
                          <a:cs typeface="メイリオ" pitchFamily="50" charset="-128"/>
                        </a:rPr>
                        <a:t>EDVAC</a:t>
                      </a:r>
                      <a:r>
                        <a:rPr kumimoji="1" lang="ja-JP" altLang="en-US" dirty="0" smtClean="0">
                          <a:latin typeface="メイリオ" pitchFamily="50" charset="-128"/>
                          <a:ea typeface="メイリオ" pitchFamily="50" charset="-128"/>
                          <a:cs typeface="メイリオ" pitchFamily="50" charset="-128"/>
                        </a:rPr>
                        <a:t>より先</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SSEM</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1948</a:t>
                      </a:r>
                      <a:r>
                        <a:rPr kumimoji="1" lang="ja-JP" altLang="en-US" dirty="0" smtClean="0">
                          <a:latin typeface="メイリオ" pitchFamily="50" charset="-128"/>
                          <a:ea typeface="メイリオ" pitchFamily="50" charset="-128"/>
                          <a:cs typeface="メイリオ" pitchFamily="50" charset="-128"/>
                        </a:rPr>
                        <a:t>年</a:t>
                      </a:r>
                      <a:r>
                        <a:rPr kumimoji="1" lang="en-US" altLang="ja-JP" dirty="0" smtClean="0">
                          <a:latin typeface="メイリオ" pitchFamily="50" charset="-128"/>
                          <a:ea typeface="メイリオ" pitchFamily="50" charset="-128"/>
                          <a:cs typeface="メイリオ" pitchFamily="50" charset="-128"/>
                        </a:rPr>
                        <a:t>6</a:t>
                      </a:r>
                      <a:r>
                        <a:rPr kumimoji="1" lang="ja-JP" altLang="en-US" dirty="0" smtClean="0">
                          <a:latin typeface="メイリオ" pitchFamily="50" charset="-128"/>
                          <a:ea typeface="メイリオ" pitchFamily="50" charset="-128"/>
                          <a:cs typeface="メイリオ" pitchFamily="50" charset="-128"/>
                        </a:rPr>
                        <a:t>月</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稼働は世界初だが、</a:t>
                      </a: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r>
                        <a:rPr kumimoji="1" lang="ja-JP" altLang="en-US" dirty="0" smtClean="0">
                          <a:latin typeface="メイリオ" pitchFamily="50" charset="-128"/>
                          <a:ea typeface="メイリオ" pitchFamily="50" charset="-128"/>
                          <a:cs typeface="メイリオ" pitchFamily="50" charset="-128"/>
                        </a:rPr>
                        <a:t>メモリが少なく、実用的でない。</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
        <p:nvSpPr>
          <p:cNvPr id="6" name="正方形/長方形 5"/>
          <p:cNvSpPr/>
          <p:nvPr/>
        </p:nvSpPr>
        <p:spPr>
          <a:xfrm>
            <a:off x="251520" y="692696"/>
            <a:ext cx="8640960" cy="59046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r>
              <a:rPr kumimoji="1" lang="ja-JP" altLang="en-US" dirty="0" smtClean="0">
                <a:solidFill>
                  <a:schemeClr val="tx1"/>
                </a:solidFill>
                <a:latin typeface="メイリオ" pitchFamily="50" charset="-128"/>
                <a:ea typeface="メイリオ" pitchFamily="50" charset="-128"/>
                <a:cs typeface="メイリオ" pitchFamily="50" charset="-128"/>
              </a:rPr>
              <a:t>結局、世界初ってどれなのか</a:t>
            </a: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endParaRPr kumimoji="1" lang="en-US" altLang="ja-JP" dirty="0" smtClean="0">
              <a:latin typeface="メイリオ" pitchFamily="50" charset="-128"/>
              <a:ea typeface="メイリオ" pitchFamily="50" charset="-128"/>
              <a:cs typeface="メイリオ" pitchFamily="50" charset="-128"/>
            </a:endParaRPr>
          </a:p>
          <a:p>
            <a:pPr lvl="2">
              <a:buFont typeface="Wingdings" pitchFamily="2" charset="2"/>
              <a:buChar char="u"/>
            </a:pPr>
            <a:r>
              <a:rPr lang="ja-JP" altLang="en-US" dirty="0" smtClean="0">
                <a:solidFill>
                  <a:schemeClr val="tx1"/>
                </a:solidFill>
                <a:latin typeface="メイリオ" pitchFamily="50" charset="-128"/>
                <a:ea typeface="メイリオ" pitchFamily="50" charset="-128"/>
                <a:cs typeface="メイリオ" pitchFamily="50" charset="-128"/>
              </a:rPr>
              <a:t>世界初のコンピューターは？</a:t>
            </a:r>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r>
              <a:rPr lang="ja-JP" altLang="en-US" dirty="0" smtClean="0">
                <a:solidFill>
                  <a:schemeClr val="tx1"/>
                </a:solidFill>
                <a:latin typeface="メイリオ" pitchFamily="50" charset="-128"/>
                <a:ea typeface="メイリオ" pitchFamily="50" charset="-128"/>
                <a:cs typeface="メイリオ" pitchFamily="50" charset="-128"/>
              </a:rPr>
              <a:t>　</a:t>
            </a:r>
            <a:r>
              <a:rPr lang="ja-JP" altLang="en-US" sz="2800" dirty="0" smtClean="0">
                <a:solidFill>
                  <a:schemeClr val="tx1"/>
                </a:solidFill>
                <a:latin typeface="メイリオ" pitchFamily="50" charset="-128"/>
                <a:ea typeface="メイリオ" pitchFamily="50" charset="-128"/>
                <a:cs typeface="メイリオ" pitchFamily="50" charset="-128"/>
              </a:rPr>
              <a:t>「 </a:t>
            </a:r>
            <a:r>
              <a:rPr lang="en-US" altLang="ja-JP" sz="2800" dirty="0" smtClean="0">
                <a:solidFill>
                  <a:srgbClr val="FF0000"/>
                </a:solidFill>
                <a:latin typeface="メイリオ" pitchFamily="50" charset="-128"/>
                <a:ea typeface="メイリオ" pitchFamily="50" charset="-128"/>
                <a:cs typeface="メイリオ" pitchFamily="50" charset="-128"/>
              </a:rPr>
              <a:t>ENIAC</a:t>
            </a:r>
            <a:r>
              <a:rPr lang="ja-JP" altLang="en-US" sz="2800" dirty="0" smtClean="0">
                <a:solidFill>
                  <a:schemeClr val="tx1"/>
                </a:solidFill>
                <a:latin typeface="メイリオ" pitchFamily="50" charset="-128"/>
                <a:ea typeface="メイリオ" pitchFamily="50" charset="-128"/>
                <a:cs typeface="メイリオ" pitchFamily="50" charset="-128"/>
              </a:rPr>
              <a:t> 」</a:t>
            </a:r>
            <a:r>
              <a:rPr lang="en-US" altLang="ja-JP" sz="2800" dirty="0" smtClean="0">
                <a:solidFill>
                  <a:schemeClr val="tx1"/>
                </a:solidFill>
                <a:latin typeface="メイリオ" pitchFamily="50" charset="-128"/>
                <a:ea typeface="メイリオ" pitchFamily="50" charset="-128"/>
                <a:cs typeface="メイリオ" pitchFamily="50" charset="-128"/>
              </a:rPr>
              <a:t>(</a:t>
            </a:r>
            <a:r>
              <a:rPr lang="ja-JP" altLang="en-US" sz="2800" dirty="0" smtClean="0">
                <a:solidFill>
                  <a:srgbClr val="FF0000"/>
                </a:solidFill>
                <a:latin typeface="メイリオ" pitchFamily="50" charset="-128"/>
                <a:ea typeface="メイリオ" pitchFamily="50" charset="-128"/>
                <a:cs typeface="メイリオ" pitchFamily="50" charset="-128"/>
              </a:rPr>
              <a:t>エニアック</a:t>
            </a:r>
            <a:r>
              <a:rPr lang="en-US" altLang="ja-JP" sz="2800" dirty="0" smtClean="0">
                <a:solidFill>
                  <a:schemeClr val="tx1"/>
                </a:solidFill>
                <a:latin typeface="メイリオ" pitchFamily="50" charset="-128"/>
                <a:ea typeface="メイリオ" pitchFamily="50" charset="-128"/>
                <a:cs typeface="メイリオ" pitchFamily="50" charset="-128"/>
              </a:rPr>
              <a:t>)</a:t>
            </a:r>
            <a:br>
              <a:rPr lang="en-US" altLang="ja-JP" sz="2800" dirty="0" smtClean="0">
                <a:solidFill>
                  <a:schemeClr val="tx1"/>
                </a:solidFill>
                <a:latin typeface="メイリオ" pitchFamily="50" charset="-128"/>
                <a:ea typeface="メイリオ" pitchFamily="50" charset="-128"/>
                <a:cs typeface="メイリオ" pitchFamily="50" charset="-128"/>
              </a:rPr>
            </a:br>
            <a:endParaRPr lang="en-US" altLang="ja-JP" sz="800" dirty="0" smtClean="0">
              <a:solidFill>
                <a:schemeClr val="tx1"/>
              </a:solidFill>
              <a:latin typeface="メイリオ" pitchFamily="50" charset="-128"/>
              <a:ea typeface="メイリオ" pitchFamily="50" charset="-128"/>
              <a:cs typeface="メイリオ" pitchFamily="50" charset="-128"/>
            </a:endParaRPr>
          </a:p>
          <a:p>
            <a:pPr lvl="3">
              <a:buFont typeface="Wingdings" pitchFamily="2" charset="2"/>
              <a:buChar char="l"/>
            </a:pPr>
            <a:r>
              <a:rPr lang="ja-JP" altLang="en-US" dirty="0" smtClean="0">
                <a:solidFill>
                  <a:schemeClr val="tx1"/>
                </a:solidFill>
                <a:latin typeface="メイリオ" pitchFamily="50" charset="-128"/>
                <a:ea typeface="メイリオ" pitchFamily="50" charset="-128"/>
                <a:cs typeface="メイリオ" pitchFamily="50" charset="-128"/>
              </a:rPr>
              <a:t>現在のディジタルコンピュータの基本となった。</a:t>
            </a:r>
            <a:endParaRPr lang="en-US" altLang="ja-JP" dirty="0" smtClean="0">
              <a:solidFill>
                <a:schemeClr val="tx1"/>
              </a:solidFill>
              <a:latin typeface="メイリオ" pitchFamily="50" charset="-128"/>
              <a:ea typeface="メイリオ" pitchFamily="50" charset="-128"/>
              <a:cs typeface="メイリオ" pitchFamily="50" charset="-128"/>
            </a:endParaRPr>
          </a:p>
          <a:p>
            <a:pPr lvl="3">
              <a:buFont typeface="Wingdings" pitchFamily="2" charset="2"/>
              <a:buChar char="l"/>
            </a:pPr>
            <a:r>
              <a:rPr lang="ja-JP" altLang="en-US" dirty="0" smtClean="0">
                <a:solidFill>
                  <a:schemeClr val="tx1"/>
                </a:solidFill>
                <a:latin typeface="メイリオ" pitchFamily="50" charset="-128"/>
                <a:ea typeface="メイリオ" pitchFamily="50" charset="-128"/>
                <a:cs typeface="メイリオ" pitchFamily="50" charset="-128"/>
              </a:rPr>
              <a:t>一般的にもこれが最初のコンピュータであると信じられている。</a:t>
            </a:r>
            <a:endParaRPr lang="en-US" altLang="ja-JP" dirty="0" smtClean="0">
              <a:solidFill>
                <a:schemeClr val="tx1"/>
              </a:solidFill>
              <a:latin typeface="メイリオ" pitchFamily="50" charset="-128"/>
              <a:ea typeface="メイリオ" pitchFamily="50" charset="-128"/>
              <a:cs typeface="メイリオ" pitchFamily="50" charset="-128"/>
            </a:endParaRPr>
          </a:p>
          <a:p>
            <a:pPr lvl="3"/>
            <a:endParaRPr lang="en-US" altLang="ja-JP" dirty="0" smtClean="0">
              <a:solidFill>
                <a:schemeClr val="tx1"/>
              </a:solidFill>
              <a:latin typeface="メイリオ" pitchFamily="50" charset="-128"/>
              <a:ea typeface="メイリオ" pitchFamily="50" charset="-128"/>
              <a:cs typeface="メイリオ" pitchFamily="50" charset="-128"/>
            </a:endParaRPr>
          </a:p>
          <a:p>
            <a:pPr lvl="3"/>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endParaRPr lang="en-US" altLang="ja-JP" dirty="0" smtClean="0">
              <a:solidFill>
                <a:schemeClr val="tx1"/>
              </a:solidFill>
              <a:latin typeface="メイリオ" pitchFamily="50" charset="-128"/>
              <a:ea typeface="メイリオ" pitchFamily="50" charset="-128"/>
              <a:cs typeface="メイリオ" pitchFamily="50" charset="-128"/>
            </a:endParaRPr>
          </a:p>
          <a:p>
            <a:pPr lvl="2">
              <a:buFont typeface="Wingdings" pitchFamily="2" charset="2"/>
              <a:buChar char="u"/>
            </a:pPr>
            <a:r>
              <a:rPr lang="ja-JP" altLang="en-US" dirty="0" smtClean="0">
                <a:solidFill>
                  <a:schemeClr val="tx1"/>
                </a:solidFill>
                <a:latin typeface="メイリオ" pitchFamily="50" charset="-128"/>
                <a:ea typeface="メイリオ" pitchFamily="50" charset="-128"/>
                <a:cs typeface="メイリオ" pitchFamily="50" charset="-128"/>
              </a:rPr>
              <a:t>世界初のノイマン型コンピュータは？</a:t>
            </a:r>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r>
              <a:rPr lang="ja-JP" altLang="en-US" dirty="0" smtClean="0">
                <a:solidFill>
                  <a:schemeClr val="tx1"/>
                </a:solidFill>
                <a:latin typeface="メイリオ" pitchFamily="50" charset="-128"/>
                <a:ea typeface="メイリオ" pitchFamily="50" charset="-128"/>
                <a:cs typeface="メイリオ" pitchFamily="50" charset="-128"/>
              </a:rPr>
              <a:t>　</a:t>
            </a:r>
            <a:r>
              <a:rPr lang="ja-JP" altLang="en-US" sz="2800" dirty="0" smtClean="0">
                <a:solidFill>
                  <a:schemeClr val="tx1"/>
                </a:solidFill>
                <a:latin typeface="メイリオ" pitchFamily="50" charset="-128"/>
                <a:ea typeface="メイリオ" pitchFamily="50" charset="-128"/>
                <a:cs typeface="メイリオ" pitchFamily="50" charset="-128"/>
              </a:rPr>
              <a:t>「 </a:t>
            </a:r>
            <a:r>
              <a:rPr lang="en-US" altLang="ja-JP" sz="2800" dirty="0" smtClean="0">
                <a:solidFill>
                  <a:srgbClr val="FF0000"/>
                </a:solidFill>
                <a:latin typeface="メイリオ" pitchFamily="50" charset="-128"/>
                <a:ea typeface="メイリオ" pitchFamily="50" charset="-128"/>
                <a:cs typeface="メイリオ" pitchFamily="50" charset="-128"/>
              </a:rPr>
              <a:t>EDSAC</a:t>
            </a:r>
            <a:r>
              <a:rPr lang="ja-JP" altLang="en-US" sz="2800" dirty="0" smtClean="0">
                <a:solidFill>
                  <a:schemeClr val="tx1"/>
                </a:solidFill>
                <a:latin typeface="メイリオ" pitchFamily="50" charset="-128"/>
                <a:ea typeface="メイリオ" pitchFamily="50" charset="-128"/>
                <a:cs typeface="メイリオ" pitchFamily="50" charset="-128"/>
              </a:rPr>
              <a:t> 」</a:t>
            </a:r>
            <a:r>
              <a:rPr lang="en-US" altLang="ja-JP" sz="2800" dirty="0" smtClean="0">
                <a:solidFill>
                  <a:schemeClr val="tx1"/>
                </a:solidFill>
                <a:latin typeface="メイリオ" pitchFamily="50" charset="-128"/>
                <a:ea typeface="メイリオ" pitchFamily="50" charset="-128"/>
                <a:cs typeface="メイリオ" pitchFamily="50" charset="-128"/>
              </a:rPr>
              <a:t>(</a:t>
            </a:r>
            <a:r>
              <a:rPr lang="ja-JP" altLang="en-US" sz="2800" dirty="0" smtClean="0">
                <a:solidFill>
                  <a:srgbClr val="FF0000"/>
                </a:solidFill>
                <a:latin typeface="メイリオ" pitchFamily="50" charset="-128"/>
                <a:ea typeface="メイリオ" pitchFamily="50" charset="-128"/>
                <a:cs typeface="メイリオ" pitchFamily="50" charset="-128"/>
              </a:rPr>
              <a:t>エドサック</a:t>
            </a:r>
            <a:r>
              <a:rPr lang="en-US" altLang="ja-JP" sz="2800" dirty="0" smtClean="0">
                <a:solidFill>
                  <a:schemeClr val="tx1"/>
                </a:solidFill>
                <a:latin typeface="メイリオ" pitchFamily="50" charset="-128"/>
                <a:ea typeface="メイリオ" pitchFamily="50" charset="-128"/>
                <a:cs typeface="メイリオ" pitchFamily="50" charset="-128"/>
              </a:rPr>
              <a:t>)</a:t>
            </a:r>
            <a:br>
              <a:rPr lang="en-US" altLang="ja-JP" sz="2800" dirty="0" smtClean="0">
                <a:solidFill>
                  <a:schemeClr val="tx1"/>
                </a:solidFill>
                <a:latin typeface="メイリオ" pitchFamily="50" charset="-128"/>
                <a:ea typeface="メイリオ" pitchFamily="50" charset="-128"/>
                <a:cs typeface="メイリオ" pitchFamily="50" charset="-128"/>
              </a:rPr>
            </a:br>
            <a:endParaRPr lang="en-US" altLang="ja-JP" sz="800" dirty="0" smtClean="0">
              <a:solidFill>
                <a:schemeClr val="tx1"/>
              </a:solidFill>
              <a:latin typeface="メイリオ" pitchFamily="50" charset="-128"/>
              <a:ea typeface="メイリオ" pitchFamily="50" charset="-128"/>
              <a:cs typeface="メイリオ" pitchFamily="50" charset="-128"/>
            </a:endParaRPr>
          </a:p>
          <a:p>
            <a:pPr lvl="3">
              <a:buFont typeface="Wingdings" pitchFamily="2" charset="2"/>
              <a:buChar char="l"/>
            </a:pPr>
            <a:r>
              <a:rPr lang="en-US" altLang="ja-JP" dirty="0" smtClean="0">
                <a:solidFill>
                  <a:schemeClr val="tx1"/>
                </a:solidFill>
                <a:latin typeface="メイリオ" pitchFamily="50" charset="-128"/>
                <a:ea typeface="メイリオ" pitchFamily="50" charset="-128"/>
                <a:cs typeface="メイリオ" pitchFamily="50" charset="-128"/>
              </a:rPr>
              <a:t> SSEM</a:t>
            </a:r>
            <a:r>
              <a:rPr lang="ja-JP" altLang="en-US" dirty="0" smtClean="0">
                <a:solidFill>
                  <a:schemeClr val="tx1"/>
                </a:solidFill>
                <a:latin typeface="メイリオ" pitchFamily="50" charset="-128"/>
                <a:ea typeface="メイリオ" pitchFamily="50" charset="-128"/>
                <a:cs typeface="メイリオ" pitchFamily="50" charset="-128"/>
              </a:rPr>
              <a:t>は開発者自身も、コンピュータというより、</a:t>
            </a:r>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r>
              <a:rPr lang="ja-JP" altLang="en-US" dirty="0" smtClean="0">
                <a:solidFill>
                  <a:schemeClr val="tx1"/>
                </a:solidFill>
                <a:latin typeface="メイリオ" pitchFamily="50" charset="-128"/>
                <a:ea typeface="メイリオ" pitchFamily="50" charset="-128"/>
                <a:cs typeface="メイリオ" pitchFamily="50" charset="-128"/>
              </a:rPr>
              <a:t>　提案した</a:t>
            </a:r>
            <a:r>
              <a:rPr lang="ja-JP" altLang="en-US" smtClean="0">
                <a:solidFill>
                  <a:schemeClr val="tx1"/>
                </a:solidFill>
                <a:latin typeface="メイリオ" pitchFamily="50" charset="-128"/>
                <a:ea typeface="メイリオ" pitchFamily="50" charset="-128"/>
                <a:cs typeface="メイリオ" pitchFamily="50" charset="-128"/>
              </a:rPr>
              <a:t>メモリのだったと</a:t>
            </a:r>
            <a:r>
              <a:rPr lang="ja-JP" altLang="en-US" dirty="0" smtClean="0">
                <a:solidFill>
                  <a:schemeClr val="tx1"/>
                </a:solidFill>
                <a:latin typeface="メイリオ" pitchFamily="50" charset="-128"/>
                <a:ea typeface="メイリオ" pitchFamily="50" charset="-128"/>
                <a:cs typeface="メイリオ" pitchFamily="50" charset="-128"/>
              </a:rPr>
              <a:t>明言している模様。</a:t>
            </a:r>
            <a:endParaRPr lang="en-US" altLang="ja-JP" dirty="0" smtClean="0">
              <a:solidFill>
                <a:schemeClr val="tx1"/>
              </a:solidFill>
              <a:latin typeface="メイリオ" pitchFamily="50" charset="-128"/>
              <a:ea typeface="メイリオ" pitchFamily="50" charset="-128"/>
              <a:cs typeface="メイリオ" pitchFamily="50" charset="-128"/>
            </a:endParaRPr>
          </a:p>
          <a:p>
            <a:pPr lvl="3">
              <a:buFont typeface="Wingdings" pitchFamily="2" charset="2"/>
              <a:buChar char="l"/>
            </a:pPr>
            <a:r>
              <a:rPr lang="ja-JP" altLang="en-US" dirty="0" smtClean="0">
                <a:solidFill>
                  <a:schemeClr val="tx1"/>
                </a:solidFill>
                <a:latin typeface="メイリオ" pitchFamily="50" charset="-128"/>
                <a:ea typeface="メイリオ" pitchFamily="50" charset="-128"/>
                <a:cs typeface="メイリオ" pitchFamily="50" charset="-128"/>
              </a:rPr>
              <a:t> 実用的である。という面から、</a:t>
            </a:r>
            <a:r>
              <a:rPr lang="en-US" altLang="ja-JP" dirty="0" smtClean="0">
                <a:solidFill>
                  <a:schemeClr val="tx1"/>
                </a:solidFill>
                <a:latin typeface="メイリオ" pitchFamily="50" charset="-128"/>
                <a:ea typeface="メイリオ" pitchFamily="50" charset="-128"/>
                <a:cs typeface="メイリオ" pitchFamily="50" charset="-128"/>
              </a:rPr>
              <a:t/>
            </a:r>
            <a:br>
              <a:rPr lang="en-US" altLang="ja-JP" dirty="0" smtClean="0">
                <a:solidFill>
                  <a:schemeClr val="tx1"/>
                </a:solidFill>
                <a:latin typeface="メイリオ" pitchFamily="50" charset="-128"/>
                <a:ea typeface="メイリオ" pitchFamily="50" charset="-128"/>
                <a:cs typeface="メイリオ" pitchFamily="50" charset="-128"/>
              </a:rPr>
            </a:br>
            <a:r>
              <a:rPr lang="ja-JP" altLang="en-US" dirty="0" smtClean="0">
                <a:solidFill>
                  <a:schemeClr val="tx1"/>
                </a:solidFill>
                <a:latin typeface="メイリオ" pitchFamily="50" charset="-128"/>
                <a:ea typeface="メイリオ" pitchFamily="50" charset="-128"/>
                <a:cs typeface="メイリオ" pitchFamily="50" charset="-128"/>
              </a:rPr>
              <a:t>　</a:t>
            </a:r>
            <a:r>
              <a:rPr lang="en-US" altLang="ja-JP" dirty="0" smtClean="0">
                <a:solidFill>
                  <a:srgbClr val="FF0000"/>
                </a:solidFill>
                <a:latin typeface="メイリオ" pitchFamily="50" charset="-128"/>
                <a:ea typeface="メイリオ" pitchFamily="50" charset="-128"/>
                <a:cs typeface="メイリオ" pitchFamily="50" charset="-128"/>
              </a:rPr>
              <a:t>EDSAC</a:t>
            </a:r>
            <a:r>
              <a:rPr lang="ja-JP" altLang="en-US" dirty="0" smtClean="0">
                <a:solidFill>
                  <a:schemeClr val="tx1"/>
                </a:solidFill>
                <a:latin typeface="メイリオ" pitchFamily="50" charset="-128"/>
                <a:ea typeface="メイリオ" pitchFamily="50" charset="-128"/>
                <a:cs typeface="メイリオ" pitchFamily="50" charset="-128"/>
              </a:rPr>
              <a:t>が世界初のノイマン型コンピュータであるといわれている。</a:t>
            </a:r>
            <a:endParaRPr lang="en-US" altLang="ja-JP" dirty="0" smtClean="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4950296"/>
          </a:xfrm>
        </p:spPr>
        <p:txBody>
          <a:bodyPr>
            <a:normAutofit/>
          </a:bodyPr>
          <a:lstStyle/>
          <a:p>
            <a:pPr algn="ctr"/>
            <a:r>
              <a:rPr kumimoji="1" lang="en-US" altLang="ja-JP" sz="8000" dirty="0" smtClean="0"/>
              <a:t>CPU</a:t>
            </a:r>
            <a:r>
              <a:rPr kumimoji="1" lang="ja-JP" altLang="en-US" sz="8000" dirty="0" smtClean="0"/>
              <a:t>の</a:t>
            </a:r>
            <a:r>
              <a:rPr lang="ja-JP" altLang="en-US" sz="8000" dirty="0" smtClean="0"/>
              <a:t>進化・変遷</a:t>
            </a:r>
            <a:endParaRPr kumimoji="1" lang="ja-JP" altLang="en-US" sz="8000" dirty="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集積回路の変遷</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ja-JP" altLang="en-US" sz="1800" dirty="0" smtClean="0"/>
              <a:t>集積回路は一つの基盤の上に多数の電子素子が集積した回路である。</a:t>
            </a:r>
            <a:r>
              <a:rPr kumimoji="1" lang="en-US" altLang="ja-JP" sz="1800" dirty="0" smtClean="0"/>
              <a:t/>
            </a:r>
            <a:br>
              <a:rPr kumimoji="1" lang="en-US" altLang="ja-JP" sz="1800" dirty="0" smtClean="0"/>
            </a:br>
            <a:r>
              <a:rPr lang="ja-JP" altLang="en-US" sz="1800" dirty="0" smtClean="0"/>
              <a:t>この回路一つ当たりに組み込まれた素子の数を集積度という。</a:t>
            </a:r>
            <a:endParaRPr lang="en-US" altLang="ja-JP" sz="1800" dirty="0" smtClean="0"/>
          </a:p>
          <a:p>
            <a:pPr>
              <a:buNone/>
            </a:pPr>
            <a:r>
              <a:rPr lang="en-US" altLang="ja-JP" sz="1800" dirty="0" smtClean="0"/>
              <a:t/>
            </a:r>
            <a:br>
              <a:rPr lang="en-US" altLang="ja-JP" sz="1800" dirty="0" smtClean="0"/>
            </a:br>
            <a:r>
              <a:rPr lang="ja-JP" altLang="en-US" sz="1800" dirty="0" smtClean="0"/>
              <a:t>時代とともに集積度と性能は向上してきていて、</a:t>
            </a:r>
            <a:r>
              <a:rPr lang="en-US" altLang="ja-JP" sz="1800" dirty="0" smtClean="0"/>
              <a:t/>
            </a:r>
            <a:br>
              <a:rPr lang="en-US" altLang="ja-JP" sz="1800" dirty="0" smtClean="0"/>
            </a:br>
            <a:r>
              <a:rPr lang="en-US" altLang="ja-JP" sz="1800" dirty="0" smtClean="0"/>
              <a:t>1970</a:t>
            </a:r>
            <a:r>
              <a:rPr lang="ja-JP" altLang="en-US" sz="1800" dirty="0" smtClean="0"/>
              <a:t>年代には、</a:t>
            </a:r>
            <a:r>
              <a:rPr lang="en-US" altLang="ja-JP" sz="1800" dirty="0" smtClean="0"/>
              <a:t>1</a:t>
            </a:r>
            <a:r>
              <a:rPr lang="ja-JP" altLang="en-US" sz="1800" dirty="0" err="1" smtClean="0"/>
              <a:t>つの</a:t>
            </a:r>
            <a:r>
              <a:rPr lang="ja-JP" altLang="en-US" sz="1800" dirty="0" smtClean="0"/>
              <a:t>回路に</a:t>
            </a:r>
            <a:r>
              <a:rPr lang="en-US" altLang="ja-JP" sz="1800" dirty="0" smtClean="0">
                <a:solidFill>
                  <a:srgbClr val="FF0000"/>
                </a:solidFill>
              </a:rPr>
              <a:t>1000</a:t>
            </a:r>
            <a:r>
              <a:rPr lang="ja-JP" altLang="en-US" sz="1800" dirty="0" smtClean="0">
                <a:solidFill>
                  <a:srgbClr val="FF0000"/>
                </a:solidFill>
              </a:rPr>
              <a:t>個～</a:t>
            </a:r>
            <a:r>
              <a:rPr lang="en-US" altLang="ja-JP" sz="1800" dirty="0" smtClean="0">
                <a:solidFill>
                  <a:srgbClr val="FF0000"/>
                </a:solidFill>
              </a:rPr>
              <a:t>10</a:t>
            </a:r>
            <a:r>
              <a:rPr lang="ja-JP" altLang="en-US" sz="1800" dirty="0" smtClean="0">
                <a:solidFill>
                  <a:srgbClr val="FF0000"/>
                </a:solidFill>
              </a:rPr>
              <a:t>万個</a:t>
            </a:r>
            <a:r>
              <a:rPr lang="ja-JP" altLang="en-US" sz="1800" dirty="0" smtClean="0"/>
              <a:t>の素子が集積され、</a:t>
            </a:r>
            <a:r>
              <a:rPr lang="en-US" altLang="ja-JP" sz="1800" dirty="0" smtClean="0"/>
              <a:t/>
            </a:r>
            <a:br>
              <a:rPr lang="en-US" altLang="ja-JP" sz="1800" dirty="0" smtClean="0"/>
            </a:br>
            <a:r>
              <a:rPr lang="en-US" altLang="ja-JP" sz="1800" dirty="0" smtClean="0"/>
              <a:t>1980</a:t>
            </a:r>
            <a:r>
              <a:rPr lang="ja-JP" altLang="en-US" sz="1800" dirty="0" smtClean="0"/>
              <a:t>年代には、</a:t>
            </a:r>
            <a:r>
              <a:rPr lang="en-US" altLang="ja-JP" sz="1800" dirty="0" smtClean="0"/>
              <a:t>1</a:t>
            </a:r>
            <a:r>
              <a:rPr lang="ja-JP" altLang="en-US" sz="1800" dirty="0" err="1" smtClean="0"/>
              <a:t>つの</a:t>
            </a:r>
            <a:r>
              <a:rPr lang="ja-JP" altLang="en-US" sz="1800" dirty="0" smtClean="0"/>
              <a:t>回路に</a:t>
            </a:r>
            <a:r>
              <a:rPr lang="en-US" altLang="ja-JP" sz="1800" dirty="0" smtClean="0">
                <a:solidFill>
                  <a:srgbClr val="FF0000"/>
                </a:solidFill>
              </a:rPr>
              <a:t>10</a:t>
            </a:r>
            <a:r>
              <a:rPr lang="ja-JP" altLang="en-US" sz="1800" dirty="0" smtClean="0">
                <a:solidFill>
                  <a:srgbClr val="FF0000"/>
                </a:solidFill>
              </a:rPr>
              <a:t>万個～</a:t>
            </a:r>
            <a:r>
              <a:rPr lang="en-US" altLang="ja-JP" sz="1800" dirty="0" smtClean="0">
                <a:solidFill>
                  <a:srgbClr val="FF0000"/>
                </a:solidFill>
              </a:rPr>
              <a:t>1000</a:t>
            </a:r>
            <a:r>
              <a:rPr lang="ja-JP" altLang="en-US" sz="1800" dirty="0" smtClean="0">
                <a:solidFill>
                  <a:srgbClr val="FF0000"/>
                </a:solidFill>
              </a:rPr>
              <a:t>万個</a:t>
            </a:r>
            <a:r>
              <a:rPr lang="ja-JP" altLang="en-US" sz="1800" dirty="0" smtClean="0"/>
              <a:t>のレベルとなり、</a:t>
            </a:r>
            <a:r>
              <a:rPr lang="en-US" altLang="ja-JP" sz="1800" dirty="0" smtClean="0"/>
              <a:t/>
            </a:r>
            <a:br>
              <a:rPr lang="en-US" altLang="ja-JP" sz="1800" dirty="0" smtClean="0"/>
            </a:br>
            <a:r>
              <a:rPr lang="ja-JP" altLang="en-US" sz="1800" dirty="0" smtClean="0"/>
              <a:t>今日では、</a:t>
            </a:r>
            <a:r>
              <a:rPr lang="en-US" altLang="ja-JP" sz="1800" dirty="0" smtClean="0">
                <a:solidFill>
                  <a:srgbClr val="FF0000"/>
                </a:solidFill>
              </a:rPr>
              <a:t>10</a:t>
            </a:r>
            <a:r>
              <a:rPr lang="ja-JP" altLang="en-US" sz="1800" dirty="0" smtClean="0">
                <a:solidFill>
                  <a:srgbClr val="FF0000"/>
                </a:solidFill>
              </a:rPr>
              <a:t>億個以上</a:t>
            </a:r>
            <a:r>
              <a:rPr lang="ja-JP" altLang="en-US" sz="1800" dirty="0" smtClean="0"/>
              <a:t>の素子が集積されている集積回路も存在する。</a:t>
            </a:r>
            <a:endParaRPr lang="en-US" altLang="ja-JP" sz="1800" dirty="0" smtClean="0"/>
          </a:p>
          <a:p>
            <a:pPr>
              <a:buNone/>
            </a:pPr>
            <a:endParaRPr lang="en-US" altLang="ja-JP" sz="1800" dirty="0" smtClean="0"/>
          </a:p>
          <a:p>
            <a:pPr>
              <a:buFont typeface="Wingdings" pitchFamily="2" charset="2"/>
              <a:buChar char="u"/>
            </a:pPr>
            <a:r>
              <a:rPr lang="ja-JP" altLang="en-US" sz="1800" dirty="0" smtClean="0"/>
              <a:t>集積回路の名称</a:t>
            </a:r>
            <a:r>
              <a:rPr lang="en-US" altLang="ja-JP" sz="1800" dirty="0" smtClean="0"/>
              <a:t/>
            </a:r>
            <a:br>
              <a:rPr lang="en-US" altLang="ja-JP" sz="1800" dirty="0" smtClean="0"/>
            </a:br>
            <a:r>
              <a:rPr lang="ja-JP" altLang="en-US" sz="1800" dirty="0" smtClean="0"/>
              <a:t>集積回路はその集積度によって名称が異なる。</a:t>
            </a: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技術の進歩によって、</a:t>
            </a:r>
            <a:r>
              <a:rPr lang="en-US" altLang="ja-JP" sz="1800" dirty="0" smtClean="0"/>
              <a:t/>
            </a:r>
            <a:br>
              <a:rPr lang="en-US" altLang="ja-JP" sz="1800" dirty="0" smtClean="0"/>
            </a:br>
            <a:r>
              <a:rPr lang="ja-JP" altLang="en-US" sz="1800" dirty="0" smtClean="0"/>
              <a:t>現在では「</a:t>
            </a:r>
            <a:r>
              <a:rPr lang="en-US" altLang="ja-JP" sz="1800" dirty="0" smtClean="0"/>
              <a:t>LSI</a:t>
            </a:r>
            <a:r>
              <a:rPr lang="ja-JP" altLang="en-US" sz="1800" dirty="0" smtClean="0"/>
              <a:t>」という名称以外はほとんど使われなくなっている。</a:t>
            </a: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14</a:t>
            </a:fld>
            <a:endParaRPr kumimoji="1" lang="ja-JP" altLang="en-US" dirty="0"/>
          </a:p>
        </p:txBody>
      </p:sp>
      <p:graphicFrame>
        <p:nvGraphicFramePr>
          <p:cNvPr id="5" name="表 4"/>
          <p:cNvGraphicFramePr>
            <a:graphicFrameLocks noGrp="1"/>
          </p:cNvGraphicFramePr>
          <p:nvPr/>
        </p:nvGraphicFramePr>
        <p:xfrm>
          <a:off x="683569" y="4509120"/>
          <a:ext cx="7272808" cy="1112520"/>
        </p:xfrm>
        <a:graphic>
          <a:graphicData uri="http://schemas.openxmlformats.org/drawingml/2006/table">
            <a:tbl>
              <a:tblPr firstRow="1" bandRow="1">
                <a:tableStyleId>{5C22544A-7EE6-4342-B048-85BDC9FD1C3A}</a:tableStyleId>
              </a:tblPr>
              <a:tblGrid>
                <a:gridCol w="1322329"/>
                <a:gridCol w="2115726"/>
                <a:gridCol w="3834753"/>
              </a:tblGrid>
              <a:tr h="370840">
                <a:tc>
                  <a:txBody>
                    <a:bodyPr/>
                    <a:lstStyle/>
                    <a:p>
                      <a:r>
                        <a:rPr kumimoji="1" lang="ja-JP" altLang="en-US" dirty="0" smtClean="0">
                          <a:latin typeface="メイリオ" pitchFamily="50" charset="-128"/>
                          <a:ea typeface="メイリオ" pitchFamily="50" charset="-128"/>
                          <a:cs typeface="メイリオ" pitchFamily="50" charset="-128"/>
                        </a:rPr>
                        <a:t>名称</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日本語</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集積する素子数</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SSI</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小規模集積回路</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100</a:t>
                      </a:r>
                      <a:r>
                        <a:rPr kumimoji="1" lang="ja-JP" altLang="en-US" dirty="0" smtClean="0">
                          <a:latin typeface="メイリオ" pitchFamily="50" charset="-128"/>
                          <a:ea typeface="メイリオ" pitchFamily="50" charset="-128"/>
                          <a:cs typeface="メイリオ" pitchFamily="50" charset="-128"/>
                        </a:rPr>
                        <a:t>個未満</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LSI</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ja-JP" altLang="en-US" dirty="0" smtClean="0">
                          <a:latin typeface="メイリオ" pitchFamily="50" charset="-128"/>
                          <a:ea typeface="メイリオ" pitchFamily="50" charset="-128"/>
                          <a:cs typeface="メイリオ" pitchFamily="50" charset="-128"/>
                        </a:rPr>
                        <a:t>大規模集積回路</a:t>
                      </a:r>
                      <a:endParaRPr kumimoji="1" lang="ja-JP" altLang="en-US" dirty="0">
                        <a:latin typeface="メイリオ" pitchFamily="50" charset="-128"/>
                        <a:ea typeface="メイリオ" pitchFamily="50" charset="-128"/>
                        <a:cs typeface="メイリオ" pitchFamily="50" charset="-128"/>
                      </a:endParaRPr>
                    </a:p>
                  </a:txBody>
                  <a:tcPr/>
                </a:tc>
                <a:tc>
                  <a:txBody>
                    <a:bodyPr/>
                    <a:lstStyle/>
                    <a:p>
                      <a:r>
                        <a:rPr kumimoji="1" lang="en-US" altLang="ja-JP" dirty="0" smtClean="0">
                          <a:latin typeface="メイリオ" pitchFamily="50" charset="-128"/>
                          <a:ea typeface="メイリオ" pitchFamily="50" charset="-128"/>
                          <a:cs typeface="メイリオ" pitchFamily="50" charset="-128"/>
                        </a:rPr>
                        <a:t>1000</a:t>
                      </a:r>
                      <a:r>
                        <a:rPr kumimoji="1" lang="ja-JP" altLang="en-US" dirty="0" smtClean="0">
                          <a:latin typeface="メイリオ" pitchFamily="50" charset="-128"/>
                          <a:ea typeface="メイリオ" pitchFamily="50" charset="-128"/>
                          <a:cs typeface="メイリオ" pitchFamily="50" charset="-128"/>
                        </a:rPr>
                        <a:t>個～</a:t>
                      </a:r>
                      <a:r>
                        <a:rPr kumimoji="1" lang="en-US" altLang="ja-JP" dirty="0" smtClean="0">
                          <a:latin typeface="メイリオ" pitchFamily="50" charset="-128"/>
                          <a:ea typeface="メイリオ" pitchFamily="50" charset="-128"/>
                          <a:cs typeface="メイリオ" pitchFamily="50" charset="-128"/>
                        </a:rPr>
                        <a:t>10</a:t>
                      </a:r>
                      <a:r>
                        <a:rPr kumimoji="1" lang="ja-JP" altLang="en-US" dirty="0" smtClean="0">
                          <a:latin typeface="メイリオ" pitchFamily="50" charset="-128"/>
                          <a:ea typeface="メイリオ" pitchFamily="50" charset="-128"/>
                          <a:cs typeface="メイリオ" pitchFamily="50" charset="-128"/>
                        </a:rPr>
                        <a:t>万個</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マイクロプロセッサ</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ja-JP" altLang="en-US" sz="1800" dirty="0" smtClean="0"/>
              <a:t>　現在では、「</a:t>
            </a:r>
            <a:r>
              <a:rPr kumimoji="1" lang="en-US" altLang="ja-JP" sz="1800" dirty="0" smtClean="0">
                <a:solidFill>
                  <a:srgbClr val="FF0000"/>
                </a:solidFill>
              </a:rPr>
              <a:t>CPU</a:t>
            </a:r>
            <a:r>
              <a:rPr kumimoji="1" lang="ja-JP" altLang="en-US" sz="1800" dirty="0" smtClean="0"/>
              <a:t>」と「</a:t>
            </a:r>
            <a:r>
              <a:rPr kumimoji="1" lang="ja-JP" altLang="en-US" sz="1800" dirty="0" smtClean="0">
                <a:solidFill>
                  <a:srgbClr val="FF0000"/>
                </a:solidFill>
              </a:rPr>
              <a:t>マイクロプロセッサ</a:t>
            </a:r>
            <a:r>
              <a:rPr kumimoji="1" lang="ja-JP" altLang="en-US" sz="1800" dirty="0" smtClean="0"/>
              <a:t>」は同じものと捉えられている。</a:t>
            </a:r>
            <a:endParaRPr kumimoji="1" lang="en-US" altLang="ja-JP" sz="1800" dirty="0" smtClean="0"/>
          </a:p>
          <a:p>
            <a:pPr>
              <a:buNone/>
            </a:pPr>
            <a:endParaRPr lang="en-US" altLang="ja-JP" sz="1800" dirty="0" smtClean="0"/>
          </a:p>
          <a:p>
            <a:pPr>
              <a:buFont typeface="Wingdings" pitchFamily="2" charset="2"/>
              <a:buChar char="u"/>
            </a:pPr>
            <a:r>
              <a:rPr kumimoji="1" lang="ja-JP" altLang="en-US" sz="1800" dirty="0" smtClean="0"/>
              <a:t>昔は？</a:t>
            </a:r>
            <a:r>
              <a:rPr kumimoji="1" lang="en-US" altLang="ja-JP" sz="1800" dirty="0" smtClean="0"/>
              <a:t/>
            </a:r>
            <a:br>
              <a:rPr kumimoji="1" lang="en-US" altLang="ja-JP" sz="1800" dirty="0" smtClean="0"/>
            </a:br>
            <a:r>
              <a:rPr kumimoji="1" lang="ja-JP" altLang="en-US" sz="1800" dirty="0" smtClean="0"/>
              <a:t>当初、複数の回路基板が連携して処理を行っていたものを</a:t>
            </a:r>
            <a:r>
              <a:rPr kumimoji="1" lang="en-US" altLang="ja-JP" sz="1800" dirty="0" smtClean="0">
                <a:solidFill>
                  <a:srgbClr val="FF0000"/>
                </a:solidFill>
              </a:rPr>
              <a:t>CPU</a:t>
            </a:r>
            <a:r>
              <a:rPr kumimoji="1" lang="ja-JP" altLang="en-US" sz="1800" dirty="0" smtClean="0"/>
              <a:t>と呼んでいたが、</a:t>
            </a:r>
            <a:r>
              <a:rPr kumimoji="1" lang="en-US" altLang="ja-JP" sz="1800" dirty="0" smtClean="0"/>
              <a:t/>
            </a:r>
            <a:br>
              <a:rPr kumimoji="1" lang="en-US" altLang="ja-JP" sz="1800" dirty="0" smtClean="0"/>
            </a:br>
            <a:r>
              <a:rPr kumimoji="1" lang="ja-JP" altLang="en-US" sz="1800" dirty="0" smtClean="0"/>
              <a:t>この</a:t>
            </a:r>
            <a:r>
              <a:rPr kumimoji="1" lang="en-US" altLang="ja-JP" sz="1800" dirty="0" smtClean="0"/>
              <a:t>CPU</a:t>
            </a:r>
            <a:r>
              <a:rPr kumimoji="1" lang="ja-JP" altLang="en-US" sz="1800" dirty="0" smtClean="0"/>
              <a:t>を</a:t>
            </a:r>
            <a:r>
              <a:rPr kumimoji="1" lang="en-US" altLang="ja-JP" sz="1800" dirty="0" smtClean="0"/>
              <a:t>1</a:t>
            </a:r>
            <a:r>
              <a:rPr kumimoji="1" lang="ja-JP" altLang="en-US" sz="1800" dirty="0" smtClean="0"/>
              <a:t>個の回路に集積した部品が登場した。</a:t>
            </a:r>
            <a:r>
              <a:rPr kumimoji="1" lang="en-US" altLang="ja-JP" sz="1800" dirty="0" smtClean="0"/>
              <a:t/>
            </a:r>
            <a:br>
              <a:rPr kumimoji="1" lang="en-US" altLang="ja-JP" sz="1800" dirty="0" smtClean="0"/>
            </a:br>
            <a:r>
              <a:rPr lang="ja-JP" altLang="en-US" sz="1800" dirty="0" smtClean="0"/>
              <a:t>こ</a:t>
            </a:r>
            <a:r>
              <a:rPr kumimoji="1" lang="ja-JP" altLang="en-US" sz="1800" dirty="0" smtClean="0"/>
              <a:t>の部品のことを</a:t>
            </a:r>
            <a:r>
              <a:rPr kumimoji="1" lang="ja-JP" altLang="en-US" sz="1800" dirty="0" smtClean="0">
                <a:solidFill>
                  <a:srgbClr val="FF0000"/>
                </a:solidFill>
              </a:rPr>
              <a:t>マイクロプロセッサ</a:t>
            </a:r>
            <a:r>
              <a:rPr kumimoji="1" lang="ja-JP" altLang="en-US" sz="1800" dirty="0" smtClean="0"/>
              <a:t>と呼ぶようになる。</a:t>
            </a:r>
            <a:endParaRPr kumimoji="1" lang="en-US" altLang="ja-JP" sz="1800" dirty="0" smtClean="0"/>
          </a:p>
          <a:p>
            <a:pPr>
              <a:buFont typeface="Wingdings" pitchFamily="2" charset="2"/>
              <a:buChar char="u"/>
            </a:pPr>
            <a:endParaRPr lang="en-US" altLang="ja-JP" sz="1800" dirty="0" smtClean="0"/>
          </a:p>
          <a:p>
            <a:pPr>
              <a:buFont typeface="Wingdings" pitchFamily="2" charset="2"/>
              <a:buChar char="u"/>
            </a:pPr>
            <a:endParaRPr lang="en-US" altLang="ja-JP" sz="1800" dirty="0" smtClean="0"/>
          </a:p>
          <a:p>
            <a:pPr>
              <a:buFont typeface="Wingdings" pitchFamily="2" charset="2"/>
              <a:buChar char="u"/>
            </a:pPr>
            <a:r>
              <a:rPr kumimoji="1" lang="ja-JP" altLang="en-US" sz="1800" dirty="0" smtClean="0"/>
              <a:t>現在では、複数の回路基板が連携して処理するような</a:t>
            </a:r>
            <a:r>
              <a:rPr kumimoji="1" lang="en-US" altLang="ja-JP" sz="1800" dirty="0" smtClean="0"/>
              <a:t>CPU</a:t>
            </a:r>
            <a:r>
              <a:rPr kumimoji="1" lang="ja-JP" altLang="en-US" sz="1800" dirty="0" smtClean="0"/>
              <a:t>は存在しないため、</a:t>
            </a:r>
            <a:r>
              <a:rPr kumimoji="1" lang="en-US" altLang="ja-JP" sz="1800" dirty="0" smtClean="0"/>
              <a:t/>
            </a:r>
            <a:br>
              <a:rPr kumimoji="1" lang="en-US" altLang="ja-JP" sz="1800" dirty="0" smtClean="0"/>
            </a:br>
            <a:r>
              <a:rPr kumimoji="1" lang="ja-JP" altLang="en-US" sz="1800" dirty="0" smtClean="0"/>
              <a:t>「</a:t>
            </a:r>
            <a:r>
              <a:rPr kumimoji="1" lang="en-US" altLang="ja-JP" sz="1800" dirty="0" smtClean="0"/>
              <a:t>CPU</a:t>
            </a:r>
            <a:r>
              <a:rPr kumimoji="1" lang="ja-JP" altLang="en-US" sz="1800" dirty="0" smtClean="0"/>
              <a:t>」と「マイクロプロセッサ」は同義とされ</a:t>
            </a:r>
            <a:r>
              <a:rPr kumimoji="1" lang="ja-JP" altLang="en-US" sz="1800" dirty="0" smtClean="0"/>
              <a:t>てい</a:t>
            </a:r>
            <a:r>
              <a:rPr lang="ja-JP" altLang="en-US" dirty="0" smtClean="0"/>
              <a:t>る</a:t>
            </a:r>
            <a:r>
              <a:rPr kumimoji="1" lang="ja-JP" altLang="en-US" sz="1800" dirty="0" smtClean="0"/>
              <a:t>こと</a:t>
            </a:r>
            <a:r>
              <a:rPr kumimoji="1" lang="ja-JP" altLang="en-US" sz="1800" dirty="0" smtClean="0"/>
              <a:t>が多い。</a:t>
            </a:r>
            <a:endParaRPr kumimoji="1" lang="en-US" altLang="ja-JP" sz="1800" dirty="0" smtClean="0"/>
          </a:p>
          <a:p>
            <a:pPr>
              <a:buNone/>
            </a:pPr>
            <a:endParaRPr lang="en-US" altLang="ja-JP" sz="1800" dirty="0" smtClean="0"/>
          </a:p>
          <a:p>
            <a:pPr>
              <a:buNone/>
            </a:pPr>
            <a:endParaRPr lang="en-US" altLang="ja-JP" sz="1800" dirty="0" smtClean="0"/>
          </a:p>
          <a:p>
            <a:pPr>
              <a:buFont typeface="Wingdings" pitchFamily="2" charset="2"/>
              <a:buChar char="u"/>
            </a:pPr>
            <a:r>
              <a:rPr lang="ja-JP" altLang="en-US" sz="1800" dirty="0" smtClean="0"/>
              <a:t>現在は家電製品や工業機器の制御にも使用されている。</a:t>
            </a:r>
            <a:r>
              <a:rPr lang="en-US" altLang="ja-JP" sz="1800" dirty="0" smtClean="0"/>
              <a:t/>
            </a:r>
            <a:br>
              <a:rPr lang="en-US" altLang="ja-JP" sz="1800" dirty="0" smtClean="0"/>
            </a:b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15</a:t>
            </a:fld>
            <a:endParaRPr kumimoji="1" lang="ja-JP" altLang="en-US" dirty="0"/>
          </a:p>
        </p:txBody>
      </p:sp>
      <p:sp>
        <p:nvSpPr>
          <p:cNvPr id="4098" name="AutoShape 2" descr="「マイクロプロセッサ」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4100" name="AutoShape 4" descr="「マイクロプロセッサ」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pic>
        <p:nvPicPr>
          <p:cNvPr id="4102" name="Picture 6" descr="「マイクロプロセッサ」の画像検索結果"/>
          <p:cNvPicPr>
            <a:picLocks noChangeAspect="1" noChangeArrowheads="1"/>
          </p:cNvPicPr>
          <p:nvPr/>
        </p:nvPicPr>
        <p:blipFill>
          <a:blip r:embed="rId3" cstate="print"/>
          <a:srcRect/>
          <a:stretch>
            <a:fillRect/>
          </a:stretch>
        </p:blipFill>
        <p:spPr bwMode="auto">
          <a:xfrm>
            <a:off x="6444208" y="4761148"/>
            <a:ext cx="2513856" cy="188539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マイクロコントローラ</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lang="en-US" altLang="ja-JP" sz="1800" dirty="0" smtClean="0"/>
              <a:t>1970</a:t>
            </a:r>
            <a:r>
              <a:rPr lang="ja-JP" altLang="en-US" sz="1800" dirty="0" smtClean="0"/>
              <a:t>年代中頃の</a:t>
            </a:r>
            <a:r>
              <a:rPr lang="en-US" altLang="ja-JP" sz="1800" dirty="0" smtClean="0"/>
              <a:t>CPU</a:t>
            </a:r>
            <a:r>
              <a:rPr lang="ja-JP" altLang="en-US" sz="1800" dirty="0" smtClean="0"/>
              <a:t>は、集積度がまだ高くなく、</a:t>
            </a:r>
            <a:r>
              <a:rPr lang="en-US" altLang="ja-JP" sz="1800" dirty="0" smtClean="0"/>
              <a:t/>
            </a:r>
            <a:br>
              <a:rPr lang="en-US" altLang="ja-JP" sz="1800" dirty="0" smtClean="0"/>
            </a:br>
            <a:r>
              <a:rPr lang="ja-JP" altLang="en-US" sz="1800" dirty="0" smtClean="0"/>
              <a:t>メモリや、入力ポートなどは別のパッケージのものを利用し、</a:t>
            </a:r>
            <a:r>
              <a:rPr lang="en-US" altLang="ja-JP" sz="1800" dirty="0" smtClean="0"/>
              <a:t/>
            </a:r>
            <a:br>
              <a:rPr lang="en-US" altLang="ja-JP" sz="1800" dirty="0" smtClean="0"/>
            </a:br>
            <a:r>
              <a:rPr lang="ja-JP" altLang="en-US" sz="1800" dirty="0" smtClean="0"/>
              <a:t>システムを構築していた。</a:t>
            </a:r>
            <a:r>
              <a:rPr lang="en-US" altLang="ja-JP" sz="1800" dirty="0" smtClean="0"/>
              <a:t/>
            </a:r>
            <a:br>
              <a:rPr lang="en-US" altLang="ja-JP" sz="1800" dirty="0" smtClean="0"/>
            </a:br>
            <a:endParaRPr lang="en-US" altLang="ja-JP" sz="1800" dirty="0" smtClean="0"/>
          </a:p>
          <a:p>
            <a:pPr>
              <a:buFont typeface="Wingdings" pitchFamily="2" charset="2"/>
              <a:buChar char="u"/>
            </a:pPr>
            <a:r>
              <a:rPr lang="en-US" altLang="ja-JP" sz="1800" dirty="0" smtClean="0"/>
              <a:t>1980</a:t>
            </a:r>
            <a:r>
              <a:rPr lang="ja-JP" altLang="en-US" sz="1800" dirty="0" smtClean="0"/>
              <a:t>年代頃から、</a:t>
            </a:r>
            <a:r>
              <a:rPr lang="en-US" altLang="ja-JP" sz="1800" dirty="0" smtClean="0"/>
              <a:t>CPU</a:t>
            </a:r>
            <a:r>
              <a:rPr lang="ja-JP" altLang="en-US" sz="1800" dirty="0" smtClean="0"/>
              <a:t>周辺の機能を一つの集積回路にまとめた、</a:t>
            </a:r>
            <a:r>
              <a:rPr lang="en-US" altLang="ja-JP" sz="1800" dirty="0" smtClean="0"/>
              <a:t/>
            </a:r>
            <a:br>
              <a:rPr lang="en-US" altLang="ja-JP" sz="1800" dirty="0" smtClean="0"/>
            </a:br>
            <a:r>
              <a:rPr lang="ja-JP" altLang="en-US" sz="1800" dirty="0" smtClean="0"/>
              <a:t>「</a:t>
            </a:r>
            <a:r>
              <a:rPr lang="ja-JP" altLang="en-US" sz="1800" dirty="0" smtClean="0">
                <a:solidFill>
                  <a:srgbClr val="FF0000"/>
                </a:solidFill>
              </a:rPr>
              <a:t>マイクロコントローラ</a:t>
            </a:r>
            <a:r>
              <a:rPr lang="ja-JP" altLang="en-US" sz="1800" dirty="0" smtClean="0"/>
              <a:t>」と呼ばれる製品が登場した。</a:t>
            </a:r>
            <a:r>
              <a:rPr lang="en-US" altLang="ja-JP" sz="1800" dirty="0" smtClean="0"/>
              <a:t/>
            </a:r>
            <a:br>
              <a:rPr lang="en-US" altLang="ja-JP" sz="1800" dirty="0" smtClean="0"/>
            </a:br>
            <a:r>
              <a:rPr lang="en-US" altLang="ja-JP" sz="900" dirty="0"/>
              <a:t/>
            </a:r>
            <a:br>
              <a:rPr lang="en-US" altLang="ja-JP" sz="900" dirty="0"/>
            </a:br>
            <a:r>
              <a:rPr lang="ja-JP" altLang="en-US" sz="1800" dirty="0" smtClean="0"/>
              <a:t>顧客のニーズに応え、特定の専用回路をマイコンに付加することで、</a:t>
            </a:r>
            <a:r>
              <a:rPr lang="en-US" altLang="ja-JP" sz="1800" dirty="0" smtClean="0"/>
              <a:t/>
            </a:r>
            <a:br>
              <a:rPr lang="en-US" altLang="ja-JP" sz="1800" dirty="0" smtClean="0"/>
            </a:br>
            <a:r>
              <a:rPr lang="ja-JP" altLang="en-US" sz="1800" dirty="0" smtClean="0"/>
              <a:t>汎用性は落ちるが、用途に対して、最適な能力を発揮。</a:t>
            </a:r>
            <a:r>
              <a:rPr lang="en-US" altLang="ja-JP" sz="1800" dirty="0" smtClean="0"/>
              <a:t/>
            </a:r>
            <a:br>
              <a:rPr lang="en-US" altLang="ja-JP" sz="1800" dirty="0" smtClean="0"/>
            </a:b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16</a:t>
            </a:fld>
            <a:endParaRPr kumimoji="1" lang="ja-JP" altLang="en-US" dirty="0"/>
          </a:p>
        </p:txBody>
      </p:sp>
      <p:pic>
        <p:nvPicPr>
          <p:cNvPr id="2050" name="Picture 2" descr="「マイコン」の画像検索結果"/>
          <p:cNvPicPr>
            <a:picLocks noChangeAspect="1" noChangeArrowheads="1"/>
          </p:cNvPicPr>
          <p:nvPr/>
        </p:nvPicPr>
        <p:blipFill>
          <a:blip r:embed="rId2" cstate="print"/>
          <a:srcRect/>
          <a:stretch>
            <a:fillRect/>
          </a:stretch>
        </p:blipFill>
        <p:spPr bwMode="auto">
          <a:xfrm>
            <a:off x="539552" y="4365104"/>
            <a:ext cx="2381250" cy="1905000"/>
          </a:xfrm>
          <a:prstGeom prst="rect">
            <a:avLst/>
          </a:prstGeom>
          <a:noFill/>
        </p:spPr>
      </p:pic>
      <p:pic>
        <p:nvPicPr>
          <p:cNvPr id="2052" name="Picture 4" descr="「マイコン」の画像検索結果"/>
          <p:cNvPicPr>
            <a:picLocks noChangeAspect="1" noChangeArrowheads="1"/>
          </p:cNvPicPr>
          <p:nvPr/>
        </p:nvPicPr>
        <p:blipFill>
          <a:blip r:embed="rId3" cstate="print"/>
          <a:srcRect/>
          <a:stretch>
            <a:fillRect/>
          </a:stretch>
        </p:blipFill>
        <p:spPr bwMode="auto">
          <a:xfrm>
            <a:off x="3419872" y="4437112"/>
            <a:ext cx="2448272" cy="183620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System on a Chip</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lang="ja-JP" altLang="en-US" sz="1800" dirty="0" smtClean="0"/>
              <a:t>ある装置やシステムの動作に必要な機能のすべてを、</a:t>
            </a:r>
            <a:r>
              <a:rPr lang="en-US" altLang="ja-JP" sz="1800" dirty="0" smtClean="0"/>
              <a:t>1</a:t>
            </a:r>
            <a:r>
              <a:rPr lang="ja-JP" altLang="en-US" sz="1800" dirty="0" err="1" smtClean="0"/>
              <a:t>つの</a:t>
            </a:r>
            <a:r>
              <a:rPr lang="ja-JP" altLang="en-US" sz="1800" dirty="0" smtClean="0"/>
              <a:t>半導体チップ</a:t>
            </a:r>
            <a:r>
              <a:rPr lang="en-US" altLang="ja-JP" sz="1800" dirty="0" smtClean="0"/>
              <a:t>(IC)</a:t>
            </a:r>
            <a:r>
              <a:rPr lang="ja-JP" altLang="en-US" sz="1800" dirty="0" smtClean="0"/>
              <a:t>に集積する方式。</a:t>
            </a: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1980</a:t>
            </a:r>
            <a:r>
              <a:rPr lang="ja-JP" altLang="en-US" sz="1800" dirty="0" smtClean="0"/>
              <a:t>年に登場したマイクロコントローラ以降、集積回路が進化し、</a:t>
            </a:r>
            <a:r>
              <a:rPr lang="en-US" altLang="ja-JP" sz="1800" dirty="0" smtClean="0"/>
              <a:t/>
            </a:r>
            <a:br>
              <a:rPr lang="en-US" altLang="ja-JP" sz="1800" dirty="0" smtClean="0"/>
            </a:br>
            <a:r>
              <a:rPr lang="ja-JP" altLang="en-US" sz="1800" dirty="0" smtClean="0"/>
              <a:t>いつしか</a:t>
            </a:r>
            <a:r>
              <a:rPr lang="en-US" altLang="ja-JP" sz="1800" dirty="0" smtClean="0"/>
              <a:t>System on a Chip(</a:t>
            </a:r>
            <a:r>
              <a:rPr lang="en-US" altLang="ja-JP" sz="1800" dirty="0" err="1" smtClean="0"/>
              <a:t>SoC</a:t>
            </a:r>
            <a:r>
              <a:rPr lang="en-US" altLang="ja-JP" sz="1800" dirty="0" smtClean="0"/>
              <a:t>)</a:t>
            </a:r>
            <a:r>
              <a:rPr lang="ja-JP" altLang="en-US" sz="1800" dirty="0" smtClean="0"/>
              <a:t>と呼ばれるようになった。</a:t>
            </a:r>
            <a:endParaRPr lang="en-US" altLang="ja-JP" sz="1800" dirty="0" smtClean="0"/>
          </a:p>
          <a:p>
            <a:pPr>
              <a:buFont typeface="Wingdings" pitchFamily="2" charset="2"/>
              <a:buChar char="u"/>
            </a:pPr>
            <a:endParaRPr lang="en-US" altLang="ja-JP" sz="1800" dirty="0" smtClean="0"/>
          </a:p>
          <a:p>
            <a:pPr>
              <a:buFont typeface="Wingdings" pitchFamily="2" charset="2"/>
              <a:buChar char="u"/>
            </a:pPr>
            <a:r>
              <a:rPr lang="en-US" altLang="ja-JP" sz="1800" dirty="0" err="1" smtClean="0"/>
              <a:t>SoC</a:t>
            </a:r>
            <a:r>
              <a:rPr lang="ja-JP" altLang="en-US" sz="1800" dirty="0" smtClean="0"/>
              <a:t>使用時と単機能の集積回路を複数組み合わせた場合の比較</a:t>
            </a: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en-US" altLang="ja-JP" sz="1800" dirty="0" smtClean="0"/>
              <a:t/>
            </a:r>
            <a:br>
              <a:rPr lang="en-US" altLang="ja-JP" sz="1800" dirty="0" smtClean="0"/>
            </a:br>
            <a:r>
              <a:rPr lang="ja-JP" altLang="en-US" sz="1800" dirty="0" smtClean="0"/>
              <a:t>その反面、小型化を図りながら、回路規模は大型にするため、</a:t>
            </a:r>
            <a:r>
              <a:rPr lang="en-US" altLang="ja-JP" sz="1800" dirty="0" smtClean="0"/>
              <a:t/>
            </a:r>
            <a:br>
              <a:rPr lang="en-US" altLang="ja-JP" sz="1800" dirty="0" smtClean="0"/>
            </a:br>
            <a:r>
              <a:rPr lang="ja-JP" altLang="en-US" sz="1800" dirty="0" smtClean="0"/>
              <a:t>メーカーの</a:t>
            </a:r>
            <a:r>
              <a:rPr lang="ja-JP" altLang="en-US" dirty="0" smtClean="0"/>
              <a:t>開発</a:t>
            </a:r>
            <a:r>
              <a:rPr lang="ja-JP" altLang="en-US" sz="1800" dirty="0" smtClean="0"/>
              <a:t>期間・コストの増大などのデメリットも存在する。</a:t>
            </a: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17</a:t>
            </a:fld>
            <a:endParaRPr kumimoji="1" lang="ja-JP" altLang="en-US" dirty="0"/>
          </a:p>
        </p:txBody>
      </p:sp>
      <p:graphicFrame>
        <p:nvGraphicFramePr>
          <p:cNvPr id="5" name="表 4"/>
          <p:cNvGraphicFramePr>
            <a:graphicFrameLocks noGrp="1"/>
          </p:cNvGraphicFramePr>
          <p:nvPr/>
        </p:nvGraphicFramePr>
        <p:xfrm>
          <a:off x="683568" y="3764632"/>
          <a:ext cx="7992888" cy="1752600"/>
        </p:xfrm>
        <a:graphic>
          <a:graphicData uri="http://schemas.openxmlformats.org/drawingml/2006/table">
            <a:tbl>
              <a:tblPr firstRow="1" bandRow="1">
                <a:tableStyleId>{5940675A-B579-460E-94D1-54222C63F5DA}</a:tableStyleId>
              </a:tblPr>
              <a:tblGrid>
                <a:gridCol w="1944216"/>
                <a:gridCol w="6048672"/>
              </a:tblGrid>
              <a:tr h="370840">
                <a:tc>
                  <a:txBody>
                    <a:bodyPr/>
                    <a:lstStyle/>
                    <a:p>
                      <a:r>
                        <a:rPr kumimoji="1" lang="ja-JP" altLang="en-US" sz="1800" dirty="0" smtClean="0">
                          <a:latin typeface="メイリオ" pitchFamily="50" charset="-128"/>
                          <a:ea typeface="メイリオ" pitchFamily="50" charset="-128"/>
                          <a:cs typeface="メイリオ" pitchFamily="50" charset="-128"/>
                        </a:rPr>
                        <a:t>占有面積の削減</a:t>
                      </a:r>
                      <a:endParaRPr kumimoji="1" lang="ja-JP" altLang="en-US" sz="1800"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複数の回路を組み合わせるよりも小型化が可能</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ja-JP" altLang="en-US" dirty="0" smtClean="0">
                          <a:latin typeface="メイリオ" pitchFamily="50" charset="-128"/>
                          <a:ea typeface="メイリオ" pitchFamily="50" charset="-128"/>
                          <a:cs typeface="メイリオ" pitchFamily="50" charset="-128"/>
                        </a:rPr>
                        <a:t>高速化</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複数回路同士をつなぐバスが必要なくなるため、</a:t>
                      </a: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r>
                        <a:rPr kumimoji="1" lang="ja-JP" altLang="en-US" dirty="0" smtClean="0">
                          <a:latin typeface="メイリオ" pitchFamily="50" charset="-128"/>
                          <a:ea typeface="メイリオ" pitchFamily="50" charset="-128"/>
                          <a:cs typeface="メイリオ" pitchFamily="50" charset="-128"/>
                        </a:rPr>
                        <a:t>遅延が少なくなる。</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ja-JP" altLang="en-US" dirty="0" smtClean="0">
                          <a:latin typeface="メイリオ" pitchFamily="50" charset="-128"/>
                          <a:ea typeface="メイリオ" pitchFamily="50" charset="-128"/>
                          <a:cs typeface="メイリオ" pitchFamily="50" charset="-128"/>
                        </a:rPr>
                        <a:t>低消費電力</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バスなどの、部品点数が削減されるため。</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ja-JP" altLang="en-US" dirty="0" smtClean="0">
                          <a:latin typeface="メイリオ" pitchFamily="50" charset="-128"/>
                          <a:ea typeface="メイリオ" pitchFamily="50" charset="-128"/>
                          <a:cs typeface="メイリオ" pitchFamily="50" charset="-128"/>
                        </a:rPr>
                        <a:t>コスト低減</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小さい基盤で作成できるようになるなど。</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マルチコア</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ja-JP" altLang="en-US" sz="1800" dirty="0" smtClean="0"/>
              <a:t>「 </a:t>
            </a:r>
            <a:r>
              <a:rPr kumimoji="1" lang="ja-JP" altLang="en-US" sz="1800" dirty="0" smtClean="0">
                <a:solidFill>
                  <a:srgbClr val="FF0000"/>
                </a:solidFill>
              </a:rPr>
              <a:t>コア</a:t>
            </a:r>
            <a:r>
              <a:rPr kumimoji="1" lang="ja-JP" altLang="en-US" sz="1800" dirty="0" smtClean="0"/>
              <a:t> 」とは？</a:t>
            </a:r>
            <a:r>
              <a:rPr kumimoji="1" lang="en-US" altLang="ja-JP" sz="1800" dirty="0" smtClean="0"/>
              <a:t/>
            </a:r>
            <a:br>
              <a:rPr kumimoji="1" lang="en-US" altLang="ja-JP" sz="1800" dirty="0" smtClean="0"/>
            </a:br>
            <a:r>
              <a:rPr kumimoji="1" lang="en-US" altLang="ja-JP" sz="1800" dirty="0" smtClean="0"/>
              <a:t>CPU</a:t>
            </a:r>
            <a:r>
              <a:rPr kumimoji="1" lang="ja-JP" altLang="en-US" sz="1800" dirty="0" smtClean="0"/>
              <a:t>の中核を成すもの。これが実際に処理を行っている。</a:t>
            </a:r>
            <a:endParaRPr kumimoji="1" lang="en-US" altLang="ja-JP" sz="1800" dirty="0" smtClean="0"/>
          </a:p>
          <a:p>
            <a:pPr>
              <a:buFont typeface="Wingdings" pitchFamily="2" charset="2"/>
              <a:buChar char="u"/>
            </a:pPr>
            <a:endParaRPr lang="en-US" altLang="ja-JP" sz="1800" dirty="0" smtClean="0"/>
          </a:p>
          <a:p>
            <a:pPr>
              <a:buFont typeface="Wingdings" pitchFamily="2" charset="2"/>
              <a:buChar char="u"/>
            </a:pPr>
            <a:r>
              <a:rPr lang="ja-JP" altLang="en-US" sz="1800" dirty="0" smtClean="0"/>
              <a:t>元々、</a:t>
            </a:r>
            <a:r>
              <a:rPr lang="en-US" altLang="ja-JP" sz="1800" dirty="0" smtClean="0"/>
              <a:t>CPU</a:t>
            </a:r>
            <a:r>
              <a:rPr lang="ja-JP" altLang="en-US" sz="1800" dirty="0" smtClean="0"/>
              <a:t>の中にコアは一つしか存在しないのが普通だった。</a:t>
            </a:r>
            <a:r>
              <a:rPr lang="en-US" altLang="ja-JP" sz="1800" dirty="0" smtClean="0"/>
              <a:t/>
            </a:r>
            <a:br>
              <a:rPr lang="en-US" altLang="ja-JP" sz="1800" dirty="0" smtClean="0"/>
            </a:br>
            <a:r>
              <a:rPr lang="en-US" altLang="ja-JP" sz="800" dirty="0" smtClean="0"/>
              <a:t/>
            </a:r>
            <a:br>
              <a:rPr lang="en-US" altLang="ja-JP" sz="800" dirty="0" smtClean="0"/>
            </a:br>
            <a:r>
              <a:rPr lang="ja-JP" altLang="en-US" sz="1800" dirty="0" smtClean="0"/>
              <a:t>しかし、複数の処理を一つのコアが処理するよりも、</a:t>
            </a:r>
            <a:r>
              <a:rPr lang="en-US" altLang="ja-JP" sz="1800" dirty="0" smtClean="0"/>
              <a:t/>
            </a:r>
            <a:br>
              <a:rPr lang="en-US" altLang="ja-JP" sz="1800" dirty="0" smtClean="0"/>
            </a:br>
            <a:r>
              <a:rPr lang="ja-JP" altLang="en-US" sz="1800" dirty="0" smtClean="0"/>
              <a:t>複数の処理を複数のコアが処理したほうが、処理速度が向上するため、</a:t>
            </a:r>
            <a:r>
              <a:rPr lang="en-US" altLang="ja-JP" sz="1800" dirty="0" smtClean="0"/>
              <a:t/>
            </a:r>
            <a:br>
              <a:rPr lang="en-US" altLang="ja-JP" sz="1800" dirty="0" smtClean="0"/>
            </a:br>
            <a:r>
              <a:rPr lang="en-US" altLang="ja-JP" sz="1800" dirty="0" smtClean="0"/>
              <a:t>CPU</a:t>
            </a:r>
            <a:r>
              <a:rPr lang="ja-JP" altLang="en-US" sz="1800" dirty="0" smtClean="0"/>
              <a:t>に複数のコアが搭載されるようになった。</a:t>
            </a:r>
            <a:r>
              <a:rPr lang="en-US" altLang="ja-JP" sz="800" dirty="0" smtClean="0"/>
              <a:t/>
            </a:r>
            <a:br>
              <a:rPr lang="en-US" altLang="ja-JP" sz="800" dirty="0" smtClean="0"/>
            </a:br>
            <a:r>
              <a:rPr lang="en-US" altLang="ja-JP" sz="800" dirty="0" smtClean="0"/>
              <a:t/>
            </a:r>
            <a:br>
              <a:rPr lang="en-US" altLang="ja-JP" sz="800" dirty="0" smtClean="0"/>
            </a:br>
            <a:r>
              <a:rPr lang="ja-JP" altLang="en-US" sz="1800" dirty="0" smtClean="0"/>
              <a:t>このように複数のコアが搭載されることを「 </a:t>
            </a:r>
            <a:r>
              <a:rPr lang="ja-JP" altLang="en-US" sz="1800" dirty="0" smtClean="0">
                <a:solidFill>
                  <a:srgbClr val="FF0000"/>
                </a:solidFill>
              </a:rPr>
              <a:t>マルチコア </a:t>
            </a:r>
            <a:r>
              <a:rPr lang="ja-JP" altLang="en-US" sz="1800" dirty="0" smtClean="0"/>
              <a:t>」という。</a:t>
            </a:r>
            <a:endParaRPr lang="en-US" altLang="ja-JP" sz="18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18</a:t>
            </a:fld>
            <a:endParaRPr kumimoji="1" lang="ja-JP" altLang="en-US" dirty="0"/>
          </a:p>
        </p:txBody>
      </p:sp>
      <p:graphicFrame>
        <p:nvGraphicFramePr>
          <p:cNvPr id="5" name="表 4"/>
          <p:cNvGraphicFramePr>
            <a:graphicFrameLocks noGrp="1"/>
          </p:cNvGraphicFramePr>
          <p:nvPr/>
        </p:nvGraphicFramePr>
        <p:xfrm>
          <a:off x="611560" y="4365104"/>
          <a:ext cx="8136904" cy="741680"/>
        </p:xfrm>
        <a:graphic>
          <a:graphicData uri="http://schemas.openxmlformats.org/drawingml/2006/table">
            <a:tbl>
              <a:tblPr firstRow="1" bandRow="1">
                <a:tableStyleId>{5940675A-B579-460E-94D1-54222C63F5DA}</a:tableStyleId>
              </a:tblPr>
              <a:tblGrid>
                <a:gridCol w="1584176"/>
                <a:gridCol w="6552728"/>
              </a:tblGrid>
              <a:tr h="370840">
                <a:tc>
                  <a:txBody>
                    <a:bodyPr/>
                    <a:lstStyle/>
                    <a:p>
                      <a:r>
                        <a:rPr kumimoji="1" lang="en-US" altLang="ja-JP" dirty="0" smtClean="0">
                          <a:latin typeface="メイリオ" pitchFamily="50" charset="-128"/>
                          <a:ea typeface="メイリオ" pitchFamily="50" charset="-128"/>
                          <a:cs typeface="メイリオ" pitchFamily="50" charset="-128"/>
                        </a:rPr>
                        <a:t>2006</a:t>
                      </a:r>
                      <a:r>
                        <a:rPr kumimoji="1" lang="ja-JP" altLang="en-US" dirty="0" smtClean="0">
                          <a:latin typeface="メイリオ" pitchFamily="50" charset="-128"/>
                          <a:ea typeface="メイリオ" pitchFamily="50" charset="-128"/>
                          <a:cs typeface="メイリオ" pitchFamily="50" charset="-128"/>
                        </a:rPr>
                        <a:t>年頃</a:t>
                      </a:r>
                      <a:endParaRPr kumimoji="1" lang="ja-JP" altLang="en-US" b="0"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en-US" altLang="ja-JP" dirty="0" smtClean="0">
                          <a:latin typeface="メイリオ" pitchFamily="50" charset="-128"/>
                          <a:ea typeface="メイリオ" pitchFamily="50" charset="-128"/>
                          <a:cs typeface="メイリオ" pitchFamily="50" charset="-128"/>
                        </a:rPr>
                        <a:t>2</a:t>
                      </a:r>
                      <a:r>
                        <a:rPr kumimoji="1" lang="ja-JP" altLang="en-US" dirty="0" err="1" smtClean="0">
                          <a:latin typeface="メイリオ" pitchFamily="50" charset="-128"/>
                          <a:ea typeface="メイリオ" pitchFamily="50" charset="-128"/>
                          <a:cs typeface="メイリオ" pitchFamily="50" charset="-128"/>
                        </a:rPr>
                        <a:t>つの</a:t>
                      </a:r>
                      <a:r>
                        <a:rPr kumimoji="1" lang="ja-JP" altLang="en-US" dirty="0" smtClean="0">
                          <a:latin typeface="メイリオ" pitchFamily="50" charset="-128"/>
                          <a:ea typeface="メイリオ" pitchFamily="50" charset="-128"/>
                          <a:cs typeface="メイリオ" pitchFamily="50" charset="-128"/>
                        </a:rPr>
                        <a:t>コアが搭載された</a:t>
                      </a:r>
                      <a:r>
                        <a:rPr kumimoji="1" lang="en-US" altLang="ja-JP" dirty="0" smtClean="0">
                          <a:latin typeface="メイリオ" pitchFamily="50" charset="-128"/>
                          <a:ea typeface="メイリオ" pitchFamily="50" charset="-128"/>
                          <a:cs typeface="メイリオ" pitchFamily="50" charset="-128"/>
                        </a:rPr>
                        <a:t>CPU</a:t>
                      </a:r>
                      <a:r>
                        <a:rPr kumimoji="1" lang="ja-JP" altLang="en-US" dirty="0" smtClean="0">
                          <a:latin typeface="メイリオ" pitchFamily="50" charset="-128"/>
                          <a:ea typeface="メイリオ" pitchFamily="50" charset="-128"/>
                          <a:cs typeface="メイリオ" pitchFamily="50" charset="-128"/>
                        </a:rPr>
                        <a:t>が登場。「デュアルコア」という。</a:t>
                      </a:r>
                      <a:endParaRPr kumimoji="1" lang="ja-JP" altLang="en-US" b="0" dirty="0">
                        <a:latin typeface="メイリオ" pitchFamily="50" charset="-128"/>
                        <a:ea typeface="メイリオ" pitchFamily="50" charset="-128"/>
                        <a:cs typeface="メイリオ" pitchFamily="50" charset="-128"/>
                      </a:endParaRPr>
                    </a:p>
                  </a:txBody>
                  <a:tcPr/>
                </a:tc>
              </a:tr>
              <a:tr h="370840">
                <a:tc>
                  <a:txBody>
                    <a:bodyPr/>
                    <a:lstStyle/>
                    <a:p>
                      <a:r>
                        <a:rPr kumimoji="1" lang="en-US" altLang="ja-JP" dirty="0" smtClean="0">
                          <a:latin typeface="メイリオ" pitchFamily="50" charset="-128"/>
                          <a:ea typeface="メイリオ" pitchFamily="50" charset="-128"/>
                          <a:cs typeface="メイリオ" pitchFamily="50" charset="-128"/>
                        </a:rPr>
                        <a:t>2007</a:t>
                      </a:r>
                      <a:r>
                        <a:rPr kumimoji="1" lang="ja-JP" altLang="en-US" dirty="0" smtClean="0">
                          <a:latin typeface="メイリオ" pitchFamily="50" charset="-128"/>
                          <a:ea typeface="メイリオ" pitchFamily="50" charset="-128"/>
                          <a:cs typeface="メイリオ" pitchFamily="50" charset="-128"/>
                        </a:rPr>
                        <a:t>年以降</a:t>
                      </a:r>
                      <a:endParaRPr kumimoji="1" lang="ja-JP" altLang="en-US" b="0"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en-US" altLang="ja-JP" dirty="0" smtClean="0">
                          <a:latin typeface="メイリオ" pitchFamily="50" charset="-128"/>
                          <a:ea typeface="メイリオ" pitchFamily="50" charset="-128"/>
                          <a:cs typeface="メイリオ" pitchFamily="50" charset="-128"/>
                        </a:rPr>
                        <a:t>4</a:t>
                      </a:r>
                      <a:r>
                        <a:rPr kumimoji="1" lang="ja-JP" altLang="en-US" dirty="0" err="1" smtClean="0">
                          <a:latin typeface="メイリオ" pitchFamily="50" charset="-128"/>
                          <a:ea typeface="メイリオ" pitchFamily="50" charset="-128"/>
                          <a:cs typeface="メイリオ" pitchFamily="50" charset="-128"/>
                        </a:rPr>
                        <a:t>つの</a:t>
                      </a:r>
                      <a:r>
                        <a:rPr kumimoji="1" lang="ja-JP" altLang="en-US" dirty="0" smtClean="0">
                          <a:latin typeface="メイリオ" pitchFamily="50" charset="-128"/>
                          <a:ea typeface="メイリオ" pitchFamily="50" charset="-128"/>
                          <a:cs typeface="メイリオ" pitchFamily="50" charset="-128"/>
                        </a:rPr>
                        <a:t>コアが搭載された</a:t>
                      </a:r>
                      <a:r>
                        <a:rPr kumimoji="1" lang="en-US" altLang="ja-JP" dirty="0" smtClean="0">
                          <a:latin typeface="メイリオ" pitchFamily="50" charset="-128"/>
                          <a:ea typeface="メイリオ" pitchFamily="50" charset="-128"/>
                          <a:cs typeface="メイリオ" pitchFamily="50" charset="-128"/>
                        </a:rPr>
                        <a:t>CPU</a:t>
                      </a:r>
                      <a:r>
                        <a:rPr kumimoji="1" lang="ja-JP" altLang="en-US" dirty="0" smtClean="0">
                          <a:latin typeface="メイリオ" pitchFamily="50" charset="-128"/>
                          <a:ea typeface="メイリオ" pitchFamily="50" charset="-128"/>
                          <a:cs typeface="メイリオ" pitchFamily="50" charset="-128"/>
                        </a:rPr>
                        <a:t>が登場。「クアッドコア」という。</a:t>
                      </a:r>
                      <a:endParaRPr kumimoji="1" lang="ja-JP" altLang="en-US" b="0"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 2"/>
          <p:cNvSpPr>
            <a:spLocks noGrp="1"/>
          </p:cNvSpPr>
          <p:nvPr>
            <p:ph idx="1"/>
          </p:nvPr>
        </p:nvSpPr>
        <p:spPr/>
        <p:txBody>
          <a:bodyPr>
            <a:normAutofit/>
          </a:bodyPr>
          <a:lstStyle/>
          <a:p>
            <a:pPr marL="566928" indent="-457200">
              <a:buFont typeface="+mj-lt"/>
              <a:buAutoNum type="arabicPeriod"/>
            </a:pPr>
            <a:r>
              <a:rPr lang="en-US" altLang="ja-JP" sz="2400" dirty="0" smtClean="0"/>
              <a:t>CPU</a:t>
            </a:r>
            <a:r>
              <a:rPr lang="ja-JP" altLang="en-US" sz="2400" dirty="0" smtClean="0"/>
              <a:t>とは？</a:t>
            </a:r>
            <a:endParaRPr lang="en-US" altLang="ja-JP" sz="2400" dirty="0" smtClean="0"/>
          </a:p>
          <a:p>
            <a:pPr marL="566928" indent="-457200">
              <a:buFont typeface="+mj-lt"/>
              <a:buAutoNum type="arabicPeriod"/>
            </a:pPr>
            <a:endParaRPr kumimoji="1" lang="en-US" altLang="ja-JP" sz="2400" dirty="0" smtClean="0"/>
          </a:p>
          <a:p>
            <a:pPr marL="566928" indent="-457200">
              <a:buFont typeface="+mj-lt"/>
              <a:buAutoNum type="arabicPeriod"/>
            </a:pPr>
            <a:r>
              <a:rPr kumimoji="1" lang="en-US" altLang="ja-JP" sz="2400" dirty="0" smtClean="0"/>
              <a:t>CPU</a:t>
            </a:r>
            <a:r>
              <a:rPr kumimoji="1" lang="ja-JP" altLang="en-US" sz="2400" dirty="0" smtClean="0"/>
              <a:t>の基本用語説明</a:t>
            </a:r>
            <a:endParaRPr kumimoji="1" lang="en-US" altLang="ja-JP" sz="2400" dirty="0" smtClean="0"/>
          </a:p>
          <a:p>
            <a:pPr marL="566928" indent="-457200">
              <a:buFont typeface="+mj-lt"/>
              <a:buAutoNum type="arabicPeriod"/>
            </a:pPr>
            <a:endParaRPr kumimoji="1" lang="en-US" altLang="ja-JP" sz="2400" dirty="0" smtClean="0"/>
          </a:p>
          <a:p>
            <a:pPr marL="566928" indent="-457200">
              <a:buFont typeface="+mj-lt"/>
              <a:buAutoNum type="arabicPeriod"/>
            </a:pPr>
            <a:r>
              <a:rPr lang="en-US" altLang="ja-JP" sz="2400" dirty="0" smtClean="0"/>
              <a:t>CPU</a:t>
            </a:r>
            <a:r>
              <a:rPr lang="ja-JP" altLang="en-US" sz="2400" dirty="0" smtClean="0"/>
              <a:t>の歴史</a:t>
            </a:r>
            <a:endParaRPr lang="en-US" altLang="ja-JP" sz="2400" dirty="0" smtClean="0"/>
          </a:p>
          <a:p>
            <a:pPr marL="566928" indent="-457200">
              <a:buFont typeface="+mj-lt"/>
              <a:buAutoNum type="arabicPeriod"/>
            </a:pPr>
            <a:endParaRPr lang="en-US" altLang="ja-JP" sz="2400" dirty="0" smtClean="0"/>
          </a:p>
          <a:p>
            <a:pPr marL="566928" indent="-457200">
              <a:buFont typeface="+mj-lt"/>
              <a:buAutoNum type="arabicPeriod"/>
            </a:pPr>
            <a:r>
              <a:rPr kumimoji="1" lang="en-US" altLang="ja-JP" sz="2400" dirty="0" smtClean="0"/>
              <a:t>CPU</a:t>
            </a:r>
            <a:r>
              <a:rPr kumimoji="1" lang="ja-JP" altLang="en-US" sz="2400" dirty="0" smtClean="0"/>
              <a:t>の進化・変遷</a:t>
            </a:r>
            <a:endParaRPr kumimoji="1" lang="en-US" altLang="ja-JP" sz="2400" dirty="0" smtClean="0"/>
          </a:p>
          <a:p>
            <a:pPr marL="566928" indent="-457200">
              <a:buFont typeface="+mj-lt"/>
              <a:buAutoNum type="arabicPeriod"/>
            </a:pPr>
            <a:endParaRPr kumimoji="1" lang="en-US" altLang="ja-JP" sz="2400" dirty="0" smtClean="0"/>
          </a:p>
          <a:p>
            <a:pPr marL="566928" indent="-457200">
              <a:buFont typeface="+mj-lt"/>
              <a:buAutoNum type="arabicPeriod"/>
            </a:pPr>
            <a:r>
              <a:rPr lang="en-US" altLang="ja-JP" sz="2400" dirty="0" smtClean="0"/>
              <a:t>CPU</a:t>
            </a:r>
            <a:r>
              <a:rPr lang="ja-JP" altLang="en-US" sz="2400" dirty="0" smtClean="0"/>
              <a:t>の制御方法</a:t>
            </a:r>
            <a:endParaRPr kumimoji="1" lang="ja-JP" altLang="en-US" sz="2400"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ベクトル計算機</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ja-JP" altLang="en-US" sz="1800" dirty="0" smtClean="0">
                <a:solidFill>
                  <a:srgbClr val="FF0000"/>
                </a:solidFill>
              </a:rPr>
              <a:t>スーパーコンピューター</a:t>
            </a:r>
            <a:r>
              <a:rPr kumimoji="1" lang="ja-JP" altLang="en-US" sz="1800" dirty="0" smtClean="0"/>
              <a:t>に搭載されるような演算装置。</a:t>
            </a:r>
            <a:r>
              <a:rPr kumimoji="1" lang="en-US" altLang="ja-JP" sz="1800" dirty="0" smtClean="0"/>
              <a:t/>
            </a:r>
            <a:br>
              <a:rPr kumimoji="1" lang="en-US" altLang="ja-JP" sz="1800" dirty="0" smtClean="0"/>
            </a:br>
            <a:r>
              <a:rPr kumimoji="1" lang="ja-JP" altLang="en-US" sz="1800" dirty="0" smtClean="0"/>
              <a:t>ベクトル演算を行えるコンピュータのこと。</a:t>
            </a:r>
            <a:endParaRPr kumimoji="1" lang="en-US" altLang="ja-JP" sz="1800" dirty="0" smtClean="0"/>
          </a:p>
          <a:p>
            <a:pPr>
              <a:buFont typeface="Wingdings" pitchFamily="2" charset="2"/>
              <a:buChar char="u"/>
            </a:pPr>
            <a:endParaRPr lang="en-US" altLang="ja-JP" sz="1800" dirty="0" smtClean="0"/>
          </a:p>
          <a:p>
            <a:pPr>
              <a:buFont typeface="Wingdings" pitchFamily="2" charset="2"/>
              <a:buChar char="u"/>
            </a:pPr>
            <a:r>
              <a:rPr kumimoji="1" lang="ja-JP" altLang="en-US" sz="1800" dirty="0" smtClean="0">
                <a:solidFill>
                  <a:srgbClr val="FF0000"/>
                </a:solidFill>
              </a:rPr>
              <a:t>スーパーコンピューター</a:t>
            </a:r>
            <a:r>
              <a:rPr kumimoji="1" lang="en-US" altLang="ja-JP" sz="1800" dirty="0" smtClean="0">
                <a:solidFill>
                  <a:srgbClr val="FF0000"/>
                </a:solidFill>
              </a:rPr>
              <a:t/>
            </a:r>
            <a:br>
              <a:rPr kumimoji="1" lang="en-US" altLang="ja-JP" sz="1800" dirty="0" smtClean="0">
                <a:solidFill>
                  <a:srgbClr val="FF0000"/>
                </a:solidFill>
              </a:rPr>
            </a:br>
            <a:r>
              <a:rPr kumimoji="1" lang="ja-JP" altLang="en-US" sz="1800" dirty="0" smtClean="0">
                <a:solidFill>
                  <a:srgbClr val="FF0000"/>
                </a:solidFill>
              </a:rPr>
              <a:t>スカラー型</a:t>
            </a:r>
            <a:r>
              <a:rPr kumimoji="1" lang="ja-JP" altLang="en-US" sz="1800" dirty="0" smtClean="0"/>
              <a:t>と</a:t>
            </a:r>
            <a:r>
              <a:rPr kumimoji="1" lang="ja-JP" altLang="en-US" sz="1800" dirty="0" smtClean="0">
                <a:solidFill>
                  <a:srgbClr val="FF0000"/>
                </a:solidFill>
              </a:rPr>
              <a:t>ベクトル型</a:t>
            </a:r>
            <a:r>
              <a:rPr kumimoji="1" lang="ja-JP" altLang="en-US" sz="1800" dirty="0" smtClean="0"/>
              <a:t>の</a:t>
            </a:r>
            <a:r>
              <a:rPr kumimoji="1" lang="en-US" altLang="ja-JP" sz="1800" dirty="0" smtClean="0"/>
              <a:t>2</a:t>
            </a:r>
            <a:r>
              <a:rPr kumimoji="1" lang="ja-JP" altLang="en-US" sz="1800" dirty="0" smtClean="0"/>
              <a:t>種類に分けられる。</a:t>
            </a:r>
            <a:r>
              <a:rPr kumimoji="1" lang="en-US" altLang="ja-JP" sz="1800" dirty="0" smtClean="0"/>
              <a:t/>
            </a:r>
            <a:br>
              <a:rPr kumimoji="1" lang="en-US" altLang="ja-JP" sz="1800" dirty="0" smtClean="0"/>
            </a:br>
            <a:r>
              <a:rPr lang="ja-JP" altLang="en-US" sz="1800" dirty="0" smtClean="0"/>
              <a:t>こ</a:t>
            </a:r>
            <a:r>
              <a:rPr kumimoji="1" lang="ja-JP" altLang="en-US" sz="1800" dirty="0" smtClean="0"/>
              <a:t>の</a:t>
            </a:r>
            <a:r>
              <a:rPr kumimoji="1" lang="en-US" altLang="ja-JP" sz="1800" dirty="0" smtClean="0"/>
              <a:t>2</a:t>
            </a:r>
            <a:r>
              <a:rPr kumimoji="1" lang="ja-JP" altLang="en-US" sz="1800" dirty="0" err="1" smtClean="0"/>
              <a:t>つは簡</a:t>
            </a:r>
            <a:r>
              <a:rPr kumimoji="1" lang="ja-JP" altLang="en-US" sz="1800" dirty="0" smtClean="0"/>
              <a:t>単にいえば下記のようなもの。</a:t>
            </a:r>
            <a:r>
              <a:rPr kumimoji="1" lang="en-US" altLang="ja-JP" sz="1800" dirty="0" smtClean="0"/>
              <a:t/>
            </a:r>
            <a:br>
              <a:rPr kumimoji="1" lang="en-US" altLang="ja-JP" sz="1800" dirty="0" smtClean="0"/>
            </a:br>
            <a:r>
              <a:rPr kumimoji="1" lang="en-US" altLang="ja-JP" sz="1800" dirty="0" smtClean="0"/>
              <a:t/>
            </a:r>
            <a:br>
              <a:rPr kumimoji="1" lang="en-US" altLang="ja-JP" sz="1800" dirty="0" smtClean="0"/>
            </a:br>
            <a:r>
              <a:rPr kumimoji="1" lang="en-US" altLang="ja-JP" sz="1800" dirty="0" smtClean="0"/>
              <a:t/>
            </a:r>
            <a:br>
              <a:rPr kumimoji="1" lang="en-US" altLang="ja-JP" sz="1800" dirty="0" smtClean="0"/>
            </a:br>
            <a:r>
              <a:rPr kumimoji="1" lang="en-US" altLang="ja-JP" sz="1800" dirty="0" smtClean="0"/>
              <a:t/>
            </a:r>
            <a:br>
              <a:rPr kumimoji="1" lang="en-US" altLang="ja-JP" sz="1800" dirty="0" smtClean="0"/>
            </a:br>
            <a:r>
              <a:rPr kumimoji="1" lang="en-US" altLang="ja-JP" sz="1800" dirty="0" smtClean="0"/>
              <a:t/>
            </a:r>
            <a:br>
              <a:rPr kumimoji="1" lang="en-US" altLang="ja-JP" sz="1800" dirty="0" smtClean="0"/>
            </a:br>
            <a:r>
              <a:rPr kumimoji="1" lang="en-US" altLang="ja-JP" sz="1800" dirty="0" smtClean="0"/>
              <a:t/>
            </a:r>
            <a:br>
              <a:rPr kumimoji="1" lang="en-US" altLang="ja-JP" sz="1800" dirty="0" smtClean="0"/>
            </a:br>
            <a:r>
              <a:rPr lang="en-US" altLang="ja-JP" sz="1800" dirty="0" smtClean="0"/>
              <a:t/>
            </a:r>
            <a:br>
              <a:rPr lang="en-US" altLang="ja-JP" sz="1800" dirty="0" smtClean="0"/>
            </a:br>
            <a:r>
              <a:rPr lang="ja-JP" altLang="en-US" sz="1800" dirty="0" smtClean="0"/>
              <a:t>ベクトル型は専用的で、開発コストが高く、採用例も低いため、</a:t>
            </a:r>
            <a:r>
              <a:rPr lang="en-US" altLang="ja-JP" sz="1800" dirty="0" smtClean="0"/>
              <a:t/>
            </a:r>
            <a:br>
              <a:rPr lang="en-US" altLang="ja-JP" sz="1800" dirty="0" smtClean="0"/>
            </a:br>
            <a:r>
              <a:rPr lang="ja-JP" altLang="en-US" sz="1800" dirty="0" smtClean="0"/>
              <a:t>あまり使用されていない。</a:t>
            </a:r>
            <a:endParaRPr kumimoji="1" lang="ja-JP" altLang="en-US" sz="1800"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19</a:t>
            </a:fld>
            <a:endParaRPr kumimoji="1" lang="ja-JP" altLang="en-US" dirty="0"/>
          </a:p>
        </p:txBody>
      </p:sp>
      <p:graphicFrame>
        <p:nvGraphicFramePr>
          <p:cNvPr id="5" name="表 4"/>
          <p:cNvGraphicFramePr>
            <a:graphicFrameLocks noGrp="1"/>
          </p:cNvGraphicFramePr>
          <p:nvPr/>
        </p:nvGraphicFramePr>
        <p:xfrm>
          <a:off x="683568" y="3570208"/>
          <a:ext cx="7992888" cy="1010920"/>
        </p:xfrm>
        <a:graphic>
          <a:graphicData uri="http://schemas.openxmlformats.org/drawingml/2006/table">
            <a:tbl>
              <a:tblPr firstRow="1" bandRow="1">
                <a:tableStyleId>{5940675A-B579-460E-94D1-54222C63F5DA}</a:tableStyleId>
              </a:tblPr>
              <a:tblGrid>
                <a:gridCol w="1584176"/>
                <a:gridCol w="6408712"/>
              </a:tblGrid>
              <a:tr h="370840">
                <a:tc>
                  <a:txBody>
                    <a:bodyPr/>
                    <a:lstStyle/>
                    <a:p>
                      <a:r>
                        <a:rPr kumimoji="1" lang="ja-JP" altLang="en-US" dirty="0" smtClean="0">
                          <a:latin typeface="メイリオ" pitchFamily="50" charset="-128"/>
                          <a:ea typeface="メイリオ" pitchFamily="50" charset="-128"/>
                          <a:cs typeface="メイリオ" pitchFamily="50" charset="-128"/>
                        </a:rPr>
                        <a:t>スカラー型</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汎用性に優れる代わりに、ベクトル型よりも速度が落ちる。</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ja-JP" altLang="en-US" dirty="0" smtClean="0">
                          <a:latin typeface="メイリオ" pitchFamily="50" charset="-128"/>
                          <a:ea typeface="メイリオ" pitchFamily="50" charset="-128"/>
                          <a:cs typeface="メイリオ" pitchFamily="50" charset="-128"/>
                        </a:rPr>
                        <a:t>ベクトル型</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気象予測などの科学技術演算で多用され、圧倒的に速いが、汎用的でない。</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pic>
        <p:nvPicPr>
          <p:cNvPr id="29698" name="Picture 2" descr="「ベクトル型 CPU」の画像検索結果"/>
          <p:cNvPicPr>
            <a:picLocks noChangeAspect="1" noChangeArrowheads="1"/>
          </p:cNvPicPr>
          <p:nvPr/>
        </p:nvPicPr>
        <p:blipFill>
          <a:blip r:embed="rId2" cstate="print"/>
          <a:srcRect/>
          <a:stretch>
            <a:fillRect/>
          </a:stretch>
        </p:blipFill>
        <p:spPr bwMode="auto">
          <a:xfrm>
            <a:off x="5724128" y="5425793"/>
            <a:ext cx="2952328" cy="1171559"/>
          </a:xfrm>
          <a:prstGeom prst="rect">
            <a:avLst/>
          </a:prstGeom>
          <a:noFill/>
        </p:spPr>
      </p:pic>
      <p:sp>
        <p:nvSpPr>
          <p:cNvPr id="8" name="テキスト ボックス 7"/>
          <p:cNvSpPr txBox="1"/>
          <p:nvPr/>
        </p:nvSpPr>
        <p:spPr>
          <a:xfrm>
            <a:off x="2483768" y="6093296"/>
            <a:ext cx="3456384" cy="461665"/>
          </a:xfrm>
          <a:prstGeom prst="rect">
            <a:avLst/>
          </a:prstGeom>
          <a:noFill/>
        </p:spPr>
        <p:txBody>
          <a:bodyPr wrap="square" rtlCol="0">
            <a:spAutoFit/>
          </a:bodyPr>
          <a:lstStyle/>
          <a:p>
            <a:pPr algn="ctr"/>
            <a:r>
              <a:rPr kumimoji="1" lang="en-US" altLang="ja-JP" sz="1200" dirty="0" smtClean="0">
                <a:latin typeface="メイリオ" pitchFamily="50" charset="-128"/>
                <a:ea typeface="メイリオ" pitchFamily="50" charset="-128"/>
                <a:cs typeface="メイリオ" pitchFamily="50" charset="-128"/>
              </a:rPr>
              <a:t>NEC</a:t>
            </a:r>
            <a:r>
              <a:rPr kumimoji="1" lang="ja-JP" altLang="en-US" sz="1200" dirty="0" smtClean="0">
                <a:latin typeface="メイリオ" pitchFamily="50" charset="-128"/>
                <a:ea typeface="メイリオ" pitchFamily="50" charset="-128"/>
                <a:cs typeface="メイリオ" pitchFamily="50" charset="-128"/>
              </a:rPr>
              <a:t>のベクトル型スーパーコンピューター</a:t>
            </a:r>
            <a:endParaRPr kumimoji="1" lang="en-US" altLang="ja-JP" sz="1200" dirty="0" smtClean="0">
              <a:latin typeface="メイリオ" pitchFamily="50" charset="-128"/>
              <a:ea typeface="メイリオ" pitchFamily="50" charset="-128"/>
              <a:cs typeface="メイリオ" pitchFamily="50" charset="-128"/>
            </a:endParaRPr>
          </a:p>
          <a:p>
            <a:pPr algn="ctr"/>
            <a:r>
              <a:rPr lang="en-US" altLang="ja-JP" sz="1200" dirty="0" smtClean="0">
                <a:latin typeface="メイリオ" pitchFamily="50" charset="-128"/>
                <a:ea typeface="メイリオ" pitchFamily="50" charset="-128"/>
                <a:cs typeface="メイリオ" pitchFamily="50" charset="-128"/>
              </a:rPr>
              <a:t>SX-ACE</a:t>
            </a:r>
            <a:endParaRPr kumimoji="1" lang="ja-JP" altLang="en-US" sz="1200" dirty="0">
              <a:latin typeface="メイリオ" pitchFamily="50" charset="-128"/>
              <a:ea typeface="メイリオ" pitchFamily="50" charset="-128"/>
              <a:cs typeface="メイリオ"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vCPU</a:t>
            </a:r>
            <a:r>
              <a:rPr lang="ja-JP" altLang="en-US" dirty="0" smtClean="0"/>
              <a:t>（</a:t>
            </a:r>
            <a:r>
              <a:rPr lang="en-US" altLang="ja-JP" dirty="0" smtClean="0"/>
              <a:t>Virtual CPUs)</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u"/>
            </a:pPr>
            <a:r>
              <a:rPr lang="ja-JP" altLang="en-US" dirty="0" smtClean="0"/>
              <a:t>ハイパーバイザー</a:t>
            </a:r>
            <a:r>
              <a:rPr lang="en-US" altLang="ja-JP" dirty="0" smtClean="0"/>
              <a:t/>
            </a:r>
            <a:br>
              <a:rPr lang="en-US" altLang="ja-JP" dirty="0" smtClean="0"/>
            </a:br>
            <a:r>
              <a:rPr lang="ja-JP" altLang="en-US" dirty="0" smtClean="0"/>
              <a:t>コンピュータを仮想化し、</a:t>
            </a:r>
            <a:r>
              <a:rPr lang="en-US" altLang="ja-JP" dirty="0" smtClean="0"/>
              <a:t/>
            </a:r>
            <a:br>
              <a:rPr lang="en-US" altLang="ja-JP" dirty="0" smtClean="0"/>
            </a:br>
            <a:r>
              <a:rPr lang="ja-JP" altLang="en-US" dirty="0" smtClean="0"/>
              <a:t>複数の異なる</a:t>
            </a:r>
            <a:r>
              <a:rPr lang="en-US" altLang="ja-JP" dirty="0" smtClean="0"/>
              <a:t>OS</a:t>
            </a:r>
            <a:r>
              <a:rPr lang="ja-JP" altLang="en-US" dirty="0" smtClean="0"/>
              <a:t>を並列に実行できるようにするソフトウェア。</a:t>
            </a:r>
            <a:r>
              <a:rPr lang="en-US" altLang="ja-JP" dirty="0" smtClean="0"/>
              <a:t/>
            </a:r>
            <a:br>
              <a:rPr lang="en-US" altLang="ja-JP" dirty="0" smtClean="0"/>
            </a:br>
            <a:endParaRPr lang="en-US" altLang="ja-JP" dirty="0" smtClean="0"/>
          </a:p>
          <a:p>
            <a:pPr>
              <a:buFont typeface="Wingdings" pitchFamily="2" charset="2"/>
              <a:buChar char="u"/>
            </a:pPr>
            <a:r>
              <a:rPr lang="en-US" altLang="ja-JP" dirty="0" err="1" smtClean="0"/>
              <a:t>vCPU</a:t>
            </a:r>
            <a:r>
              <a:rPr lang="ja-JP" altLang="en-US" dirty="0" smtClean="0"/>
              <a:t>（</a:t>
            </a:r>
            <a:r>
              <a:rPr lang="en-US" altLang="ja-JP" dirty="0" smtClean="0"/>
              <a:t>Virtual CPUs)</a:t>
            </a:r>
            <a:br>
              <a:rPr lang="en-US" altLang="ja-JP" dirty="0" smtClean="0"/>
            </a:br>
            <a:r>
              <a:rPr lang="ja-JP" altLang="en-US" dirty="0" smtClean="0"/>
              <a:t>コンピュータで実際に稼働している物理的な</a:t>
            </a:r>
            <a:r>
              <a:rPr lang="en-US" altLang="ja-JP" dirty="0" smtClean="0"/>
              <a:t>CPU</a:t>
            </a:r>
            <a:r>
              <a:rPr lang="ja-JP" altLang="en-US" dirty="0" smtClean="0"/>
              <a:t>の処理能力を分割し、</a:t>
            </a:r>
            <a:r>
              <a:rPr lang="en-US" altLang="ja-JP" dirty="0" smtClean="0"/>
              <a:t/>
            </a:r>
            <a:br>
              <a:rPr lang="en-US" altLang="ja-JP" dirty="0" smtClean="0"/>
            </a:br>
            <a:r>
              <a:rPr lang="ja-JP" altLang="en-US" dirty="0" smtClean="0"/>
              <a:t>仮想マシン</a:t>
            </a:r>
            <a:r>
              <a:rPr lang="en-US" altLang="ja-JP" dirty="0" smtClean="0"/>
              <a:t>(VM)</a:t>
            </a:r>
            <a:r>
              <a:rPr lang="ja-JP" altLang="en-US" dirty="0" smtClean="0"/>
              <a:t>の</a:t>
            </a:r>
            <a:r>
              <a:rPr lang="en-US" altLang="ja-JP" dirty="0" smtClean="0"/>
              <a:t>CPU</a:t>
            </a:r>
            <a:r>
              <a:rPr lang="ja-JP" altLang="en-US" dirty="0" smtClean="0"/>
              <a:t>として構成したもの。</a:t>
            </a:r>
            <a:r>
              <a:rPr lang="en-US" altLang="ja-JP" dirty="0" smtClean="0"/>
              <a:t/>
            </a:r>
            <a:br>
              <a:rPr lang="en-US" altLang="ja-JP" dirty="0" smtClean="0"/>
            </a:b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20</a:t>
            </a:fld>
            <a:endParaRPr kumimoji="1" lang="ja-JP" altLang="en-US" dirty="0"/>
          </a:p>
        </p:txBody>
      </p:sp>
      <p:pic>
        <p:nvPicPr>
          <p:cNvPr id="37893" name="Picture 5"/>
          <p:cNvPicPr>
            <a:picLocks noChangeAspect="1" noChangeArrowheads="1"/>
          </p:cNvPicPr>
          <p:nvPr/>
        </p:nvPicPr>
        <p:blipFill>
          <a:blip r:embed="rId3" cstate="print"/>
          <a:srcRect/>
          <a:stretch>
            <a:fillRect/>
          </a:stretch>
        </p:blipFill>
        <p:spPr bwMode="auto">
          <a:xfrm>
            <a:off x="10604" y="3717032"/>
            <a:ext cx="4509257" cy="2530599"/>
          </a:xfrm>
          <a:prstGeom prst="rect">
            <a:avLst/>
          </a:prstGeom>
          <a:noFill/>
          <a:ln w="9525">
            <a:noFill/>
            <a:miter lim="800000"/>
            <a:headEnd/>
            <a:tailEnd/>
          </a:ln>
        </p:spPr>
      </p:pic>
      <p:sp>
        <p:nvSpPr>
          <p:cNvPr id="9" name="テキスト ボックス 8"/>
          <p:cNvSpPr txBox="1"/>
          <p:nvPr/>
        </p:nvSpPr>
        <p:spPr>
          <a:xfrm>
            <a:off x="611560" y="6021288"/>
            <a:ext cx="3312368" cy="230832"/>
          </a:xfrm>
          <a:prstGeom prst="rect">
            <a:avLst/>
          </a:prstGeom>
          <a:noFill/>
        </p:spPr>
        <p:txBody>
          <a:bodyPr wrap="square" rtlCol="0">
            <a:spAutoFit/>
          </a:bodyPr>
          <a:lstStyle/>
          <a:p>
            <a:r>
              <a:rPr lang="ja-JP" altLang="en-US" sz="900" dirty="0" smtClean="0"/>
              <a:t>引用：</a:t>
            </a:r>
            <a:r>
              <a:rPr lang="en-US" altLang="ja-JP" sz="900" dirty="0" smtClean="0"/>
              <a:t>http://gowatana.blogspot.jp/2012/12/vcpu.html</a:t>
            </a:r>
            <a:endParaRPr kumimoji="1" lang="ja-JP" altLang="en-US" sz="900" dirty="0"/>
          </a:p>
        </p:txBody>
      </p:sp>
      <p:sp>
        <p:nvSpPr>
          <p:cNvPr id="11" name="テキスト ボックス 10"/>
          <p:cNvSpPr txBox="1"/>
          <p:nvPr/>
        </p:nvSpPr>
        <p:spPr>
          <a:xfrm>
            <a:off x="3707904" y="3789040"/>
            <a:ext cx="5364088" cy="1754326"/>
          </a:xfrm>
          <a:prstGeom prst="rect">
            <a:avLst/>
          </a:prstGeom>
          <a:noFill/>
        </p:spPr>
        <p:txBody>
          <a:bodyPr wrap="square" rtlCol="0">
            <a:spAutoFit/>
          </a:bodyPr>
          <a:lstStyle/>
          <a:p>
            <a:r>
              <a:rPr kumimoji="1" lang="en-US" altLang="ja-JP" dirty="0" smtClean="0">
                <a:solidFill>
                  <a:srgbClr val="FF0000"/>
                </a:solidFill>
                <a:latin typeface="メイリオ" pitchFamily="50" charset="-128"/>
                <a:ea typeface="メイリオ" pitchFamily="50" charset="-128"/>
                <a:cs typeface="メイリオ" pitchFamily="50" charset="-128"/>
              </a:rPr>
              <a:t>VCPU</a:t>
            </a:r>
            <a:r>
              <a:rPr kumimoji="1" lang="ja-JP" altLang="en-US" dirty="0" smtClean="0">
                <a:latin typeface="メイリオ" pitchFamily="50" charset="-128"/>
                <a:ea typeface="メイリオ" pitchFamily="50" charset="-128"/>
                <a:cs typeface="メイリオ" pitchFamily="50" charset="-128"/>
              </a:rPr>
              <a:t>が</a:t>
            </a:r>
            <a:r>
              <a:rPr kumimoji="1" lang="en-US" altLang="ja-JP" dirty="0" smtClean="0">
                <a:solidFill>
                  <a:srgbClr val="FF0000"/>
                </a:solidFill>
                <a:latin typeface="メイリオ" pitchFamily="50" charset="-128"/>
                <a:ea typeface="メイリオ" pitchFamily="50" charset="-128"/>
                <a:cs typeface="メイリオ" pitchFamily="50" charset="-128"/>
              </a:rPr>
              <a:t>2</a:t>
            </a:r>
            <a:r>
              <a:rPr kumimoji="1" lang="ja-JP" altLang="en-US" dirty="0" smtClean="0">
                <a:solidFill>
                  <a:srgbClr val="FF0000"/>
                </a:solidFill>
                <a:latin typeface="メイリオ" pitchFamily="50" charset="-128"/>
                <a:ea typeface="メイリオ" pitchFamily="50" charset="-128"/>
                <a:cs typeface="メイリオ" pitchFamily="50" charset="-128"/>
              </a:rPr>
              <a:t>つ</a:t>
            </a:r>
            <a:r>
              <a:rPr kumimoji="1" lang="ja-JP" altLang="en-US" dirty="0" smtClean="0">
                <a:latin typeface="メイリオ" pitchFamily="50" charset="-128"/>
                <a:ea typeface="メイリオ" pitchFamily="50" charset="-128"/>
                <a:cs typeface="メイリオ" pitchFamily="50" charset="-128"/>
              </a:rPr>
              <a:t>割り当てられた仮想マシンがある場合、</a:t>
            </a:r>
            <a:r>
              <a:rPr kumimoji="1" lang="en-US" altLang="ja-JP" dirty="0" smtClean="0">
                <a:latin typeface="メイリオ" pitchFamily="50" charset="-128"/>
                <a:ea typeface="メイリオ" pitchFamily="50" charset="-128"/>
                <a:cs typeface="メイリオ" pitchFamily="50" charset="-128"/>
              </a:rPr>
              <a:t/>
            </a:r>
            <a:br>
              <a:rPr kumimoji="1" lang="en-US" altLang="ja-JP" dirty="0" smtClean="0">
                <a:latin typeface="メイリオ" pitchFamily="50" charset="-128"/>
                <a:ea typeface="メイリオ" pitchFamily="50" charset="-128"/>
                <a:cs typeface="メイリオ" pitchFamily="50" charset="-128"/>
              </a:rPr>
            </a:br>
            <a:r>
              <a:rPr kumimoji="1" lang="ja-JP" altLang="en-US" dirty="0" smtClean="0">
                <a:latin typeface="メイリオ" pitchFamily="50" charset="-128"/>
                <a:ea typeface="メイリオ" pitchFamily="50" charset="-128"/>
                <a:cs typeface="メイリオ" pitchFamily="50" charset="-128"/>
              </a:rPr>
              <a:t>ハイパーバイザーが</a:t>
            </a:r>
            <a:r>
              <a:rPr kumimoji="1" lang="ja-JP" altLang="en-US" dirty="0" smtClean="0">
                <a:solidFill>
                  <a:srgbClr val="FF0000"/>
                </a:solidFill>
                <a:latin typeface="メイリオ" pitchFamily="50" charset="-128"/>
                <a:ea typeface="メイリオ" pitchFamily="50" charset="-128"/>
                <a:cs typeface="メイリオ" pitchFamily="50" charset="-128"/>
              </a:rPr>
              <a:t>物理</a:t>
            </a:r>
            <a:r>
              <a:rPr kumimoji="1" lang="en-US" altLang="ja-JP" dirty="0" smtClean="0">
                <a:solidFill>
                  <a:srgbClr val="FF0000"/>
                </a:solidFill>
                <a:latin typeface="メイリオ" pitchFamily="50" charset="-128"/>
                <a:ea typeface="メイリオ" pitchFamily="50" charset="-128"/>
                <a:cs typeface="メイリオ" pitchFamily="50" charset="-128"/>
              </a:rPr>
              <a:t>CPU</a:t>
            </a:r>
            <a:r>
              <a:rPr lang="en-US" altLang="ja-JP" dirty="0" smtClean="0">
                <a:solidFill>
                  <a:srgbClr val="FF0000"/>
                </a:solidFill>
                <a:latin typeface="メイリオ" pitchFamily="50" charset="-128"/>
                <a:ea typeface="メイリオ" pitchFamily="50" charset="-128"/>
                <a:cs typeface="メイリオ" pitchFamily="50" charset="-128"/>
              </a:rPr>
              <a:t>2</a:t>
            </a:r>
            <a:r>
              <a:rPr lang="ja-JP" altLang="en-US" dirty="0" smtClean="0">
                <a:solidFill>
                  <a:srgbClr val="FF0000"/>
                </a:solidFill>
                <a:latin typeface="メイリオ" pitchFamily="50" charset="-128"/>
                <a:ea typeface="メイリオ" pitchFamily="50" charset="-128"/>
                <a:cs typeface="メイリオ" pitchFamily="50" charset="-128"/>
              </a:rPr>
              <a:t>つ分</a:t>
            </a:r>
            <a:r>
              <a:rPr lang="ja-JP" altLang="en-US" dirty="0" smtClean="0">
                <a:latin typeface="メイリオ" pitchFamily="50" charset="-128"/>
                <a:ea typeface="メイリオ" pitchFamily="50" charset="-128"/>
                <a:cs typeface="メイリオ" pitchFamily="50" charset="-128"/>
              </a:rPr>
              <a:t>を仮想マシンに割り当てて、使用させる。</a:t>
            </a:r>
            <a:r>
              <a:rPr lang="en-US" altLang="ja-JP" dirty="0" smtClean="0">
                <a:latin typeface="メイリオ" pitchFamily="50" charset="-128"/>
                <a:ea typeface="メイリオ" pitchFamily="50" charset="-128"/>
                <a:cs typeface="メイリオ" pitchFamily="50" charset="-128"/>
              </a:rPr>
              <a:t/>
            </a:r>
            <a:br>
              <a:rPr lang="en-US" altLang="ja-JP" dirty="0" smtClean="0">
                <a:latin typeface="メイリオ" pitchFamily="50" charset="-128"/>
                <a:ea typeface="メイリオ" pitchFamily="50" charset="-128"/>
                <a:cs typeface="メイリオ" pitchFamily="50" charset="-128"/>
              </a:rPr>
            </a:br>
            <a:r>
              <a:rPr lang="en-US" altLang="ja-JP" dirty="0" smtClean="0">
                <a:latin typeface="メイリオ" pitchFamily="50" charset="-128"/>
                <a:ea typeface="メイリオ" pitchFamily="50" charset="-128"/>
                <a:cs typeface="メイリオ" pitchFamily="50" charset="-128"/>
              </a:rPr>
              <a:t/>
            </a:r>
            <a:br>
              <a:rPr lang="en-US" altLang="ja-JP" dirty="0" smtClean="0">
                <a:latin typeface="メイリオ" pitchFamily="50" charset="-128"/>
                <a:ea typeface="メイリオ" pitchFamily="50" charset="-128"/>
                <a:cs typeface="メイリオ" pitchFamily="50" charset="-128"/>
              </a:rPr>
            </a:br>
            <a:r>
              <a:rPr lang="ja-JP" altLang="en-US" dirty="0" smtClean="0">
                <a:latin typeface="メイリオ" pitchFamily="50" charset="-128"/>
                <a:ea typeface="メイリオ" pitchFamily="50" charset="-128"/>
                <a:cs typeface="メイリオ" pitchFamily="50" charset="-128"/>
              </a:rPr>
              <a:t>ハイパーバイザは物理</a:t>
            </a:r>
            <a:r>
              <a:rPr lang="en-US" altLang="ja-JP" dirty="0" smtClean="0">
                <a:latin typeface="メイリオ" pitchFamily="50" charset="-128"/>
                <a:ea typeface="メイリオ" pitchFamily="50" charset="-128"/>
                <a:cs typeface="メイリオ" pitchFamily="50" charset="-128"/>
              </a:rPr>
              <a:t>CPU</a:t>
            </a:r>
            <a:r>
              <a:rPr lang="ja-JP" altLang="en-US" dirty="0" smtClean="0">
                <a:latin typeface="メイリオ" pitchFamily="50" charset="-128"/>
                <a:ea typeface="メイリオ" pitchFamily="50" charset="-128"/>
                <a:cs typeface="メイリオ" pitchFamily="50" charset="-128"/>
              </a:rPr>
              <a:t>を</a:t>
            </a:r>
            <a:r>
              <a:rPr lang="en-US" altLang="ja-JP" dirty="0" err="1" smtClean="0">
                <a:latin typeface="メイリオ" pitchFamily="50" charset="-128"/>
                <a:ea typeface="メイリオ" pitchFamily="50" charset="-128"/>
                <a:cs typeface="メイリオ" pitchFamily="50" charset="-128"/>
              </a:rPr>
              <a:t>vCPU</a:t>
            </a:r>
            <a:r>
              <a:rPr lang="ja-JP" altLang="en-US" dirty="0" smtClean="0">
                <a:latin typeface="メイリオ" pitchFamily="50" charset="-128"/>
                <a:ea typeface="メイリオ" pitchFamily="50" charset="-128"/>
                <a:cs typeface="メイリオ" pitchFamily="50" charset="-128"/>
              </a:rPr>
              <a:t>に割り当てる役割を持つソフトウェアである。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4950296"/>
          </a:xfrm>
        </p:spPr>
        <p:txBody>
          <a:bodyPr>
            <a:normAutofit/>
          </a:bodyPr>
          <a:lstStyle/>
          <a:p>
            <a:pPr algn="ctr"/>
            <a:r>
              <a:rPr kumimoji="1" lang="en-US" altLang="ja-JP" sz="8000" dirty="0" smtClean="0"/>
              <a:t>CPU</a:t>
            </a:r>
            <a:r>
              <a:rPr kumimoji="1" lang="ja-JP" altLang="en-US" sz="8000" dirty="0" smtClean="0"/>
              <a:t>の制御方法</a:t>
            </a:r>
            <a:endParaRPr kumimoji="1" lang="ja-JP" altLang="en-US" sz="8000" dirty="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21</a:t>
            </a:fld>
            <a:endParaRPr kumimoji="1"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ISA</a:t>
            </a:r>
            <a:r>
              <a:rPr kumimoji="1" lang="ja-JP" altLang="en-US" dirty="0" smtClean="0"/>
              <a:t>（命令セットアーキテクチャ）</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ja-JP" altLang="en-US" sz="1800" dirty="0" smtClean="0">
                <a:solidFill>
                  <a:srgbClr val="FF0000"/>
                </a:solidFill>
              </a:rPr>
              <a:t>命令セット</a:t>
            </a:r>
            <a:r>
              <a:rPr kumimoji="1" lang="en-US" altLang="ja-JP" sz="1800" dirty="0" smtClean="0"/>
              <a:t/>
            </a:r>
            <a:br>
              <a:rPr kumimoji="1" lang="en-US" altLang="ja-JP" sz="1800" dirty="0" smtClean="0"/>
            </a:br>
            <a:r>
              <a:rPr kumimoji="1" lang="ja-JP" altLang="en-US" sz="1800" dirty="0" smtClean="0"/>
              <a:t>ある</a:t>
            </a:r>
            <a:r>
              <a:rPr kumimoji="1" lang="en-US" altLang="ja-JP" sz="1800" dirty="0" smtClean="0"/>
              <a:t>CPU(</a:t>
            </a:r>
            <a:r>
              <a:rPr kumimoji="1" lang="ja-JP" altLang="en-US" sz="1800" dirty="0" smtClean="0"/>
              <a:t>マイクロプロセッサ</a:t>
            </a:r>
            <a:r>
              <a:rPr kumimoji="1" lang="en-US" altLang="ja-JP" sz="1800" dirty="0" smtClean="0"/>
              <a:t>)</a:t>
            </a:r>
            <a:r>
              <a:rPr kumimoji="1" lang="ja-JP" altLang="en-US" sz="1800" dirty="0" smtClean="0"/>
              <a:t>が使用できる命令の集合</a:t>
            </a:r>
            <a:r>
              <a:rPr kumimoji="1" lang="en-US" altLang="ja-JP" sz="1800" dirty="0" smtClean="0"/>
              <a:t>(</a:t>
            </a:r>
            <a:r>
              <a:rPr kumimoji="1" lang="ja-JP" altLang="en-US" sz="1800" dirty="0" smtClean="0"/>
              <a:t>一覧</a:t>
            </a:r>
            <a:r>
              <a:rPr kumimoji="1" lang="en-US" altLang="ja-JP" sz="1800" dirty="0" smtClean="0"/>
              <a:t>)</a:t>
            </a:r>
            <a:r>
              <a:rPr kumimoji="1" lang="ja-JP" altLang="en-US" sz="1800" dirty="0" smtClean="0"/>
              <a:t>のこと。</a:t>
            </a:r>
            <a:r>
              <a:rPr lang="en-US" altLang="ja-JP" dirty="0" smtClean="0"/>
              <a:t/>
            </a:r>
            <a:br>
              <a:rPr lang="en-US" altLang="ja-JP" dirty="0" smtClean="0"/>
            </a:br>
            <a:endParaRPr lang="en-US" altLang="ja-JP" dirty="0" smtClean="0"/>
          </a:p>
          <a:p>
            <a:pPr>
              <a:buFont typeface="Wingdings" pitchFamily="2" charset="2"/>
              <a:buChar char="u"/>
            </a:pPr>
            <a:r>
              <a:rPr kumimoji="1" lang="en-US" altLang="ja-JP" sz="1800" dirty="0" smtClean="0">
                <a:solidFill>
                  <a:srgbClr val="FF0000"/>
                </a:solidFill>
              </a:rPr>
              <a:t>ISA</a:t>
            </a:r>
            <a:r>
              <a:rPr kumimoji="1" lang="ja-JP" altLang="en-US" sz="1800" dirty="0" smtClean="0"/>
              <a:t>（命令セットアーキテクチャ）</a:t>
            </a:r>
            <a:r>
              <a:rPr lang="en-US" altLang="ja-JP" dirty="0" smtClean="0"/>
              <a:t/>
            </a:r>
            <a:br>
              <a:rPr lang="en-US" altLang="ja-JP" dirty="0" smtClean="0"/>
            </a:br>
            <a:r>
              <a:rPr lang="ja-JP" altLang="en-US" dirty="0" smtClean="0"/>
              <a:t>命令セットや、レジスタの数や種類、メモリ領域の指定の仕方などの実装方法</a:t>
            </a:r>
            <a:r>
              <a:rPr lang="en-US" altLang="ja-JP" dirty="0" smtClean="0"/>
              <a:t/>
            </a:r>
            <a:br>
              <a:rPr lang="en-US" altLang="ja-JP" dirty="0" smtClean="0"/>
            </a:br>
            <a:r>
              <a:rPr lang="ja-JP" altLang="en-US" dirty="0" smtClean="0"/>
              <a:t>を定めたもの。</a:t>
            </a:r>
            <a:r>
              <a:rPr lang="en-US" altLang="ja-JP" dirty="0" smtClean="0"/>
              <a:t/>
            </a:r>
            <a:br>
              <a:rPr lang="en-US" altLang="ja-JP" dirty="0" smtClean="0"/>
            </a:br>
            <a:r>
              <a:rPr lang="en-US" altLang="ja-JP" dirty="0" smtClean="0"/>
              <a:t/>
            </a:r>
            <a:br>
              <a:rPr lang="en-US" altLang="ja-JP" dirty="0" smtClean="0"/>
            </a:br>
            <a:r>
              <a:rPr lang="en-US" altLang="ja-JP" dirty="0" smtClean="0"/>
              <a:t> </a:t>
            </a:r>
            <a:r>
              <a:rPr lang="en-US" altLang="ja-JP" sz="1400" dirty="0" smtClean="0"/>
              <a:t>※</a:t>
            </a:r>
            <a:r>
              <a:rPr lang="ja-JP" altLang="en-US" sz="1400" dirty="0" smtClean="0"/>
              <a:t>アーキテクチャ：コンピュータやソフトウェア、システムなどの</a:t>
            </a:r>
            <a:r>
              <a:rPr lang="en-US" altLang="ja-JP" sz="1400" dirty="0" smtClean="0"/>
              <a:t/>
            </a:r>
            <a:br>
              <a:rPr lang="en-US" altLang="ja-JP" sz="1400" dirty="0" smtClean="0"/>
            </a:br>
            <a:r>
              <a:rPr lang="en-US" altLang="ja-JP" sz="1400" dirty="0" smtClean="0"/>
              <a:t>		</a:t>
            </a:r>
            <a:r>
              <a:rPr lang="ja-JP" altLang="en-US" sz="1400" dirty="0" smtClean="0"/>
              <a:t>　基本設計や設計思想などを指す。</a:t>
            </a:r>
            <a:r>
              <a:rPr lang="en-US" altLang="ja-JP" dirty="0" smtClean="0"/>
              <a:t/>
            </a:r>
            <a:br>
              <a:rPr lang="en-US" altLang="ja-JP" dirty="0" smtClean="0"/>
            </a:br>
            <a:r>
              <a:rPr lang="en-US" altLang="ja-JP" dirty="0" smtClean="0"/>
              <a:t/>
            </a:r>
            <a:br>
              <a:rPr lang="en-US" altLang="ja-JP" dirty="0" smtClean="0"/>
            </a:br>
            <a:endParaRPr lang="en-US" altLang="ja-JP" dirty="0" smtClean="0"/>
          </a:p>
          <a:p>
            <a:pPr>
              <a:buFont typeface="Wingdings" pitchFamily="2" charset="2"/>
              <a:buChar char="u"/>
            </a:pPr>
            <a:r>
              <a:rPr lang="en-US" altLang="ja-JP" dirty="0" smtClean="0">
                <a:solidFill>
                  <a:srgbClr val="FF0000"/>
                </a:solidFill>
              </a:rPr>
              <a:t>instruction cycle</a:t>
            </a:r>
            <a:r>
              <a:rPr lang="ja-JP" altLang="en-US" dirty="0" smtClean="0"/>
              <a:t>（命令サイクル）</a:t>
            </a:r>
            <a:r>
              <a:rPr lang="en-US" altLang="ja-JP" dirty="0" smtClean="0"/>
              <a:t/>
            </a:r>
            <a:br>
              <a:rPr lang="en-US" altLang="ja-JP" dirty="0" smtClean="0"/>
            </a:br>
            <a:r>
              <a:rPr lang="ja-JP" altLang="en-US" dirty="0" smtClean="0"/>
              <a:t>プログラムは命令の実行手順が記述されたもので、</a:t>
            </a:r>
            <a:r>
              <a:rPr lang="en-US" altLang="ja-JP" dirty="0" smtClean="0"/>
              <a:t/>
            </a:r>
            <a:br>
              <a:rPr lang="en-US" altLang="ja-JP" dirty="0" smtClean="0"/>
            </a:br>
            <a:r>
              <a:rPr lang="ja-JP" altLang="en-US" dirty="0" smtClean="0"/>
              <a:t>命令の実行は、命令取り出し段階と命令実行段階の２つの動作を繰り返す。</a:t>
            </a:r>
            <a:r>
              <a:rPr lang="en-US" altLang="ja-JP" dirty="0" smtClean="0"/>
              <a:t/>
            </a:r>
            <a:br>
              <a:rPr lang="en-US" altLang="ja-JP" dirty="0" smtClean="0"/>
            </a:br>
            <a:r>
              <a:rPr lang="ja-JP" altLang="en-US" dirty="0" smtClean="0"/>
              <a:t>この過程を命令サイクル（</a:t>
            </a:r>
            <a:r>
              <a:rPr lang="en-US" altLang="ja-JP" dirty="0" smtClean="0">
                <a:solidFill>
                  <a:srgbClr val="FF0000"/>
                </a:solidFill>
              </a:rPr>
              <a:t> instruction cycle </a:t>
            </a:r>
            <a:r>
              <a:rPr lang="ja-JP" altLang="en-US" dirty="0" smtClean="0"/>
              <a:t>）という。</a:t>
            </a:r>
            <a:r>
              <a:rPr lang="en-US" altLang="ja-JP" dirty="0" smtClean="0"/>
              <a:t/>
            </a:r>
            <a:br>
              <a:rPr lang="en-US" altLang="ja-JP" dirty="0" smtClean="0"/>
            </a:br>
            <a:endParaRPr lang="en-US" altLang="ja-JP" sz="1600"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22</a:t>
            </a:fld>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CPU</a:t>
            </a:r>
            <a:r>
              <a:rPr kumimoji="1" lang="ja-JP" altLang="en-US" dirty="0" smtClean="0"/>
              <a:t>の命令サイクル</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u"/>
            </a:pPr>
            <a:r>
              <a:rPr kumimoji="1" lang="en-US" altLang="ja-JP" dirty="0" smtClean="0"/>
              <a:t>CPU</a:t>
            </a:r>
            <a:r>
              <a:rPr kumimoji="1" lang="ja-JP" altLang="en-US" dirty="0" smtClean="0"/>
              <a:t>の最も基本的な命令</a:t>
            </a:r>
            <a:r>
              <a:rPr kumimoji="1" lang="ja-JP" altLang="en-US" dirty="0" smtClean="0"/>
              <a:t>実行過程は</a:t>
            </a:r>
            <a:r>
              <a:rPr kumimoji="1" lang="ja-JP" altLang="en-US" dirty="0" smtClean="0"/>
              <a:t>次の</a:t>
            </a:r>
            <a:r>
              <a:rPr kumimoji="1" lang="en-US" altLang="ja-JP" dirty="0" smtClean="0"/>
              <a:t>4</a:t>
            </a:r>
            <a:r>
              <a:rPr kumimoji="1" lang="ja-JP" altLang="en-US" dirty="0" err="1" smtClean="0"/>
              <a:t>つに</a:t>
            </a:r>
            <a:r>
              <a:rPr kumimoji="1" lang="ja-JP" altLang="en-US" dirty="0" smtClean="0"/>
              <a:t>分類される。</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CPU</a:t>
            </a:r>
            <a:r>
              <a:rPr kumimoji="1" lang="ja-JP" altLang="en-US" dirty="0" smtClean="0"/>
              <a:t>はこの</a:t>
            </a:r>
            <a:r>
              <a:rPr kumimoji="1" lang="en-US" altLang="ja-JP" dirty="0" smtClean="0"/>
              <a:t>4</a:t>
            </a:r>
            <a:r>
              <a:rPr kumimoji="1" lang="ja-JP" altLang="en-US" dirty="0" smtClean="0"/>
              <a:t>工程を何度も繰り返している。</a:t>
            </a:r>
            <a:r>
              <a:rPr kumimoji="1" lang="en-US" altLang="ja-JP" dirty="0" smtClean="0"/>
              <a:t/>
            </a:r>
            <a:br>
              <a:rPr kumimoji="1" lang="en-US" altLang="ja-JP" dirty="0" smtClean="0"/>
            </a:br>
            <a:r>
              <a:rPr kumimoji="1" lang="ja-JP" altLang="en-US" dirty="0" smtClean="0"/>
              <a:t>基本的な流れはこの</a:t>
            </a:r>
            <a:r>
              <a:rPr kumimoji="1" lang="en-US" altLang="ja-JP" dirty="0" smtClean="0"/>
              <a:t>4</a:t>
            </a:r>
            <a:r>
              <a:rPr kumimoji="1" lang="ja-JP" altLang="en-US" dirty="0" err="1" smtClean="0"/>
              <a:t>つの</a:t>
            </a:r>
            <a:r>
              <a:rPr kumimoji="1" lang="ja-JP" altLang="en-US" dirty="0" smtClean="0"/>
              <a:t>工程が終了してから、次の命令へ移る</a:t>
            </a:r>
            <a:r>
              <a:rPr kumimoji="1" lang="en-US" altLang="ja-JP" dirty="0" smtClean="0"/>
              <a:t/>
            </a:r>
            <a:br>
              <a:rPr kumimoji="1" lang="en-US" altLang="ja-JP" dirty="0" smtClean="0"/>
            </a:br>
            <a:r>
              <a:rPr lang="ja-JP" altLang="en-US" dirty="0" smtClean="0">
                <a:solidFill>
                  <a:srgbClr val="FF0000"/>
                </a:solidFill>
              </a:rPr>
              <a:t>逐次制御方式</a:t>
            </a:r>
            <a:r>
              <a:rPr lang="ja-JP" altLang="en-US" dirty="0" smtClean="0"/>
              <a:t>が基本だが、</a:t>
            </a:r>
            <a:r>
              <a:rPr lang="en-US" altLang="ja-JP" dirty="0" smtClean="0"/>
              <a:t/>
            </a:r>
            <a:br>
              <a:rPr lang="en-US" altLang="ja-JP" dirty="0" smtClean="0"/>
            </a:br>
            <a:r>
              <a:rPr lang="en-US" altLang="ja-JP" dirty="0" smtClean="0"/>
              <a:t/>
            </a:r>
            <a:br>
              <a:rPr lang="en-US" altLang="ja-JP" dirty="0" smtClean="0"/>
            </a:br>
            <a:r>
              <a:rPr lang="ja-JP" altLang="en-US" dirty="0" smtClean="0"/>
              <a:t>現在の</a:t>
            </a:r>
            <a:r>
              <a:rPr lang="en-US" altLang="ja-JP" dirty="0" smtClean="0"/>
              <a:t>CPU</a:t>
            </a:r>
            <a:r>
              <a:rPr lang="ja-JP" altLang="en-US" dirty="0" smtClean="0"/>
              <a:t>は、命令</a:t>
            </a:r>
            <a:r>
              <a:rPr lang="en-US" altLang="ja-JP" dirty="0" smtClean="0"/>
              <a:t>1</a:t>
            </a:r>
            <a:r>
              <a:rPr lang="ja-JP" altLang="en-US" dirty="0" smtClean="0"/>
              <a:t>のフェッチが完了し、デコードの処理を始めたら、</a:t>
            </a:r>
            <a:r>
              <a:rPr lang="en-US" altLang="ja-JP" dirty="0" smtClean="0"/>
              <a:t/>
            </a:r>
            <a:br>
              <a:rPr lang="en-US" altLang="ja-JP" dirty="0" smtClean="0"/>
            </a:br>
            <a:r>
              <a:rPr lang="ja-JP" altLang="en-US" dirty="0" smtClean="0"/>
              <a:t>並列実行で、命令</a:t>
            </a:r>
            <a:r>
              <a:rPr lang="en-US" altLang="ja-JP" dirty="0" smtClean="0"/>
              <a:t>2</a:t>
            </a:r>
            <a:r>
              <a:rPr lang="ja-JP" altLang="en-US" dirty="0" smtClean="0"/>
              <a:t>のフェッチを開始する</a:t>
            </a:r>
            <a:r>
              <a:rPr lang="en-US" altLang="ja-JP" dirty="0" smtClean="0"/>
              <a:t>...</a:t>
            </a:r>
            <a:br>
              <a:rPr lang="en-US" altLang="ja-JP" dirty="0" smtClean="0"/>
            </a:br>
            <a:r>
              <a:rPr lang="ja-JP" altLang="en-US" dirty="0" smtClean="0"/>
              <a:t>といったように命令を並列処理する</a:t>
            </a:r>
            <a:r>
              <a:rPr lang="ja-JP" altLang="en-US" dirty="0" smtClean="0">
                <a:solidFill>
                  <a:srgbClr val="FF0000"/>
                </a:solidFill>
              </a:rPr>
              <a:t>先行制御方式</a:t>
            </a:r>
            <a:r>
              <a:rPr lang="ja-JP" altLang="en-US" dirty="0" smtClean="0"/>
              <a:t>が多く採用されている。</a:t>
            </a:r>
            <a:r>
              <a:rPr kumimoji="1" lang="en-US" altLang="ja-JP" dirty="0" smtClean="0"/>
              <a:t/>
            </a:r>
            <a:br>
              <a:rPr kumimoji="1" lang="en-US" altLang="ja-JP" dirty="0" smtClean="0"/>
            </a:b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23</a:t>
            </a:fld>
            <a:endParaRPr kumimoji="1" lang="ja-JP" altLang="en-US" dirty="0"/>
          </a:p>
        </p:txBody>
      </p:sp>
      <p:graphicFrame>
        <p:nvGraphicFramePr>
          <p:cNvPr id="5" name="表 4"/>
          <p:cNvGraphicFramePr>
            <a:graphicFrameLocks noGrp="1"/>
          </p:cNvGraphicFramePr>
          <p:nvPr/>
        </p:nvGraphicFramePr>
        <p:xfrm>
          <a:off x="683568" y="1988840"/>
          <a:ext cx="8136904" cy="1944700"/>
        </p:xfrm>
        <a:graphic>
          <a:graphicData uri="http://schemas.openxmlformats.org/drawingml/2006/table">
            <a:tbl>
              <a:tblPr firstRow="1" bandRow="1">
                <a:tableStyleId>{5940675A-B579-460E-94D1-54222C63F5DA}</a:tableStyleId>
              </a:tblPr>
              <a:tblGrid>
                <a:gridCol w="2016224"/>
                <a:gridCol w="6120680"/>
              </a:tblGrid>
              <a:tr h="432048">
                <a:tc>
                  <a:txBody>
                    <a:bodyPr/>
                    <a:lstStyle/>
                    <a:p>
                      <a:r>
                        <a:rPr kumimoji="1" lang="ja-JP" altLang="en-US" dirty="0" smtClean="0">
                          <a:latin typeface="メイリオ" pitchFamily="50" charset="-128"/>
                          <a:ea typeface="メイリオ" pitchFamily="50" charset="-128"/>
                          <a:cs typeface="メイリオ" pitchFamily="50" charset="-128"/>
                        </a:rPr>
                        <a:t>フェッチ</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命令コードをメモリから読み込む</a:t>
                      </a:r>
                      <a:endParaRPr kumimoji="1" lang="ja-JP" altLang="en-US" dirty="0">
                        <a:latin typeface="メイリオ" pitchFamily="50" charset="-128"/>
                        <a:ea typeface="メイリオ" pitchFamily="50" charset="-128"/>
                        <a:cs typeface="メイリオ" pitchFamily="50" charset="-128"/>
                      </a:endParaRPr>
                    </a:p>
                  </a:txBody>
                  <a:tcPr/>
                </a:tc>
              </a:tr>
              <a:tr h="465022">
                <a:tc>
                  <a:txBody>
                    <a:bodyPr/>
                    <a:lstStyle/>
                    <a:p>
                      <a:r>
                        <a:rPr kumimoji="1" lang="ja-JP" altLang="en-US" dirty="0" smtClean="0">
                          <a:latin typeface="メイリオ" pitchFamily="50" charset="-128"/>
                          <a:ea typeface="メイリオ" pitchFamily="50" charset="-128"/>
                          <a:cs typeface="メイリオ" pitchFamily="50" charset="-128"/>
                        </a:rPr>
                        <a:t>デコード</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読み込んだ命令コードを解析し、実行の準備を行う</a:t>
                      </a:r>
                      <a:endParaRPr kumimoji="1" lang="ja-JP" altLang="en-US" dirty="0">
                        <a:latin typeface="メイリオ" pitchFamily="50" charset="-128"/>
                        <a:ea typeface="メイリオ" pitchFamily="50" charset="-128"/>
                        <a:cs typeface="メイリオ" pitchFamily="50" charset="-128"/>
                      </a:endParaRPr>
                    </a:p>
                  </a:txBody>
                  <a:tcPr/>
                </a:tc>
              </a:tr>
              <a:tr h="648072">
                <a:tc>
                  <a:txBody>
                    <a:bodyPr/>
                    <a:lstStyle/>
                    <a:p>
                      <a:r>
                        <a:rPr kumimoji="1" lang="ja-JP" altLang="en-US" dirty="0" smtClean="0">
                          <a:latin typeface="メイリオ" pitchFamily="50" charset="-128"/>
                          <a:ea typeface="メイリオ" pitchFamily="50" charset="-128"/>
                          <a:cs typeface="メイリオ" pitchFamily="50" charset="-128"/>
                        </a:rPr>
                        <a:t>エクセキュート（実行）</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en-US" altLang="ja-JP" dirty="0" smtClean="0">
                          <a:latin typeface="メイリオ" pitchFamily="50" charset="-128"/>
                          <a:ea typeface="メイリオ" pitchFamily="50" charset="-128"/>
                          <a:cs typeface="メイリオ" pitchFamily="50" charset="-128"/>
                        </a:rPr>
                        <a:t>CPU</a:t>
                      </a:r>
                      <a:r>
                        <a:rPr kumimoji="1" lang="ja-JP" altLang="en-US" dirty="0" smtClean="0">
                          <a:latin typeface="メイリオ" pitchFamily="50" charset="-128"/>
                          <a:ea typeface="メイリオ" pitchFamily="50" charset="-128"/>
                          <a:cs typeface="メイリオ" pitchFamily="50" charset="-128"/>
                        </a:rPr>
                        <a:t>内部の演算ユニットで命令を実行する</a:t>
                      </a:r>
                      <a:endParaRPr kumimoji="1" lang="ja-JP" altLang="en-US" dirty="0">
                        <a:latin typeface="メイリオ" pitchFamily="50" charset="-128"/>
                        <a:ea typeface="メイリオ" pitchFamily="50" charset="-128"/>
                        <a:cs typeface="メイリオ" pitchFamily="50" charset="-128"/>
                      </a:endParaRPr>
                    </a:p>
                  </a:txBody>
                  <a:tcPr/>
                </a:tc>
              </a:tr>
              <a:tr h="399558">
                <a:tc>
                  <a:txBody>
                    <a:bodyPr/>
                    <a:lstStyle/>
                    <a:p>
                      <a:r>
                        <a:rPr kumimoji="1" lang="ja-JP" altLang="en-US" dirty="0" smtClean="0">
                          <a:latin typeface="メイリオ" pitchFamily="50" charset="-128"/>
                          <a:ea typeface="メイリオ" pitchFamily="50" charset="-128"/>
                          <a:cs typeface="メイリオ" pitchFamily="50" charset="-128"/>
                        </a:rPr>
                        <a:t>ライトバック</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実行結果をレジスタやメモリに書き込む</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CPU</a:t>
            </a:r>
            <a:r>
              <a:rPr lang="ja-JP" altLang="en-US" dirty="0" smtClean="0"/>
              <a:t>の命令サイクル</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kumimoji="1" lang="ja-JP" altLang="en-US" dirty="0" smtClean="0"/>
              <a:t>逐次制御方式</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endParaRPr kumimoji="1" lang="en-US" altLang="ja-JP" dirty="0" smtClean="0"/>
          </a:p>
          <a:p>
            <a:pPr>
              <a:buFont typeface="Wingdings" pitchFamily="2" charset="2"/>
              <a:buChar char="u"/>
            </a:pPr>
            <a:r>
              <a:rPr lang="ja-JP" altLang="en-US" dirty="0" smtClean="0"/>
              <a:t>先行制御方式</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上記の図のように、</a:t>
            </a:r>
            <a:r>
              <a:rPr lang="en-US" altLang="ja-JP" dirty="0" smtClean="0"/>
              <a:t/>
            </a:r>
            <a:br>
              <a:rPr lang="en-US" altLang="ja-JP" dirty="0" smtClean="0"/>
            </a:br>
            <a:r>
              <a:rPr lang="ja-JP" altLang="en-US" dirty="0" smtClean="0"/>
              <a:t>同じ時間でも逐次制御方式は</a:t>
            </a:r>
            <a:r>
              <a:rPr lang="en-US" altLang="ja-JP" dirty="0" smtClean="0"/>
              <a:t>2</a:t>
            </a:r>
            <a:r>
              <a:rPr lang="ja-JP" altLang="en-US" dirty="0" err="1" smtClean="0"/>
              <a:t>つの</a:t>
            </a:r>
            <a:r>
              <a:rPr lang="ja-JP" altLang="en-US" dirty="0" smtClean="0"/>
              <a:t>命令を実行したのに対し、</a:t>
            </a:r>
            <a:r>
              <a:rPr lang="en-US" altLang="ja-JP" dirty="0" smtClean="0"/>
              <a:t/>
            </a:r>
            <a:br>
              <a:rPr lang="en-US" altLang="ja-JP" dirty="0" smtClean="0"/>
            </a:br>
            <a:r>
              <a:rPr lang="ja-JP" altLang="en-US" dirty="0" smtClean="0"/>
              <a:t>先行制御方式では</a:t>
            </a:r>
            <a:r>
              <a:rPr lang="en-US" altLang="ja-JP" dirty="0" smtClean="0"/>
              <a:t>5</a:t>
            </a:r>
            <a:r>
              <a:rPr lang="ja-JP" altLang="en-US" dirty="0" err="1" smtClean="0"/>
              <a:t>つの</a:t>
            </a:r>
            <a:r>
              <a:rPr lang="ja-JP" altLang="en-US" dirty="0" smtClean="0"/>
              <a:t>命令を実行できる。</a:t>
            </a:r>
            <a:r>
              <a:rPr lang="en-US" altLang="ja-JP" dirty="0" smtClean="0"/>
              <a:t/>
            </a:r>
            <a:br>
              <a:rPr lang="en-US" altLang="ja-JP" dirty="0" smtClean="0"/>
            </a:b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24</a:t>
            </a:fld>
            <a:endParaRPr kumimoji="1" lang="ja-JP" altLang="en-US" dirty="0"/>
          </a:p>
        </p:txBody>
      </p:sp>
      <p:pic>
        <p:nvPicPr>
          <p:cNvPr id="33794" name="Picture 2" descr="http://www.way-on.com.tw/PCbasal/kiso/image/tikuji.gif"/>
          <p:cNvPicPr>
            <a:picLocks noChangeAspect="1" noChangeArrowheads="1"/>
          </p:cNvPicPr>
          <p:nvPr/>
        </p:nvPicPr>
        <p:blipFill>
          <a:blip r:embed="rId2" cstate="print"/>
          <a:srcRect/>
          <a:stretch>
            <a:fillRect/>
          </a:stretch>
        </p:blipFill>
        <p:spPr bwMode="auto">
          <a:xfrm>
            <a:off x="748655" y="1988840"/>
            <a:ext cx="4543425" cy="704851"/>
          </a:xfrm>
          <a:prstGeom prst="rect">
            <a:avLst/>
          </a:prstGeom>
          <a:noFill/>
        </p:spPr>
      </p:pic>
      <p:pic>
        <p:nvPicPr>
          <p:cNvPr id="33796" name="Picture 4" descr="http://www.way-on.com.tw/PCbasal/kiso/image/senkou.gif"/>
          <p:cNvPicPr>
            <a:picLocks noChangeAspect="1" noChangeArrowheads="1"/>
          </p:cNvPicPr>
          <p:nvPr/>
        </p:nvPicPr>
        <p:blipFill>
          <a:blip r:embed="rId3" cstate="print"/>
          <a:srcRect/>
          <a:stretch>
            <a:fillRect/>
          </a:stretch>
        </p:blipFill>
        <p:spPr bwMode="auto">
          <a:xfrm>
            <a:off x="748655" y="3284984"/>
            <a:ext cx="4543425" cy="1314451"/>
          </a:xfrm>
          <a:prstGeom prst="rect">
            <a:avLst/>
          </a:prstGeom>
          <a:noFill/>
        </p:spPr>
      </p:pic>
      <p:graphicFrame>
        <p:nvGraphicFramePr>
          <p:cNvPr id="7" name="表 6"/>
          <p:cNvGraphicFramePr>
            <a:graphicFrameLocks noGrp="1"/>
          </p:cNvGraphicFramePr>
          <p:nvPr/>
        </p:nvGraphicFramePr>
        <p:xfrm>
          <a:off x="5796136" y="1916832"/>
          <a:ext cx="2952328" cy="2260260"/>
        </p:xfrm>
        <a:graphic>
          <a:graphicData uri="http://schemas.openxmlformats.org/drawingml/2006/table">
            <a:tbl>
              <a:tblPr firstRow="1" bandRow="1">
                <a:tableStyleId>{5940675A-B579-460E-94D1-54222C63F5DA}</a:tableStyleId>
              </a:tblPr>
              <a:tblGrid>
                <a:gridCol w="936104"/>
                <a:gridCol w="2016224"/>
              </a:tblGrid>
              <a:tr h="540060">
                <a:tc>
                  <a:txBody>
                    <a:bodyPr/>
                    <a:lstStyle/>
                    <a:p>
                      <a:pPr algn="ctr"/>
                      <a:r>
                        <a:rPr kumimoji="1" lang="en-US" altLang="ja-JP" dirty="0" smtClean="0">
                          <a:latin typeface="メイリオ" pitchFamily="50" charset="-128"/>
                          <a:ea typeface="メイリオ" pitchFamily="50" charset="-128"/>
                          <a:cs typeface="メイリオ" pitchFamily="50" charset="-128"/>
                        </a:rPr>
                        <a:t>F</a:t>
                      </a:r>
                      <a:endParaRPr kumimoji="1" lang="ja-JP" altLang="en-US" dirty="0">
                        <a:latin typeface="メイリオ" pitchFamily="50" charset="-128"/>
                        <a:ea typeface="メイリオ" pitchFamily="50" charset="-128"/>
                        <a:cs typeface="メイリオ" pitchFamily="50" charset="-128"/>
                      </a:endParaRPr>
                    </a:p>
                  </a:txBody>
                  <a:tcPr anchor="ct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フェッチ</a:t>
                      </a:r>
                      <a:endParaRPr kumimoji="1" lang="ja-JP" altLang="en-US" dirty="0">
                        <a:latin typeface="メイリオ" pitchFamily="50" charset="-128"/>
                        <a:ea typeface="メイリオ" pitchFamily="50" charset="-128"/>
                        <a:cs typeface="メイリオ" pitchFamily="50" charset="-128"/>
                      </a:endParaRPr>
                    </a:p>
                  </a:txBody>
                  <a:tcPr/>
                </a:tc>
              </a:tr>
              <a:tr h="540060">
                <a:tc>
                  <a:txBody>
                    <a:bodyPr/>
                    <a:lstStyle/>
                    <a:p>
                      <a:pPr algn="ctr"/>
                      <a:r>
                        <a:rPr kumimoji="1" lang="en-US" altLang="ja-JP" dirty="0" smtClean="0">
                          <a:latin typeface="メイリオ" pitchFamily="50" charset="-128"/>
                          <a:ea typeface="メイリオ" pitchFamily="50" charset="-128"/>
                          <a:cs typeface="メイリオ" pitchFamily="50" charset="-128"/>
                        </a:rPr>
                        <a:t>D</a:t>
                      </a:r>
                    </a:p>
                  </a:txBody>
                  <a:tcPr anchor="ct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デコード</a:t>
                      </a:r>
                      <a:endParaRPr kumimoji="1" lang="ja-JP" altLang="en-US" dirty="0">
                        <a:latin typeface="メイリオ" pitchFamily="50" charset="-128"/>
                        <a:ea typeface="メイリオ" pitchFamily="50" charset="-128"/>
                        <a:cs typeface="メイリオ" pitchFamily="50" charset="-128"/>
                      </a:endParaRPr>
                    </a:p>
                  </a:txBody>
                  <a:tcPr/>
                </a:tc>
              </a:tr>
              <a:tr h="540060">
                <a:tc>
                  <a:txBody>
                    <a:bodyPr/>
                    <a:lstStyle/>
                    <a:p>
                      <a:pPr algn="ctr"/>
                      <a:r>
                        <a:rPr kumimoji="1" lang="en-US" altLang="ja-JP" dirty="0" smtClean="0">
                          <a:latin typeface="メイリオ" pitchFamily="50" charset="-128"/>
                          <a:ea typeface="メイリオ" pitchFamily="50" charset="-128"/>
                          <a:cs typeface="メイリオ" pitchFamily="50" charset="-128"/>
                        </a:rPr>
                        <a:t>E</a:t>
                      </a:r>
                      <a:endParaRPr kumimoji="1" lang="ja-JP" altLang="en-US" dirty="0">
                        <a:latin typeface="メイリオ" pitchFamily="50" charset="-128"/>
                        <a:ea typeface="メイリオ" pitchFamily="50" charset="-128"/>
                        <a:cs typeface="メイリオ" pitchFamily="50" charset="-128"/>
                      </a:endParaRPr>
                    </a:p>
                  </a:txBody>
                  <a:tcPr anchor="ct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エクセキュート（実行）</a:t>
                      </a:r>
                      <a:endParaRPr kumimoji="1" lang="ja-JP" altLang="en-US" dirty="0">
                        <a:latin typeface="メイリオ" pitchFamily="50" charset="-128"/>
                        <a:ea typeface="メイリオ" pitchFamily="50" charset="-128"/>
                        <a:cs typeface="メイリオ" pitchFamily="50" charset="-128"/>
                      </a:endParaRPr>
                    </a:p>
                  </a:txBody>
                  <a:tcPr/>
                </a:tc>
              </a:tr>
              <a:tr h="540060">
                <a:tc>
                  <a:txBody>
                    <a:bodyPr/>
                    <a:lstStyle/>
                    <a:p>
                      <a:pPr algn="ctr"/>
                      <a:r>
                        <a:rPr kumimoji="1" lang="en-US" altLang="ja-JP" dirty="0" smtClean="0">
                          <a:latin typeface="メイリオ" pitchFamily="50" charset="-128"/>
                          <a:ea typeface="メイリオ" pitchFamily="50" charset="-128"/>
                          <a:cs typeface="メイリオ" pitchFamily="50" charset="-128"/>
                        </a:rPr>
                        <a:t>WB</a:t>
                      </a:r>
                      <a:endParaRPr kumimoji="1" lang="ja-JP" altLang="en-US" dirty="0">
                        <a:latin typeface="メイリオ" pitchFamily="50" charset="-128"/>
                        <a:ea typeface="メイリオ" pitchFamily="50" charset="-128"/>
                        <a:cs typeface="メイリオ" pitchFamily="50" charset="-128"/>
                      </a:endParaRPr>
                    </a:p>
                  </a:txBody>
                  <a:tcPr anchor="ct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ライトバック</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
        <p:nvSpPr>
          <p:cNvPr id="8" name="テキスト ボックス 7"/>
          <p:cNvSpPr txBox="1"/>
          <p:nvPr/>
        </p:nvSpPr>
        <p:spPr>
          <a:xfrm>
            <a:off x="5292080" y="6525344"/>
            <a:ext cx="3672408" cy="230832"/>
          </a:xfrm>
          <a:prstGeom prst="rect">
            <a:avLst/>
          </a:prstGeom>
          <a:noFill/>
        </p:spPr>
        <p:txBody>
          <a:bodyPr wrap="square" rtlCol="0">
            <a:spAutoFit/>
          </a:bodyPr>
          <a:lstStyle/>
          <a:p>
            <a:r>
              <a:rPr lang="ja-JP" altLang="en-US" sz="900" dirty="0" smtClean="0"/>
              <a:t>引用</a:t>
            </a:r>
            <a:r>
              <a:rPr lang="en-US" altLang="ja-JP" sz="900" dirty="0" smtClean="0"/>
              <a:t>(</a:t>
            </a:r>
            <a:r>
              <a:rPr lang="ja-JP" altLang="en-US" sz="900" dirty="0" smtClean="0"/>
              <a:t>画像</a:t>
            </a:r>
            <a:r>
              <a:rPr lang="en-US" altLang="ja-JP" sz="900" dirty="0" smtClean="0"/>
              <a:t>)</a:t>
            </a:r>
            <a:r>
              <a:rPr lang="ja-JP" altLang="en-US" sz="900" dirty="0" smtClean="0"/>
              <a:t> </a:t>
            </a:r>
            <a:r>
              <a:rPr lang="en-US" altLang="ja-JP" sz="900" dirty="0" smtClean="0"/>
              <a:t>: http://www.way-on.com.tw/PCbasal/kiso/cpu4.htm</a:t>
            </a:r>
            <a:endParaRPr kumimoji="1" lang="ja-JP" altLang="en-US"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ステータス</a:t>
            </a:r>
            <a:r>
              <a:rPr kumimoji="1" lang="ja-JP" altLang="en-US" dirty="0" smtClean="0"/>
              <a:t>レジスタ</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u"/>
            </a:pPr>
            <a:r>
              <a:rPr kumimoji="1" lang="ja-JP" altLang="en-US" dirty="0" smtClean="0"/>
              <a:t>レジスタ</a:t>
            </a:r>
            <a:r>
              <a:rPr kumimoji="1" lang="en-US" altLang="ja-JP" dirty="0" smtClean="0"/>
              <a:t/>
            </a:r>
            <a:br>
              <a:rPr kumimoji="1" lang="en-US" altLang="ja-JP" dirty="0" smtClean="0"/>
            </a:br>
            <a:r>
              <a:rPr lang="ja-JP" altLang="en-US" dirty="0" smtClean="0"/>
              <a:t>演算や実行状態の保持に用いる記憶素子。</a:t>
            </a:r>
            <a:r>
              <a:rPr lang="en-US" altLang="ja-JP" dirty="0" smtClean="0"/>
              <a:t/>
            </a:r>
            <a:br>
              <a:rPr lang="en-US" altLang="ja-JP" dirty="0" smtClean="0"/>
            </a:br>
            <a:r>
              <a:rPr lang="ja-JP" altLang="en-US" dirty="0" smtClean="0"/>
              <a:t>動作が極めて高速だが容量が小さい。</a:t>
            </a:r>
            <a:r>
              <a:rPr lang="en-US" altLang="ja-JP" dirty="0" smtClean="0"/>
              <a:t/>
            </a:r>
            <a:br>
              <a:rPr lang="en-US" altLang="ja-JP" dirty="0" smtClean="0"/>
            </a:br>
            <a:endParaRPr lang="en-US" altLang="ja-JP" dirty="0" smtClean="0"/>
          </a:p>
          <a:p>
            <a:pPr>
              <a:buFont typeface="Wingdings" pitchFamily="2" charset="2"/>
              <a:buChar char="u"/>
            </a:pPr>
            <a:r>
              <a:rPr lang="ja-JP" altLang="en-US" dirty="0" smtClean="0"/>
              <a:t>ステータスレジスタ</a:t>
            </a:r>
            <a:r>
              <a:rPr lang="en-US" altLang="ja-JP" dirty="0" smtClean="0"/>
              <a:t/>
            </a:r>
            <a:br>
              <a:rPr lang="en-US" altLang="ja-JP" dirty="0" smtClean="0"/>
            </a:br>
            <a:r>
              <a:rPr lang="ja-JP" altLang="en-US" dirty="0" smtClean="0"/>
              <a:t>演算や処理の結果によりその内容の一部が変更されるもの。 </a:t>
            </a:r>
            <a:r>
              <a:rPr lang="en-US" altLang="ja-JP" dirty="0" smtClean="0"/>
              <a:t/>
            </a:r>
            <a:br>
              <a:rPr lang="en-US" altLang="ja-JP" dirty="0" smtClean="0"/>
            </a:br>
            <a:r>
              <a:rPr lang="en-US" altLang="ja-JP" dirty="0" smtClean="0"/>
              <a:t/>
            </a:r>
            <a:br>
              <a:rPr lang="en-US" altLang="ja-JP" dirty="0" smtClean="0"/>
            </a:br>
            <a:r>
              <a:rPr lang="ja-JP" altLang="en-US" dirty="0" smtClean="0"/>
              <a:t>例えば、加算演算を実行した結果が大きすぎてレジスタに収まらない場合に</a:t>
            </a:r>
            <a:r>
              <a:rPr lang="en-US" altLang="ja-JP" dirty="0" smtClean="0"/>
              <a:t/>
            </a:r>
            <a:br>
              <a:rPr lang="en-US" altLang="ja-JP" dirty="0" smtClean="0"/>
            </a:br>
            <a:r>
              <a:rPr lang="ja-JP" altLang="en-US" dirty="0" smtClean="0"/>
              <a:t>ステータスレジスタの</a:t>
            </a:r>
            <a:r>
              <a:rPr lang="en-US" altLang="ja-JP" dirty="0" smtClean="0"/>
              <a:t>1</a:t>
            </a:r>
            <a:r>
              <a:rPr lang="ja-JP" altLang="en-US" dirty="0" smtClean="0"/>
              <a:t>ビット目が</a:t>
            </a:r>
            <a:r>
              <a:rPr lang="en-US" altLang="ja-JP" dirty="0" smtClean="0"/>
              <a:t>1</a:t>
            </a:r>
            <a:r>
              <a:rPr lang="ja-JP" altLang="en-US" dirty="0" smtClean="0"/>
              <a:t>になるといった使われ方。</a:t>
            </a:r>
            <a:r>
              <a:rPr lang="en-US" altLang="ja-JP" dirty="0" smtClean="0"/>
              <a:t/>
            </a:r>
            <a:br>
              <a:rPr lang="en-US" altLang="ja-JP" dirty="0" smtClean="0"/>
            </a:br>
            <a:r>
              <a:rPr lang="en-US" altLang="ja-JP" dirty="0" smtClean="0"/>
              <a:t/>
            </a:r>
            <a:br>
              <a:rPr lang="en-US" altLang="ja-JP" dirty="0" smtClean="0"/>
            </a:br>
            <a:r>
              <a:rPr lang="ja-JP" altLang="en-US" dirty="0" smtClean="0"/>
              <a:t>条件分岐命令などがこの内容を読み取って動作に反映させる。</a:t>
            </a:r>
            <a:endParaRPr lang="en-US" altLang="ja-JP"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25</a:t>
            </a:fld>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CPU</a:t>
            </a:r>
            <a:r>
              <a:rPr kumimoji="1" lang="ja-JP" altLang="en-US" dirty="0" smtClean="0"/>
              <a:t>の制御方法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まとめ</a:t>
            </a:r>
            <a:r>
              <a:rPr lang="en-US" altLang="ja-JP" dirty="0" smtClean="0"/>
              <a:t/>
            </a:r>
            <a:br>
              <a:rPr lang="en-US" altLang="ja-JP" dirty="0" smtClean="0"/>
            </a:br>
            <a:r>
              <a:rPr lang="en-US" altLang="ja-JP" dirty="0" smtClean="0"/>
              <a:t/>
            </a:r>
            <a:br>
              <a:rPr lang="en-US" altLang="ja-JP" dirty="0" smtClean="0"/>
            </a:br>
            <a:endParaRPr kumimoji="1" lang="en-US" altLang="ja-JP" dirty="0" smtClean="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26</a:t>
            </a:fld>
            <a:endParaRPr kumimoji="1" lang="ja-JP" altLang="en-US" dirty="0"/>
          </a:p>
        </p:txBody>
      </p:sp>
      <p:graphicFrame>
        <p:nvGraphicFramePr>
          <p:cNvPr id="5" name="図表 4"/>
          <p:cNvGraphicFramePr/>
          <p:nvPr/>
        </p:nvGraphicFramePr>
        <p:xfrm>
          <a:off x="683568" y="1988840"/>
          <a:ext cx="82089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a:bodyPr>
          <a:lstStyle/>
          <a:p>
            <a:r>
              <a:rPr kumimoji="1" lang="en-US" altLang="ja-JP" dirty="0" smtClean="0"/>
              <a:t>CPU</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lang="ja-JP" altLang="en-US" sz="1800" dirty="0" smtClean="0"/>
              <a:t>「</a:t>
            </a:r>
            <a:r>
              <a:rPr lang="en-US" altLang="ja-JP" sz="1800" dirty="0" smtClean="0"/>
              <a:t>Central Processing Unit</a:t>
            </a:r>
            <a:r>
              <a:rPr lang="ja-JP" altLang="en-US" sz="1800" dirty="0" smtClean="0"/>
              <a:t>」の略で、「中央処理装置」という意味。</a:t>
            </a:r>
            <a:endParaRPr lang="en-US" altLang="ja-JP" sz="1800" dirty="0" smtClean="0"/>
          </a:p>
          <a:p>
            <a:endParaRPr lang="en-US" altLang="ja-JP" sz="1800" dirty="0" smtClean="0"/>
          </a:p>
          <a:p>
            <a:pPr>
              <a:buFont typeface="Wingdings" pitchFamily="2" charset="2"/>
              <a:buChar char="u"/>
            </a:pPr>
            <a:r>
              <a:rPr lang="ja-JP" altLang="en-US" sz="1800" dirty="0" smtClean="0"/>
              <a:t>コンピュータ内の各機器からデータを受け取り、</a:t>
            </a:r>
            <a:r>
              <a:rPr lang="en-US" altLang="ja-JP" sz="1800" dirty="0" smtClean="0"/>
              <a:t/>
            </a:r>
            <a:br>
              <a:rPr lang="en-US" altLang="ja-JP" sz="1800" dirty="0" smtClean="0"/>
            </a:br>
            <a:r>
              <a:rPr lang="ja-JP" altLang="en-US" sz="1800" dirty="0" smtClean="0"/>
              <a:t>「制御・演算」を行う コンピューターの中枢を担うデバイスである。 </a:t>
            </a:r>
            <a:endParaRPr lang="en-US" altLang="ja-JP" sz="1800" dirty="0" smtClean="0"/>
          </a:p>
          <a:p>
            <a:endParaRPr kumimoji="1" lang="en-US" altLang="ja-JP" sz="1800" dirty="0" smtClean="0"/>
          </a:p>
          <a:p>
            <a:pPr>
              <a:buFont typeface="Wingdings" pitchFamily="2" charset="2"/>
              <a:buChar char="u"/>
            </a:pPr>
            <a:r>
              <a:rPr lang="ja-JP" altLang="en-US" sz="1800" dirty="0" smtClean="0"/>
              <a:t>人間の体に例えると「頭脳」のようなもの。</a:t>
            </a:r>
            <a:endParaRPr kumimoji="1" lang="ja-JP" altLang="en-US" sz="1800"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2</a:t>
            </a:fld>
            <a:endParaRPr kumimoji="1" lang="ja-JP" altLang="en-US" dirty="0"/>
          </a:p>
        </p:txBody>
      </p:sp>
      <p:pic>
        <p:nvPicPr>
          <p:cNvPr id="13314" name="Picture 2" descr="「CPU」の画像検索結果"/>
          <p:cNvPicPr>
            <a:picLocks noChangeAspect="1" noChangeArrowheads="1"/>
          </p:cNvPicPr>
          <p:nvPr/>
        </p:nvPicPr>
        <p:blipFill>
          <a:blip r:embed="rId3" cstate="print"/>
          <a:srcRect/>
          <a:stretch>
            <a:fillRect/>
          </a:stretch>
        </p:blipFill>
        <p:spPr bwMode="auto">
          <a:xfrm>
            <a:off x="827584" y="3476625"/>
            <a:ext cx="2971800" cy="3381375"/>
          </a:xfrm>
          <a:prstGeom prst="rect">
            <a:avLst/>
          </a:prstGeom>
          <a:noFill/>
        </p:spPr>
      </p:pic>
      <p:pic>
        <p:nvPicPr>
          <p:cNvPr id="13316" name="Picture 4" descr="「CPU」の画像検索結果"/>
          <p:cNvPicPr>
            <a:picLocks noChangeAspect="1" noChangeArrowheads="1"/>
          </p:cNvPicPr>
          <p:nvPr/>
        </p:nvPicPr>
        <p:blipFill>
          <a:blip r:embed="rId4" cstate="print"/>
          <a:srcRect/>
          <a:stretch>
            <a:fillRect/>
          </a:stretch>
        </p:blipFill>
        <p:spPr bwMode="auto">
          <a:xfrm>
            <a:off x="4788024" y="3789040"/>
            <a:ext cx="3428171" cy="27363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CPU</a:t>
            </a:r>
            <a:r>
              <a:rPr kumimoji="1" lang="ja-JP" altLang="en-US" dirty="0" err="1" smtClean="0"/>
              <a:t>って</a:t>
            </a:r>
            <a:r>
              <a:rPr kumimoji="1" lang="ja-JP" altLang="en-US" dirty="0" smtClean="0"/>
              <a:t>実際何をしている？</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lang="en-US" altLang="ja-JP" sz="1800" dirty="0" smtClean="0"/>
              <a:t>CPU</a:t>
            </a:r>
            <a:r>
              <a:rPr lang="ja-JP" altLang="en-US" sz="1800" dirty="0" smtClean="0"/>
              <a:t>には 数十億ともいわれる半導体素子が集積しています。 </a:t>
            </a:r>
            <a:endParaRPr lang="en-US" altLang="ja-JP" sz="1800" dirty="0" smtClean="0"/>
          </a:p>
          <a:p>
            <a:pPr>
              <a:buNone/>
            </a:pPr>
            <a:r>
              <a:rPr lang="ja-JP" altLang="en-US" sz="1800" dirty="0" smtClean="0"/>
              <a:t>この構造を</a:t>
            </a:r>
            <a:r>
              <a:rPr lang="ja-JP" altLang="en-US" sz="1800" dirty="0" smtClean="0">
                <a:solidFill>
                  <a:srgbClr val="FF0000"/>
                </a:solidFill>
              </a:rPr>
              <a:t>集積回路</a:t>
            </a:r>
            <a:r>
              <a:rPr lang="ja-JP" altLang="en-US" sz="1800" dirty="0" smtClean="0"/>
              <a:t>、または</a:t>
            </a:r>
            <a:r>
              <a:rPr lang="en-US" altLang="ja-JP" sz="1800" dirty="0" smtClean="0">
                <a:solidFill>
                  <a:srgbClr val="FF0000"/>
                </a:solidFill>
              </a:rPr>
              <a:t>LSI</a:t>
            </a:r>
            <a:r>
              <a:rPr lang="ja-JP" altLang="en-US" sz="1800" dirty="0" smtClean="0"/>
              <a:t>といいます。</a:t>
            </a:r>
            <a:endParaRPr lang="en-US" altLang="ja-JP" sz="1800" dirty="0" smtClean="0"/>
          </a:p>
          <a:p>
            <a:pPr>
              <a:buNone/>
            </a:pPr>
            <a:endParaRPr lang="en-US" altLang="ja-JP" dirty="0" smtClean="0"/>
          </a:p>
          <a:p>
            <a:pPr>
              <a:buNone/>
            </a:pPr>
            <a:r>
              <a:rPr lang="en-US" altLang="ja-JP" dirty="0" smtClean="0"/>
              <a:t>CPU</a:t>
            </a:r>
            <a:r>
              <a:rPr lang="ja-JP" altLang="en-US" dirty="0" smtClean="0"/>
              <a:t>が実際にやっていることを簡単にまとめると以下の通り</a:t>
            </a:r>
            <a:endParaRPr lang="en-US" altLang="ja-JP" dirty="0" smtClean="0"/>
          </a:p>
          <a:p>
            <a:pPr>
              <a:buNone/>
            </a:pPr>
            <a:r>
              <a:rPr lang="ja-JP" altLang="en-US" dirty="0" smtClean="0"/>
              <a:t>・コンピュータ内の各機器とつながっていて、それらを制御する。</a:t>
            </a:r>
            <a:endParaRPr lang="en-US" altLang="ja-JP" dirty="0" smtClean="0"/>
          </a:p>
          <a:p>
            <a:pPr>
              <a:buNone/>
            </a:pPr>
            <a:r>
              <a:rPr lang="ja-JP" altLang="en-US" dirty="0" smtClean="0"/>
              <a:t>・メモリー上のデータを読み書きする。</a:t>
            </a:r>
          </a:p>
          <a:p>
            <a:pPr>
              <a:buNone/>
            </a:pPr>
            <a:r>
              <a:rPr lang="en-US" altLang="ja-JP" sz="1800" dirty="0" smtClean="0"/>
              <a:t/>
            </a:r>
            <a:br>
              <a:rPr lang="en-US" altLang="ja-JP" sz="1800" dirty="0" smtClean="0"/>
            </a:br>
            <a:endParaRPr lang="en-US" altLang="ja-JP" sz="1800" dirty="0" smtClean="0"/>
          </a:p>
          <a:p>
            <a:pPr>
              <a:buFont typeface="Wingdings" pitchFamily="2" charset="2"/>
              <a:buChar char="u"/>
            </a:pPr>
            <a:r>
              <a:rPr lang="ja-JP" altLang="en-US" sz="1800" dirty="0" smtClean="0"/>
              <a:t>集積回路って何？</a:t>
            </a:r>
            <a:r>
              <a:rPr lang="en-US" altLang="ja-JP" sz="1800" dirty="0" smtClean="0"/>
              <a:t/>
            </a:r>
            <a:br>
              <a:rPr lang="en-US" altLang="ja-JP" sz="1800" dirty="0" smtClean="0"/>
            </a:br>
            <a:r>
              <a:rPr lang="ja-JP" altLang="en-US" sz="1800" dirty="0" smtClean="0"/>
              <a:t>多数の微細な電子素子を一つの基板の上で連結させた、</a:t>
            </a:r>
            <a:r>
              <a:rPr lang="en-US" altLang="ja-JP" sz="1800" dirty="0" smtClean="0"/>
              <a:t/>
            </a:r>
            <a:br>
              <a:rPr lang="en-US" altLang="ja-JP" sz="1800" dirty="0" smtClean="0"/>
            </a:br>
            <a:r>
              <a:rPr lang="ja-JP" altLang="en-US" sz="1800" dirty="0" smtClean="0"/>
              <a:t>高度の機能を持つ電子部品の一つ。</a:t>
            </a:r>
            <a:endParaRPr lang="en-US" altLang="ja-JP" sz="1800" dirty="0" smtClean="0"/>
          </a:p>
          <a:p>
            <a:pPr>
              <a:buFont typeface="Wingdings" pitchFamily="2" charset="2"/>
              <a:buChar char="u"/>
            </a:pPr>
            <a:endParaRPr lang="en-US" altLang="ja-JP" sz="1800" dirty="0" smtClean="0"/>
          </a:p>
          <a:p>
            <a:pPr>
              <a:buFont typeface="Wingdings" pitchFamily="2" charset="2"/>
              <a:buChar char="u"/>
            </a:pPr>
            <a:r>
              <a:rPr lang="en-US" altLang="ja-JP" sz="1800" dirty="0" smtClean="0"/>
              <a:t>LSI</a:t>
            </a:r>
            <a:r>
              <a:rPr lang="ja-JP" altLang="en-US" sz="1800" dirty="0" smtClean="0"/>
              <a:t>とは？</a:t>
            </a:r>
            <a:r>
              <a:rPr lang="en-US" altLang="ja-JP" sz="1800" dirty="0" smtClean="0"/>
              <a:t/>
            </a:r>
            <a:br>
              <a:rPr lang="en-US" altLang="ja-JP" sz="1800" dirty="0" smtClean="0"/>
            </a:br>
            <a:r>
              <a:rPr lang="ja-JP" altLang="en-US" sz="1800" dirty="0" smtClean="0"/>
              <a:t>集積回路のうち、素子の集積度が</a:t>
            </a:r>
            <a:r>
              <a:rPr lang="en-US" altLang="ja-JP" sz="1800" dirty="0" smtClean="0"/>
              <a:t>1000</a:t>
            </a:r>
            <a:r>
              <a:rPr lang="ja-JP" altLang="en-US" sz="1800" dirty="0" smtClean="0"/>
              <a:t>個～</a:t>
            </a:r>
            <a:r>
              <a:rPr lang="en-US" altLang="ja-JP" sz="1800" dirty="0" smtClean="0"/>
              <a:t>10</a:t>
            </a:r>
            <a:r>
              <a:rPr lang="ja-JP" altLang="en-US" sz="1800" dirty="0" smtClean="0"/>
              <a:t>万個のもの。</a:t>
            </a:r>
            <a:endParaRPr lang="en-US" altLang="ja-JP" sz="1800" dirty="0" smtClean="0"/>
          </a:p>
          <a:p>
            <a:pPr>
              <a:buFont typeface="Wingdings" pitchFamily="2" charset="2"/>
              <a:buChar char="u"/>
            </a:pPr>
            <a:endParaRPr lang="en-US" altLang="ja-JP" sz="1800" dirty="0" smtClean="0"/>
          </a:p>
        </p:txBody>
      </p:sp>
      <p:sp>
        <p:nvSpPr>
          <p:cNvPr id="5" name="スライド番号プレースホルダ 4"/>
          <p:cNvSpPr>
            <a:spLocks noGrp="1"/>
          </p:cNvSpPr>
          <p:nvPr>
            <p:ph type="sldNum" sz="quarter" idx="12"/>
          </p:nvPr>
        </p:nvSpPr>
        <p:spPr/>
        <p:txBody>
          <a:bodyPr/>
          <a:lstStyle/>
          <a:p>
            <a:fld id="{4A9C4E38-BDA2-4C3B-9211-6EC36E02F6D1}" type="slidenum">
              <a:rPr kumimoji="1" lang="ja-JP" altLang="en-US" smtClean="0"/>
              <a:pPr/>
              <a:t>3</a:t>
            </a:fld>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4950296"/>
          </a:xfrm>
        </p:spPr>
        <p:txBody>
          <a:bodyPr>
            <a:normAutofit/>
          </a:bodyPr>
          <a:lstStyle/>
          <a:p>
            <a:pPr algn="ctr"/>
            <a:r>
              <a:rPr kumimoji="1" lang="en-US" altLang="ja-JP" sz="9600" dirty="0" smtClean="0"/>
              <a:t>CPU</a:t>
            </a:r>
            <a:r>
              <a:rPr kumimoji="1" lang="ja-JP" altLang="en-US" sz="9600" dirty="0" smtClean="0"/>
              <a:t>の</a:t>
            </a:r>
            <a:r>
              <a:rPr kumimoji="1" lang="en-US" altLang="ja-JP" sz="9600" dirty="0" smtClean="0"/>
              <a:t/>
            </a:r>
            <a:br>
              <a:rPr kumimoji="1" lang="en-US" altLang="ja-JP" sz="9600" dirty="0" smtClean="0"/>
            </a:br>
            <a:r>
              <a:rPr kumimoji="1" lang="ja-JP" altLang="en-US" sz="9600" dirty="0" smtClean="0"/>
              <a:t>基本用語説明</a:t>
            </a:r>
            <a:endParaRPr kumimoji="1" lang="ja-JP" altLang="en-US" sz="9600" dirty="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4</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電子回路</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Char char="u"/>
            </a:pPr>
            <a:r>
              <a:rPr lang="ja-JP" altLang="en-US" dirty="0" smtClean="0"/>
              <a:t>回路素子と呼ばれる個々の構成部品が、電気を通す導線によって、</a:t>
            </a:r>
            <a:r>
              <a:rPr lang="en-US" altLang="ja-JP" dirty="0" smtClean="0"/>
              <a:t/>
            </a:r>
            <a:br>
              <a:rPr lang="en-US" altLang="ja-JP" dirty="0" smtClean="0"/>
            </a:br>
            <a:r>
              <a:rPr lang="ja-JP" altLang="en-US" dirty="0" smtClean="0"/>
              <a:t>一定の機能を持つように構成された回路である</a:t>
            </a:r>
            <a:r>
              <a:rPr lang="en-US" altLang="ja-JP" dirty="0" smtClean="0"/>
              <a:t/>
            </a:r>
            <a:br>
              <a:rPr lang="en-US" altLang="ja-JP" dirty="0" smtClean="0"/>
            </a:br>
            <a:r>
              <a:rPr lang="en-US" altLang="ja-JP" sz="800" dirty="0" smtClean="0"/>
              <a:t/>
            </a:r>
            <a:br>
              <a:rPr lang="en-US" altLang="ja-JP" sz="800" dirty="0" smtClean="0"/>
            </a:br>
            <a:r>
              <a:rPr lang="ja-JP" altLang="en-US" dirty="0" smtClean="0"/>
              <a:t>大きく分けると</a:t>
            </a:r>
            <a:r>
              <a:rPr lang="ja-JP" altLang="en-US" dirty="0" smtClean="0">
                <a:solidFill>
                  <a:srgbClr val="FF0000"/>
                </a:solidFill>
              </a:rPr>
              <a:t>アナログ回路</a:t>
            </a:r>
            <a:r>
              <a:rPr lang="ja-JP" altLang="en-US" dirty="0" smtClean="0"/>
              <a:t>と</a:t>
            </a:r>
            <a:r>
              <a:rPr lang="ja-JP" altLang="en-US" dirty="0" smtClean="0">
                <a:solidFill>
                  <a:srgbClr val="FF0000"/>
                </a:solidFill>
              </a:rPr>
              <a:t>デジタル回路</a:t>
            </a:r>
            <a:r>
              <a:rPr lang="ja-JP" altLang="en-US" dirty="0" smtClean="0"/>
              <a:t>に分類される。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CPU</a:t>
            </a:r>
            <a:r>
              <a:rPr lang="ja-JP" altLang="en-US" dirty="0" smtClean="0"/>
              <a:t>もデジタル回路を構成する部品の一つ。</a:t>
            </a: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5</a:t>
            </a:fld>
            <a:endParaRPr kumimoji="1" lang="ja-JP" altLang="en-US" dirty="0"/>
          </a:p>
        </p:txBody>
      </p:sp>
      <p:graphicFrame>
        <p:nvGraphicFramePr>
          <p:cNvPr id="5" name="表 4"/>
          <p:cNvGraphicFramePr>
            <a:graphicFrameLocks noGrp="1"/>
          </p:cNvGraphicFramePr>
          <p:nvPr/>
        </p:nvGraphicFramePr>
        <p:xfrm>
          <a:off x="683568" y="2766040"/>
          <a:ext cx="8208912" cy="2103120"/>
        </p:xfrm>
        <a:graphic>
          <a:graphicData uri="http://schemas.openxmlformats.org/drawingml/2006/table">
            <a:tbl>
              <a:tblPr firstRow="1" bandRow="1">
                <a:tableStyleId>{5940675A-B579-460E-94D1-54222C63F5DA}</a:tableStyleId>
              </a:tblPr>
              <a:tblGrid>
                <a:gridCol w="1656184"/>
                <a:gridCol w="6552728"/>
              </a:tblGrid>
              <a:tr h="370840">
                <a:tc>
                  <a:txBody>
                    <a:bodyPr/>
                    <a:lstStyle/>
                    <a:p>
                      <a:r>
                        <a:rPr kumimoji="1" lang="ja-JP" altLang="en-US" dirty="0" smtClean="0">
                          <a:latin typeface="メイリオ" pitchFamily="50" charset="-128"/>
                          <a:ea typeface="メイリオ" pitchFamily="50" charset="-128"/>
                          <a:cs typeface="メイリオ" pitchFamily="50" charset="-128"/>
                        </a:rPr>
                        <a:t>アナログ回路</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ja-JP" altLang="en-US" dirty="0" smtClean="0">
                          <a:latin typeface="メイリオ" pitchFamily="50" charset="-128"/>
                          <a:ea typeface="メイリオ" pitchFamily="50" charset="-128"/>
                          <a:cs typeface="メイリオ" pitchFamily="50" charset="-128"/>
                        </a:rPr>
                        <a:t>入力に対して連続的な動作をする電子回路。</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光信号などの</a:t>
                      </a:r>
                      <a:r>
                        <a:rPr kumimoji="1" lang="ja-JP" altLang="en-US" dirty="0" smtClean="0">
                          <a:solidFill>
                            <a:srgbClr val="FF0000"/>
                          </a:solidFill>
                          <a:latin typeface="メイリオ" pitchFamily="50" charset="-128"/>
                          <a:ea typeface="メイリオ" pitchFamily="50" charset="-128"/>
                          <a:cs typeface="メイリオ" pitchFamily="50" charset="-128"/>
                        </a:rPr>
                        <a:t>アナログ信号</a:t>
                      </a:r>
                      <a:r>
                        <a:rPr kumimoji="1" lang="ja-JP" altLang="en-US" dirty="0" smtClean="0">
                          <a:latin typeface="メイリオ" pitchFamily="50" charset="-128"/>
                          <a:ea typeface="メイリオ" pitchFamily="50" charset="-128"/>
                          <a:cs typeface="メイリオ" pitchFamily="50" charset="-128"/>
                        </a:rPr>
                        <a:t>を、</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デジタル回路で認識できるように</a:t>
                      </a:r>
                      <a:r>
                        <a:rPr kumimoji="1" lang="ja-JP" altLang="en-US" dirty="0" smtClean="0">
                          <a:solidFill>
                            <a:srgbClr val="FF0000"/>
                          </a:solidFill>
                          <a:latin typeface="メイリオ" pitchFamily="50" charset="-128"/>
                          <a:ea typeface="メイリオ" pitchFamily="50" charset="-128"/>
                          <a:cs typeface="メイリオ" pitchFamily="50" charset="-128"/>
                        </a:rPr>
                        <a:t>１と０の信号に</a:t>
                      </a:r>
                      <a:endParaRPr kumimoji="1" lang="en-US" altLang="ja-JP" dirty="0" smtClean="0">
                        <a:solidFill>
                          <a:srgbClr val="FF0000"/>
                        </a:solidFill>
                        <a:latin typeface="メイリオ" pitchFamily="50" charset="-128"/>
                        <a:ea typeface="メイリオ" pitchFamily="50" charset="-128"/>
                        <a:cs typeface="メイリオ" pitchFamily="50" charset="-128"/>
                      </a:endParaRPr>
                    </a:p>
                    <a:p>
                      <a:r>
                        <a:rPr kumimoji="1" lang="ja-JP" altLang="en-US" dirty="0" smtClean="0">
                          <a:solidFill>
                            <a:srgbClr val="FF0000"/>
                          </a:solidFill>
                          <a:latin typeface="メイリオ" pitchFamily="50" charset="-128"/>
                          <a:ea typeface="メイリオ" pitchFamily="50" charset="-128"/>
                          <a:cs typeface="メイリオ" pitchFamily="50" charset="-128"/>
                        </a:rPr>
                        <a:t>変換する</a:t>
                      </a:r>
                      <a:r>
                        <a:rPr kumimoji="1" lang="ja-JP" altLang="en-US" dirty="0" smtClean="0">
                          <a:latin typeface="メイリオ" pitchFamily="50" charset="-128"/>
                          <a:ea typeface="メイリオ" pitchFamily="50" charset="-128"/>
                          <a:cs typeface="メイリオ" pitchFamily="50" charset="-128"/>
                        </a:rPr>
                        <a:t>のもアナログ回路の務め。</a:t>
                      </a:r>
                      <a:endParaRPr kumimoji="1" lang="ja-JP" altLang="en-US" dirty="0">
                        <a:latin typeface="メイリオ" pitchFamily="50" charset="-128"/>
                        <a:ea typeface="メイリオ" pitchFamily="50" charset="-128"/>
                        <a:cs typeface="メイリオ" pitchFamily="50" charset="-128"/>
                      </a:endParaRPr>
                    </a:p>
                  </a:txBody>
                  <a:tcPr/>
                </a:tc>
              </a:tr>
              <a:tr h="370840">
                <a:tc>
                  <a:txBody>
                    <a:bodyPr/>
                    <a:lstStyle/>
                    <a:p>
                      <a:r>
                        <a:rPr kumimoji="1" lang="ja-JP" altLang="en-US" dirty="0" smtClean="0">
                          <a:latin typeface="メイリオ" pitchFamily="50" charset="-128"/>
                          <a:ea typeface="メイリオ" pitchFamily="50" charset="-128"/>
                          <a:cs typeface="メイリオ" pitchFamily="50" charset="-128"/>
                        </a:rPr>
                        <a:t>デジタル回路</a:t>
                      </a:r>
                      <a:endParaRPr kumimoji="1" lang="ja-JP" altLang="en-US" dirty="0">
                        <a:latin typeface="メイリオ" pitchFamily="50" charset="-128"/>
                        <a:ea typeface="メイリオ" pitchFamily="50" charset="-128"/>
                        <a:cs typeface="メイリオ" pitchFamily="50" charset="-128"/>
                      </a:endParaRPr>
                    </a:p>
                  </a:txBody>
                  <a:tcPr>
                    <a:solidFill>
                      <a:schemeClr val="bg1">
                        <a:lumMod val="95000"/>
                      </a:schemeClr>
                    </a:solidFill>
                  </a:tcPr>
                </a:tc>
                <a:tc>
                  <a:txBody>
                    <a:bodyPr/>
                    <a:lstStyle/>
                    <a:p>
                      <a:r>
                        <a:rPr kumimoji="1" lang="en-US" altLang="ja-JP" dirty="0" smtClean="0">
                          <a:latin typeface="メイリオ" pitchFamily="50" charset="-128"/>
                          <a:ea typeface="メイリオ" pitchFamily="50" charset="-128"/>
                          <a:cs typeface="メイリオ" pitchFamily="50" charset="-128"/>
                        </a:rPr>
                        <a:t>1</a:t>
                      </a:r>
                      <a:r>
                        <a:rPr kumimoji="1" lang="ja-JP" altLang="en-US" dirty="0" smtClean="0">
                          <a:latin typeface="メイリオ" pitchFamily="50" charset="-128"/>
                          <a:ea typeface="メイリオ" pitchFamily="50" charset="-128"/>
                          <a:cs typeface="メイリオ" pitchFamily="50" charset="-128"/>
                        </a:rPr>
                        <a:t>と</a:t>
                      </a:r>
                      <a:r>
                        <a:rPr kumimoji="1" lang="en-US" altLang="ja-JP" dirty="0" smtClean="0">
                          <a:latin typeface="メイリオ" pitchFamily="50" charset="-128"/>
                          <a:ea typeface="メイリオ" pitchFamily="50" charset="-128"/>
                          <a:cs typeface="メイリオ" pitchFamily="50" charset="-128"/>
                        </a:rPr>
                        <a:t>0</a:t>
                      </a:r>
                      <a:r>
                        <a:rPr kumimoji="1" lang="ja-JP" altLang="en-US" dirty="0" smtClean="0">
                          <a:latin typeface="メイリオ" pitchFamily="50" charset="-128"/>
                          <a:ea typeface="メイリオ" pitchFamily="50" charset="-128"/>
                          <a:cs typeface="メイリオ" pitchFamily="50" charset="-128"/>
                        </a:rPr>
                        <a:t>の論理代数に従って動作するように構成された電子回路</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solidFill>
                            <a:srgbClr val="FF0000"/>
                          </a:solidFill>
                          <a:latin typeface="メイリオ" pitchFamily="50" charset="-128"/>
                          <a:ea typeface="メイリオ" pitchFamily="50" charset="-128"/>
                          <a:cs typeface="メイリオ" pitchFamily="50" charset="-128"/>
                        </a:rPr>
                        <a:t>ノイズに強い</a:t>
                      </a:r>
                      <a:r>
                        <a:rPr kumimoji="1" lang="ja-JP" altLang="en-US" dirty="0" smtClean="0">
                          <a:latin typeface="メイリオ" pitchFamily="50" charset="-128"/>
                          <a:ea typeface="メイリオ" pitchFamily="50" charset="-128"/>
                          <a:cs typeface="メイリオ" pitchFamily="50" charset="-128"/>
                        </a:rPr>
                        <a:t>ためこわれにくく、</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コンピュータによる処理が容易。</a:t>
                      </a:r>
                      <a:endParaRPr kumimoji="1" lang="ja-JP" altLang="en-US" dirty="0">
                        <a:latin typeface="メイリオ" pitchFamily="50" charset="-128"/>
                        <a:ea typeface="メイリオ" pitchFamily="50" charset="-128"/>
                        <a:cs typeface="メイリオ" pitchFamily="50" charset="-128"/>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演算装置</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u"/>
            </a:pPr>
            <a:r>
              <a:rPr kumimoji="1" lang="ja-JP" altLang="en-US" dirty="0" smtClean="0"/>
              <a:t>コンピュータの構成要素の一つで、論理演算や四則演算などの演算を行う</a:t>
            </a:r>
            <a:r>
              <a:rPr kumimoji="1" lang="en-US" altLang="ja-JP" dirty="0" smtClean="0"/>
              <a:t/>
            </a:r>
            <a:br>
              <a:rPr kumimoji="1" lang="en-US" altLang="ja-JP" dirty="0" smtClean="0"/>
            </a:br>
            <a:r>
              <a:rPr kumimoji="1" lang="ja-JP" altLang="en-US" dirty="0" smtClean="0"/>
              <a:t>装置のこと。</a:t>
            </a:r>
            <a:r>
              <a:rPr kumimoji="1" lang="en-US" altLang="ja-JP" dirty="0" smtClean="0"/>
              <a:t/>
            </a:r>
            <a:br>
              <a:rPr kumimoji="1" lang="en-US" altLang="ja-JP" dirty="0" smtClean="0"/>
            </a:br>
            <a:r>
              <a:rPr kumimoji="1" lang="en-US" altLang="ja-JP" dirty="0" smtClean="0"/>
              <a:t/>
            </a:r>
            <a:br>
              <a:rPr kumimoji="1" lang="en-US" altLang="ja-JP" dirty="0" smtClean="0"/>
            </a:br>
            <a:r>
              <a:rPr lang="ja-JP" altLang="en-US" dirty="0" smtClean="0"/>
              <a:t>算術論理演算装置</a:t>
            </a:r>
            <a:r>
              <a:rPr lang="en-US" altLang="ja-JP" dirty="0" smtClean="0"/>
              <a:t>(</a:t>
            </a:r>
            <a:r>
              <a:rPr lang="ja-JP" altLang="en-US" dirty="0" smtClean="0"/>
              <a:t>ＡＬＵ：</a:t>
            </a:r>
            <a:r>
              <a:rPr lang="en-US" altLang="ja-JP" dirty="0" smtClean="0"/>
              <a:t>Arithmetic and Logic Unit)</a:t>
            </a:r>
            <a:r>
              <a:rPr lang="ja-JP" altLang="en-US" dirty="0" smtClean="0"/>
              <a:t>とも呼ばれる。</a:t>
            </a:r>
            <a:r>
              <a:rPr lang="en-US" altLang="ja-JP" dirty="0" smtClean="0"/>
              <a:t/>
            </a:r>
            <a:br>
              <a:rPr lang="en-US" altLang="ja-JP" dirty="0" smtClean="0"/>
            </a:br>
            <a:r>
              <a:rPr lang="en-US" altLang="ja-JP" dirty="0" smtClean="0"/>
              <a:t/>
            </a:r>
            <a:br>
              <a:rPr lang="en-US" altLang="ja-JP" dirty="0" smtClean="0"/>
            </a:br>
            <a:r>
              <a:rPr lang="ja-JP" altLang="en-US" dirty="0" smtClean="0"/>
              <a:t>演算装置は、主記憶装置からデータを取り込んで、</a:t>
            </a:r>
            <a:r>
              <a:rPr lang="en-US" altLang="ja-JP" dirty="0" smtClean="0"/>
              <a:t/>
            </a:r>
            <a:br>
              <a:rPr lang="en-US" altLang="ja-JP" dirty="0" smtClean="0"/>
            </a:br>
            <a:r>
              <a:rPr lang="ja-JP" altLang="en-US" dirty="0" smtClean="0"/>
              <a:t>演算命令を制御装置から受けとり、演算を行って、</a:t>
            </a:r>
            <a:r>
              <a:rPr lang="en-US" altLang="ja-JP" dirty="0" smtClean="0"/>
              <a:t/>
            </a:r>
            <a:br>
              <a:rPr lang="en-US" altLang="ja-JP" dirty="0" smtClean="0"/>
            </a:br>
            <a:r>
              <a:rPr lang="ja-JP" altLang="en-US" dirty="0" smtClean="0"/>
              <a:t>演算結果を 主記憶装置へ返す役割を持つ。</a:t>
            </a: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6</a:t>
            </a:fld>
            <a:endParaRPr kumimoji="1" lang="ja-JP" altLang="en-US" dirty="0"/>
          </a:p>
        </p:txBody>
      </p:sp>
      <p:pic>
        <p:nvPicPr>
          <p:cNvPr id="5" name="Picture 1" descr="制御部と演算部"/>
          <p:cNvPicPr>
            <a:picLocks noChangeAspect="1" noChangeArrowheads="1"/>
          </p:cNvPicPr>
          <p:nvPr/>
        </p:nvPicPr>
        <p:blipFill>
          <a:blip r:embed="rId2" cstate="print"/>
          <a:srcRect/>
          <a:stretch>
            <a:fillRect/>
          </a:stretch>
        </p:blipFill>
        <p:spPr bwMode="auto">
          <a:xfrm>
            <a:off x="683568" y="3933056"/>
            <a:ext cx="4962525" cy="2733675"/>
          </a:xfrm>
          <a:prstGeom prst="rect">
            <a:avLst/>
          </a:prstGeom>
          <a:noFill/>
        </p:spPr>
      </p:pic>
      <p:sp>
        <p:nvSpPr>
          <p:cNvPr id="6" name="四角形吹き出し 5"/>
          <p:cNvSpPr/>
          <p:nvPr/>
        </p:nvSpPr>
        <p:spPr>
          <a:xfrm>
            <a:off x="5580112" y="4365104"/>
            <a:ext cx="3384376" cy="1944216"/>
          </a:xfrm>
          <a:prstGeom prst="wedgeRectCallout">
            <a:avLst>
              <a:gd name="adj1" fmla="val -58367"/>
              <a:gd name="adj2" fmla="val -21518"/>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latin typeface="メイリオ" pitchFamily="50" charset="-128"/>
                <a:ea typeface="メイリオ" pitchFamily="50" charset="-128"/>
                <a:cs typeface="メイリオ" pitchFamily="50" charset="-128"/>
              </a:rPr>
              <a:t>CPU</a:t>
            </a:r>
            <a:r>
              <a:rPr kumimoji="1" lang="ja-JP" altLang="en-US" sz="1600" dirty="0" smtClean="0">
                <a:solidFill>
                  <a:schemeClr val="tx1"/>
                </a:solidFill>
                <a:latin typeface="メイリオ" pitchFamily="50" charset="-128"/>
                <a:ea typeface="メイリオ" pitchFamily="50" charset="-128"/>
                <a:cs typeface="メイリオ" pitchFamily="50" charset="-128"/>
              </a:rPr>
              <a:t>の制御部にある</a:t>
            </a:r>
            <a:r>
              <a:rPr kumimoji="1" lang="en-US" altLang="ja-JP" sz="1600" dirty="0" smtClean="0">
                <a:solidFill>
                  <a:schemeClr val="tx1"/>
                </a:solidFill>
                <a:latin typeface="メイリオ" pitchFamily="50" charset="-128"/>
                <a:ea typeface="メイリオ" pitchFamily="50" charset="-128"/>
                <a:cs typeface="メイリオ" pitchFamily="50" charset="-128"/>
              </a:rPr>
              <a:t/>
            </a:r>
            <a:br>
              <a:rPr kumimoji="1" lang="en-US" altLang="ja-JP" sz="1600" dirty="0" smtClean="0">
                <a:solidFill>
                  <a:schemeClr val="tx1"/>
                </a:solidFill>
                <a:latin typeface="メイリオ" pitchFamily="50" charset="-128"/>
                <a:ea typeface="メイリオ" pitchFamily="50" charset="-128"/>
                <a:cs typeface="メイリオ" pitchFamily="50" charset="-128"/>
              </a:rPr>
            </a:br>
            <a:r>
              <a:rPr kumimoji="1" lang="ja-JP" altLang="en-US" sz="1600" dirty="0" smtClean="0">
                <a:solidFill>
                  <a:schemeClr val="tx1"/>
                </a:solidFill>
                <a:latin typeface="メイリオ" pitchFamily="50" charset="-128"/>
                <a:ea typeface="メイリオ" pitchFamily="50" charset="-128"/>
                <a:cs typeface="メイリオ" pitchFamily="50" charset="-128"/>
              </a:rPr>
              <a:t>「プログラムカウンター」とは</a:t>
            </a:r>
            <a:r>
              <a:rPr kumimoji="1" lang="en-US" altLang="ja-JP" sz="1600" dirty="0" smtClean="0">
                <a:solidFill>
                  <a:schemeClr val="tx1"/>
                </a:solidFill>
                <a:latin typeface="メイリオ" pitchFamily="50" charset="-128"/>
                <a:ea typeface="メイリオ" pitchFamily="50" charset="-128"/>
                <a:cs typeface="メイリオ" pitchFamily="50" charset="-128"/>
              </a:rPr>
              <a:t/>
            </a:r>
            <a:br>
              <a:rPr kumimoji="1" lang="en-US" altLang="ja-JP" sz="1600" dirty="0" smtClean="0">
                <a:solidFill>
                  <a:schemeClr val="tx1"/>
                </a:solidFill>
                <a:latin typeface="メイリオ" pitchFamily="50" charset="-128"/>
                <a:ea typeface="メイリオ" pitchFamily="50" charset="-128"/>
                <a:cs typeface="メイリオ" pitchFamily="50" charset="-128"/>
              </a:rPr>
            </a:br>
            <a:r>
              <a:rPr kumimoji="1" lang="en-US" altLang="ja-JP" sz="1600" dirty="0" smtClean="0">
                <a:solidFill>
                  <a:schemeClr val="tx1"/>
                </a:solidFill>
                <a:latin typeface="メイリオ" pitchFamily="50" charset="-128"/>
                <a:ea typeface="メイリオ" pitchFamily="50" charset="-128"/>
                <a:cs typeface="メイリオ" pitchFamily="50" charset="-128"/>
              </a:rPr>
              <a:t/>
            </a:r>
            <a:br>
              <a:rPr kumimoji="1" lang="en-US" altLang="ja-JP" sz="1600" dirty="0" smtClean="0">
                <a:solidFill>
                  <a:schemeClr val="tx1"/>
                </a:solidFill>
                <a:latin typeface="メイリオ" pitchFamily="50" charset="-128"/>
                <a:ea typeface="メイリオ" pitchFamily="50" charset="-128"/>
                <a:cs typeface="メイリオ" pitchFamily="50" charset="-128"/>
              </a:rPr>
            </a:br>
            <a:r>
              <a:rPr kumimoji="1" lang="ja-JP" altLang="en-US" sz="1600" dirty="0" smtClean="0">
                <a:solidFill>
                  <a:schemeClr val="tx1"/>
                </a:solidFill>
                <a:latin typeface="メイリオ" pitchFamily="50" charset="-128"/>
                <a:ea typeface="メイリオ" pitchFamily="50" charset="-128"/>
                <a:cs typeface="メイリオ" pitchFamily="50" charset="-128"/>
              </a:rPr>
              <a:t>次に実行するべき命令が格納されている、メモリーの場所を</a:t>
            </a:r>
            <a:r>
              <a:rPr kumimoji="1" lang="en-US" altLang="ja-JP" sz="1600" dirty="0" smtClean="0">
                <a:solidFill>
                  <a:schemeClr val="tx1"/>
                </a:solidFill>
                <a:latin typeface="メイリオ" pitchFamily="50" charset="-128"/>
                <a:ea typeface="メイリオ" pitchFamily="50" charset="-128"/>
                <a:cs typeface="メイリオ" pitchFamily="50" charset="-128"/>
              </a:rPr>
              <a:t/>
            </a:r>
            <a:br>
              <a:rPr kumimoji="1" lang="en-US" altLang="ja-JP" sz="1600" dirty="0" smtClean="0">
                <a:solidFill>
                  <a:schemeClr val="tx1"/>
                </a:solidFill>
                <a:latin typeface="メイリオ" pitchFamily="50" charset="-128"/>
                <a:ea typeface="メイリオ" pitchFamily="50" charset="-128"/>
                <a:cs typeface="メイリオ" pitchFamily="50" charset="-128"/>
              </a:rPr>
            </a:br>
            <a:r>
              <a:rPr kumimoji="1" lang="ja-JP" altLang="en-US" sz="1600" dirty="0" smtClean="0">
                <a:solidFill>
                  <a:schemeClr val="tx1"/>
                </a:solidFill>
                <a:latin typeface="メイリオ" pitchFamily="50" charset="-128"/>
                <a:ea typeface="メイリオ" pitchFamily="50" charset="-128"/>
                <a:cs typeface="メイリオ" pitchFamily="50" charset="-128"/>
              </a:rPr>
              <a:t>保存しているもの。</a:t>
            </a:r>
            <a:endParaRPr kumimoji="1" lang="ja-JP" altLang="en-US" sz="1600"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トランジスター</a:t>
            </a:r>
            <a:endParaRPr kumimoji="1" lang="ja-JP" altLang="en-US" dirty="0"/>
          </a:p>
        </p:txBody>
      </p:sp>
      <p:sp>
        <p:nvSpPr>
          <p:cNvPr id="3" name="コンテンツ プレースホルダ 2"/>
          <p:cNvSpPr>
            <a:spLocks noGrp="1"/>
          </p:cNvSpPr>
          <p:nvPr>
            <p:ph idx="1"/>
          </p:nvPr>
        </p:nvSpPr>
        <p:spPr/>
        <p:txBody>
          <a:bodyPr/>
          <a:lstStyle/>
          <a:p>
            <a:pPr>
              <a:buFont typeface="Wingdings" pitchFamily="2" charset="2"/>
              <a:buChar char="u"/>
            </a:pPr>
            <a:r>
              <a:rPr lang="ja-JP" altLang="en-US" dirty="0" smtClean="0"/>
              <a:t>増幅、またはスイッチ動作をさせる半導体素子。</a:t>
            </a:r>
            <a:r>
              <a:rPr lang="en-US" altLang="ja-JP" dirty="0" smtClean="0"/>
              <a:t/>
            </a:r>
            <a:br>
              <a:rPr lang="en-US" altLang="ja-JP" dirty="0" smtClean="0"/>
            </a:br>
            <a:r>
              <a:rPr lang="en-US" altLang="ja-JP" dirty="0" smtClean="0"/>
              <a:t>CPU</a:t>
            </a:r>
            <a:r>
              <a:rPr lang="ja-JP" altLang="en-US" dirty="0" smtClean="0"/>
              <a:t>の中には小さなトランジスタが</a:t>
            </a:r>
            <a:r>
              <a:rPr lang="en-US" altLang="ja-JP" dirty="0" smtClean="0"/>
              <a:t>1</a:t>
            </a:r>
            <a:r>
              <a:rPr lang="ja-JP" altLang="en-US" dirty="0" smtClean="0"/>
              <a:t>億個以上入っている。</a:t>
            </a:r>
            <a:r>
              <a:rPr lang="en-US" altLang="ja-JP" dirty="0" smtClean="0"/>
              <a:t/>
            </a:r>
            <a:br>
              <a:rPr lang="en-US" altLang="ja-JP" dirty="0" smtClean="0"/>
            </a:br>
            <a:endParaRPr lang="en-US" altLang="ja-JP" dirty="0" smtClean="0"/>
          </a:p>
          <a:p>
            <a:pPr>
              <a:buFont typeface="Wingdings" pitchFamily="2" charset="2"/>
              <a:buChar char="u"/>
            </a:pPr>
            <a:r>
              <a:rPr lang="ja-JP" altLang="en-US" dirty="0" smtClean="0"/>
              <a:t>エミッタ（</a:t>
            </a:r>
            <a:r>
              <a:rPr lang="en-US" altLang="ja-JP" dirty="0" smtClean="0"/>
              <a:t>Emitter</a:t>
            </a:r>
            <a:r>
              <a:rPr lang="ja-JP" altLang="en-US" dirty="0" smtClean="0"/>
              <a:t>）・ コレクタ（</a:t>
            </a:r>
            <a:r>
              <a:rPr lang="en-US" altLang="ja-JP" dirty="0" smtClean="0"/>
              <a:t>Collector</a:t>
            </a:r>
            <a:r>
              <a:rPr lang="ja-JP" altLang="en-US" dirty="0" smtClean="0"/>
              <a:t>）・ ベース（</a:t>
            </a:r>
            <a:r>
              <a:rPr lang="en-US" altLang="ja-JP" dirty="0" smtClean="0"/>
              <a:t>Base</a:t>
            </a:r>
            <a:r>
              <a:rPr lang="ja-JP" altLang="en-US" dirty="0" smtClean="0"/>
              <a:t>）</a:t>
            </a:r>
            <a:r>
              <a:rPr lang="en-US" altLang="ja-JP" dirty="0" smtClean="0"/>
              <a:t/>
            </a:r>
            <a:br>
              <a:rPr lang="en-US" altLang="ja-JP" dirty="0" smtClean="0"/>
            </a:br>
            <a:r>
              <a:rPr lang="ja-JP" altLang="en-US" dirty="0" smtClean="0"/>
              <a:t>トランジスタには上記の</a:t>
            </a:r>
            <a:r>
              <a:rPr lang="en-US" altLang="ja-JP" dirty="0" smtClean="0"/>
              <a:t>3</a:t>
            </a:r>
            <a:r>
              <a:rPr lang="ja-JP" altLang="en-US" dirty="0" smtClean="0"/>
              <a:t>端子が付いていて、ベースに流す電流によって、</a:t>
            </a:r>
            <a:r>
              <a:rPr lang="en-US" altLang="ja-JP" dirty="0" smtClean="0"/>
              <a:t/>
            </a:r>
            <a:br>
              <a:rPr lang="en-US" altLang="ja-JP" dirty="0" smtClean="0"/>
            </a:br>
            <a:r>
              <a:rPr lang="ja-JP" altLang="en-US" dirty="0" smtClean="0"/>
              <a:t>エミッタ・コレクタ間の電流を操作できるようになった。</a:t>
            </a:r>
            <a:r>
              <a:rPr lang="en-US" altLang="ja-JP" dirty="0" smtClean="0"/>
              <a:t/>
            </a:r>
            <a:br>
              <a:rPr lang="en-US" altLang="ja-JP" dirty="0" smtClean="0"/>
            </a:br>
            <a:endParaRPr lang="en-US" altLang="ja-JP" dirty="0" smtClean="0"/>
          </a:p>
          <a:p>
            <a:pPr>
              <a:buFont typeface="Wingdings" pitchFamily="2" charset="2"/>
              <a:buChar char="u"/>
            </a:pPr>
            <a:r>
              <a:rPr kumimoji="1" lang="ja-JP" altLang="en-US" dirty="0" smtClean="0"/>
              <a:t>何がすごいの？</a:t>
            </a:r>
            <a:r>
              <a:rPr kumimoji="1" lang="en-US" altLang="ja-JP" dirty="0" smtClean="0"/>
              <a:t/>
            </a:r>
            <a:br>
              <a:rPr kumimoji="1" lang="en-US" altLang="ja-JP" dirty="0" smtClean="0"/>
            </a:br>
            <a:r>
              <a:rPr kumimoji="1" lang="ja-JP" altLang="en-US" dirty="0" smtClean="0"/>
              <a:t>トランジスタが登場するまで、入力に相当するものは「</a:t>
            </a:r>
            <a:r>
              <a:rPr kumimoji="1" lang="ja-JP" altLang="en-US" dirty="0" smtClean="0">
                <a:solidFill>
                  <a:srgbClr val="FF0000"/>
                </a:solidFill>
              </a:rPr>
              <a:t>人間の手</a:t>
            </a:r>
            <a:r>
              <a:rPr kumimoji="1" lang="ja-JP" altLang="en-US" dirty="0" smtClean="0"/>
              <a:t>」のみだった。</a:t>
            </a:r>
            <a:r>
              <a:rPr kumimoji="1" lang="en-US" altLang="ja-JP" dirty="0" smtClean="0"/>
              <a:t/>
            </a:r>
            <a:br>
              <a:rPr kumimoji="1" lang="en-US" altLang="ja-JP" dirty="0" smtClean="0"/>
            </a:br>
            <a:r>
              <a:rPr lang="en-US" altLang="ja-JP" dirty="0" smtClean="0"/>
              <a:t/>
            </a:r>
            <a:br>
              <a:rPr lang="en-US" altLang="ja-JP" dirty="0" smtClean="0"/>
            </a:br>
            <a:r>
              <a:rPr lang="ja-JP" altLang="en-US" dirty="0" smtClean="0"/>
              <a:t>トランジスタの登場により、入力と出力の両方を</a:t>
            </a:r>
            <a:r>
              <a:rPr lang="ja-JP" altLang="en-US" dirty="0" smtClean="0">
                <a:solidFill>
                  <a:srgbClr val="FF0000"/>
                </a:solidFill>
              </a:rPr>
              <a:t>電気的</a:t>
            </a:r>
            <a:r>
              <a:rPr lang="ja-JP" altLang="en-US" dirty="0" smtClean="0"/>
              <a:t>に行うことが可能に。</a:t>
            </a:r>
            <a:r>
              <a:rPr lang="en-US" altLang="ja-JP" dirty="0" smtClean="0"/>
              <a:t/>
            </a:r>
            <a:br>
              <a:rPr lang="en-US" altLang="ja-JP" dirty="0" smtClean="0"/>
            </a:br>
            <a:r>
              <a:rPr lang="ja-JP" altLang="en-US" dirty="0" smtClean="0"/>
              <a:t>すなわち、トランジスターが登場して初めて、</a:t>
            </a:r>
            <a:r>
              <a:rPr lang="ja-JP" altLang="en-US" dirty="0" smtClean="0">
                <a:solidFill>
                  <a:srgbClr val="FF0000"/>
                </a:solidFill>
              </a:rPr>
              <a:t>「自動化」</a:t>
            </a:r>
            <a:r>
              <a:rPr lang="ja-JP" altLang="en-US" dirty="0" smtClean="0"/>
              <a:t>の実現が可能に</a:t>
            </a:r>
            <a:r>
              <a:rPr lang="en-US" altLang="ja-JP" dirty="0" smtClean="0"/>
              <a:t/>
            </a:r>
            <a:br>
              <a:rPr lang="en-US" altLang="ja-JP" dirty="0" smtClean="0"/>
            </a:br>
            <a:r>
              <a:rPr lang="ja-JP" altLang="en-US" dirty="0" smtClean="0"/>
              <a:t>なったわけである。</a:t>
            </a:r>
            <a:endParaRPr kumimoji="1" lang="ja-JP" altLang="en-US" dirty="0"/>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7</a:t>
            </a:fld>
            <a:endParaRPr kumimoji="1" lang="ja-JP" altLang="en-US" dirty="0"/>
          </a:p>
        </p:txBody>
      </p:sp>
      <p:pic>
        <p:nvPicPr>
          <p:cNvPr id="38914" name="Picture 2" descr="http://www.maroon.dti.ne.jp/koten-kairo/works/transistor/Section1/picture/switch_tr.png"/>
          <p:cNvPicPr>
            <a:picLocks noChangeAspect="1" noChangeArrowheads="1"/>
          </p:cNvPicPr>
          <p:nvPr/>
        </p:nvPicPr>
        <p:blipFill>
          <a:blip r:embed="rId2" cstate="print"/>
          <a:srcRect/>
          <a:stretch>
            <a:fillRect/>
          </a:stretch>
        </p:blipFill>
        <p:spPr bwMode="auto">
          <a:xfrm>
            <a:off x="5436096" y="4925144"/>
            <a:ext cx="2867025" cy="1600200"/>
          </a:xfrm>
          <a:prstGeom prst="rect">
            <a:avLst/>
          </a:prstGeom>
          <a:noFill/>
        </p:spPr>
      </p:pic>
      <p:sp>
        <p:nvSpPr>
          <p:cNvPr id="7" name="テキスト ボックス 6"/>
          <p:cNvSpPr txBox="1"/>
          <p:nvPr/>
        </p:nvSpPr>
        <p:spPr>
          <a:xfrm>
            <a:off x="4032448" y="6453336"/>
            <a:ext cx="5292080" cy="246221"/>
          </a:xfrm>
          <a:prstGeom prst="rect">
            <a:avLst/>
          </a:prstGeom>
          <a:noFill/>
        </p:spPr>
        <p:txBody>
          <a:bodyPr wrap="square" rtlCol="0">
            <a:spAutoFit/>
          </a:bodyPr>
          <a:lstStyle/>
          <a:p>
            <a:r>
              <a:rPr lang="ja-JP" altLang="en-US" sz="1000" dirty="0" smtClean="0"/>
              <a:t>引用：</a:t>
            </a:r>
            <a:r>
              <a:rPr lang="en-US" altLang="ja-JP" sz="1000" dirty="0" smtClean="0"/>
              <a:t>http://www.maroon.dti.ne.jp/koten-kairo/works/transistor/Section1/intro2.html</a:t>
            </a:r>
            <a:endParaRPr kumimoji="1" lang="ja-JP" alt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4950296"/>
          </a:xfrm>
        </p:spPr>
        <p:txBody>
          <a:bodyPr>
            <a:normAutofit/>
          </a:bodyPr>
          <a:lstStyle/>
          <a:p>
            <a:pPr algn="ctr"/>
            <a:r>
              <a:rPr kumimoji="1" lang="en-US" altLang="ja-JP" sz="9600" dirty="0" smtClean="0"/>
              <a:t>CPU</a:t>
            </a:r>
            <a:r>
              <a:rPr kumimoji="1" lang="ja-JP" altLang="en-US" sz="9600" dirty="0" smtClean="0"/>
              <a:t>の歴史</a:t>
            </a:r>
            <a:endParaRPr kumimoji="1" lang="ja-JP" altLang="en-US" sz="9600" dirty="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9C4E38-BDA2-4C3B-9211-6EC36E02F6D1}" type="slidenum">
              <a:rPr kumimoji="1" lang="ja-JP" altLang="en-US" smtClean="0"/>
              <a:pPr/>
              <a:t>8</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804</TotalTime>
  <Words>983</Words>
  <Application>Microsoft Office PowerPoint</Application>
  <PresentationFormat>画面に合わせる (4:3)</PresentationFormat>
  <Paragraphs>238</Paragraphs>
  <Slides>27</Slides>
  <Notes>4</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アーバン</vt:lpstr>
      <vt:lpstr>PCコンポーネント熟知（CPU）</vt:lpstr>
      <vt:lpstr>目次</vt:lpstr>
      <vt:lpstr>CPUとは？</vt:lpstr>
      <vt:lpstr>CPUって実際何をしている？</vt:lpstr>
      <vt:lpstr>CPUの 基本用語説明</vt:lpstr>
      <vt:lpstr>電子回路</vt:lpstr>
      <vt:lpstr>演算装置</vt:lpstr>
      <vt:lpstr>トランジスター</vt:lpstr>
      <vt:lpstr>CPUの歴史</vt:lpstr>
      <vt:lpstr>EDVAC</vt:lpstr>
      <vt:lpstr>SSEM</vt:lpstr>
      <vt:lpstr>ちょっと待って...</vt:lpstr>
      <vt:lpstr>ちょっと待って...</vt:lpstr>
      <vt:lpstr>CPUの進化・変遷</vt:lpstr>
      <vt:lpstr>集積回路の変遷</vt:lpstr>
      <vt:lpstr>マイクロプロセッサ</vt:lpstr>
      <vt:lpstr>マイクロコントローラ</vt:lpstr>
      <vt:lpstr>System on a Chip</vt:lpstr>
      <vt:lpstr>マルチコア</vt:lpstr>
      <vt:lpstr>ベクトル計算機</vt:lpstr>
      <vt:lpstr>vCPU（Virtual CPUs)</vt:lpstr>
      <vt:lpstr>CPUの制御方法</vt:lpstr>
      <vt:lpstr>ISA（命令セットアーキテクチャ）</vt:lpstr>
      <vt:lpstr>CPUの命令サイクル</vt:lpstr>
      <vt:lpstr>CPUの命令サイクル</vt:lpstr>
      <vt:lpstr>ステータスレジスタ</vt:lpstr>
      <vt:lpstr>CPUの制御方法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creator>nabeta</dc:creator>
  <cp:lastModifiedBy>nabeta</cp:lastModifiedBy>
  <cp:revision>78</cp:revision>
  <dcterms:created xsi:type="dcterms:W3CDTF">2017-01-18T07:02:22Z</dcterms:created>
  <dcterms:modified xsi:type="dcterms:W3CDTF">2017-01-19T10:57:18Z</dcterms:modified>
</cp:coreProperties>
</file>