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655608c67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55608c67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655608c67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55608c67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655608c67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55608c67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655608c67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55608c67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655608c67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55608c67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655608c67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55608c67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655608c67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55608c67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655608c67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55608c67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655608c67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55608c67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655608c6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55608c6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655608c67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55608c67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655608c67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55608c67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6f8a1624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f8a1624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657d0443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57d0443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6f8a16249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f8a16249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6f8a16249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f8a16249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655608c67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55608c67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6fc27929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fc27929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657d0443b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57d0443b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655608c67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55608c67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655608c67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55608c67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655608c67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55608c67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655608c67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55608c67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655608c67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55608c67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655608c67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55608c67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655608c67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55608c67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7EE"/>
            </a:gs>
            <a:gs pos="100000">
              <a:srgbClr val="113D8A"/>
            </a:gs>
          </a:gsLst>
          <a:lin ang="5400012" scaled="0"/>
        </a:gradFill>
      </p:bgPr>
    </p:bg>
    <p:spTree>
      <p:nvGrpSpPr>
        <p:cNvPr id="53" name="Shape 53"/>
        <p:cNvGrpSpPr/>
        <p:nvPr/>
      </p:nvGrpSpPr>
      <p:grpSpPr>
        <a:xfrm>
          <a:off x="0" y="0"/>
          <a:ext cx="0" cy="0"/>
          <a:chOff x="0" y="0"/>
          <a:chExt cx="0" cy="0"/>
        </a:xfrm>
      </p:grpSpPr>
      <p:sp>
        <p:nvSpPr>
          <p:cNvPr id="54" name="Google Shape;54;p13"/>
          <p:cNvSpPr txBox="1"/>
          <p:nvPr/>
        </p:nvSpPr>
        <p:spPr>
          <a:xfrm>
            <a:off x="1664075" y="1764950"/>
            <a:ext cx="6606000" cy="20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t> </a:t>
            </a:r>
            <a:r>
              <a:rPr lang="en" sz="6000">
                <a:solidFill>
                  <a:srgbClr val="FFFFFF"/>
                </a:solidFill>
              </a:rPr>
              <a:t>Networking</a:t>
            </a:r>
            <a:endParaRPr sz="60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2"/>
          <p:cNvPicPr preferRelativeResize="0"/>
          <p:nvPr/>
        </p:nvPicPr>
        <p:blipFill>
          <a:blip r:embed="rId3">
            <a:alphaModFix/>
          </a:blip>
          <a:stretch>
            <a:fillRect/>
          </a:stretch>
        </p:blipFill>
        <p:spPr>
          <a:xfrm>
            <a:off x="1320700" y="152400"/>
            <a:ext cx="5269733"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2286000" rtl="0" algn="l">
              <a:spcBef>
                <a:spcPts val="0"/>
              </a:spcBef>
              <a:spcAft>
                <a:spcPts val="0"/>
              </a:spcAft>
              <a:buNone/>
            </a:pPr>
            <a:r>
              <a:rPr lang="en"/>
              <a:t>IP</a:t>
            </a:r>
            <a:endParaRPr/>
          </a:p>
        </p:txBody>
      </p:sp>
      <p:sp>
        <p:nvSpPr>
          <p:cNvPr id="108" name="Google Shape;108;p23"/>
          <p:cNvSpPr txBox="1"/>
          <p:nvPr>
            <p:ph idx="1" type="body"/>
          </p:nvPr>
        </p:nvSpPr>
        <p:spPr>
          <a:xfrm>
            <a:off x="311700" y="1152475"/>
            <a:ext cx="8520600" cy="395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Internet Protocol is the key protocol that enables communication between various communication devices.</a:t>
            </a:r>
            <a:endParaRPr/>
          </a:p>
          <a:p>
            <a:pPr indent="0" lvl="0" marL="0" rtl="0" algn="l">
              <a:spcBef>
                <a:spcPts val="1600"/>
              </a:spcBef>
              <a:spcAft>
                <a:spcPts val="0"/>
              </a:spcAft>
              <a:buNone/>
            </a:pPr>
            <a:r>
              <a:rPr lang="en"/>
              <a:t>The Internet Protocol is responsible for addressing host interfaces, encapsulating data into datagrams (including fragmentation and reassembly) and routing datagrams from a source host interface to a destination host interface across one or more IP networks.</a:t>
            </a:r>
            <a:endParaRPr/>
          </a:p>
          <a:p>
            <a:pPr indent="0" lvl="0" marL="0" rtl="0" algn="l">
              <a:spcBef>
                <a:spcPts val="1600"/>
              </a:spcBef>
              <a:spcAft>
                <a:spcPts val="0"/>
              </a:spcAft>
              <a:buNone/>
            </a:pPr>
            <a:r>
              <a:rPr lang="en"/>
              <a:t>IP uses IP addresses for inter host communication.</a:t>
            </a:r>
            <a:endParaRPr/>
          </a:p>
          <a:p>
            <a:pPr indent="0" lvl="0" marL="0" rtl="0" algn="l">
              <a:spcBef>
                <a:spcPts val="1600"/>
              </a:spcBef>
              <a:spcAft>
                <a:spcPts val="1600"/>
              </a:spcAft>
              <a:buNone/>
            </a:pPr>
            <a:r>
              <a:rPr lang="en"/>
              <a:t>The first major version of Internet Protocol is IPv4. IPv6 is the latest version and is still in the process of being adopted.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7EE"/>
            </a:gs>
            <a:gs pos="100000">
              <a:srgbClr val="113D8A"/>
            </a:gs>
          </a:gsLst>
          <a:lin ang="5400012" scaled="0"/>
        </a:gradFill>
      </p:bgPr>
    </p:bg>
    <p:spTree>
      <p:nvGrpSpPr>
        <p:cNvPr id="112" name="Shape 112"/>
        <p:cNvGrpSpPr/>
        <p:nvPr/>
      </p:nvGrpSpPr>
      <p:grpSpPr>
        <a:xfrm>
          <a:off x="0" y="0"/>
          <a:ext cx="0" cy="0"/>
          <a:chOff x="0" y="0"/>
          <a:chExt cx="0" cy="0"/>
        </a:xfrm>
      </p:grpSpPr>
      <p:sp>
        <p:nvSpPr>
          <p:cNvPr id="113" name="Google Shape;113;p24"/>
          <p:cNvSpPr txBox="1"/>
          <p:nvPr/>
        </p:nvSpPr>
        <p:spPr>
          <a:xfrm>
            <a:off x="804150" y="1764950"/>
            <a:ext cx="7465800" cy="20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t> </a:t>
            </a:r>
            <a:r>
              <a:rPr lang="en" sz="6000">
                <a:solidFill>
                  <a:srgbClr val="FFFFFF"/>
                </a:solidFill>
              </a:rPr>
              <a:t> Networks</a:t>
            </a:r>
            <a:endParaRPr sz="60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 Networks</a:t>
            </a:r>
            <a:endParaRPr/>
          </a:p>
        </p:txBody>
      </p:sp>
      <p:sp>
        <p:nvSpPr>
          <p:cNvPr id="119" name="Google Shape;11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A Network is a group of interconnected devices. Network allows communication among the nodes (Computers, routers, switches).</a:t>
            </a:r>
            <a:endParaRPr/>
          </a:p>
          <a:p>
            <a:pPr indent="0" lvl="0" marL="0" rtl="0" algn="l">
              <a:spcBef>
                <a:spcPts val="1600"/>
              </a:spcBef>
              <a:spcAft>
                <a:spcPts val="0"/>
              </a:spcAft>
              <a:buNone/>
            </a:pPr>
            <a:r>
              <a:rPr lang="en"/>
              <a:t>An internetwork is the connection of multiple computer networks via a common routing technology using routers.</a:t>
            </a:r>
            <a:endParaRPr/>
          </a:p>
          <a:p>
            <a:pPr indent="0" lvl="0" marL="0" rtl="0" algn="l">
              <a:spcBef>
                <a:spcPts val="1600"/>
              </a:spcBef>
              <a:spcAft>
                <a:spcPts val="0"/>
              </a:spcAft>
              <a:buNone/>
            </a:pPr>
            <a:r>
              <a:rPr lang="en"/>
              <a:t>Internet is the most well-known and biggest internetwork.</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 Addresses </a:t>
            </a:r>
            <a:endParaRPr/>
          </a:p>
        </p:txBody>
      </p:sp>
      <p:sp>
        <p:nvSpPr>
          <p:cNvPr id="125" name="Google Shape;125;p26"/>
          <p:cNvSpPr txBox="1"/>
          <p:nvPr>
            <p:ph idx="1" type="body"/>
          </p:nvPr>
        </p:nvSpPr>
        <p:spPr>
          <a:xfrm>
            <a:off x="311700" y="1152475"/>
            <a:ext cx="8564400" cy="39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Every NIC has a physical address (MAC) and a logical address.</a:t>
            </a:r>
            <a:endParaRPr sz="1600"/>
          </a:p>
          <a:p>
            <a:pPr indent="0" lvl="0" marL="0" rtl="0" algn="l">
              <a:spcBef>
                <a:spcPts val="1600"/>
              </a:spcBef>
              <a:spcAft>
                <a:spcPts val="0"/>
              </a:spcAft>
              <a:buNone/>
            </a:pPr>
            <a:r>
              <a:rPr lang="en" sz="1600"/>
              <a:t>An address fulfills the functions of identifying the host and locating it on the network. The most common network addressing architecture is Internet Protocol version 4 (IPv4)</a:t>
            </a:r>
            <a:endParaRPr sz="1600"/>
          </a:p>
          <a:p>
            <a:pPr indent="0" lvl="0" marL="0" rtl="0" algn="l">
              <a:spcBef>
                <a:spcPts val="1600"/>
              </a:spcBef>
              <a:spcAft>
                <a:spcPts val="0"/>
              </a:spcAft>
              <a:buNone/>
            </a:pPr>
            <a:r>
              <a:rPr lang="en" sz="1600"/>
              <a:t>While MAC address is fixed, the logical address is assigned and re-assigned. The logical address is known as IP address.</a:t>
            </a:r>
            <a:endParaRPr sz="1600"/>
          </a:p>
          <a:p>
            <a:pPr indent="0" lvl="0" marL="0" rtl="0" algn="l">
              <a:spcBef>
                <a:spcPts val="1600"/>
              </a:spcBef>
              <a:spcAft>
                <a:spcPts val="0"/>
              </a:spcAft>
              <a:buNone/>
            </a:pPr>
            <a:r>
              <a:rPr lang="en" sz="1600"/>
              <a:t>Every computing device viz., Computers, routers, switches, firewalls have at least one IP address</a:t>
            </a:r>
            <a:endParaRPr sz="1600"/>
          </a:p>
          <a:p>
            <a:pPr indent="0" lvl="0" marL="0" rtl="0" algn="l">
              <a:spcBef>
                <a:spcPts val="1600"/>
              </a:spcBef>
              <a:spcAft>
                <a:spcPts val="0"/>
              </a:spcAft>
              <a:buClr>
                <a:schemeClr val="dk1"/>
              </a:buClr>
              <a:buSzPts val="1100"/>
              <a:buFont typeface="Arial"/>
              <a:buNone/>
            </a:pPr>
            <a:r>
              <a:rPr lang="en" sz="1600"/>
              <a:t>I</a:t>
            </a:r>
            <a:r>
              <a:rPr lang="en" sz="1600"/>
              <a:t>Pv4 uses a 32-bit address space, which limits the number of unique hosts to 4,294,967,296 (232), but large blocks are reserved for special networking methods.</a:t>
            </a:r>
            <a:endParaRPr sz="16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 - Network and Host bits.</a:t>
            </a:r>
            <a:endParaRPr/>
          </a:p>
        </p:txBody>
      </p:sp>
      <p:sp>
        <p:nvSpPr>
          <p:cNvPr id="131" name="Google Shape;13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IP addresses are described as consisting of two groups of bits in the address: the most significant bits are the network prefix, which identifies a whole network or subnet, and the least significant set forms the host identifier, which specifies a particular interface of a host on that network. This division is used as the basis of traffic routing between IP networks and for address allocation policies.</a:t>
            </a:r>
            <a:endParaRPr/>
          </a:p>
          <a:p>
            <a:pPr indent="0" lvl="0" marL="0" rtl="0" algn="l">
              <a:spcBef>
                <a:spcPts val="1600"/>
              </a:spcBef>
              <a:spcAft>
                <a:spcPts val="0"/>
              </a:spcAft>
              <a:buNone/>
            </a:pPr>
            <a:r>
              <a:rPr lang="en"/>
              <a:t>In the Classful network design IPv4 addresses are divided into chunks of 8 bits, resulting in the formation of Class A, Class B and Class C.</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IPs</a:t>
            </a:r>
            <a:endParaRPr/>
          </a:p>
        </p:txBody>
      </p:sp>
      <p:pic>
        <p:nvPicPr>
          <p:cNvPr id="137" name="Google Shape;137;p28"/>
          <p:cNvPicPr preferRelativeResize="0"/>
          <p:nvPr/>
        </p:nvPicPr>
        <p:blipFill>
          <a:blip r:embed="rId3">
            <a:alphaModFix/>
          </a:blip>
          <a:stretch>
            <a:fillRect/>
          </a:stretch>
        </p:blipFill>
        <p:spPr>
          <a:xfrm>
            <a:off x="865525" y="1109450"/>
            <a:ext cx="6368288" cy="382097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 - Private vs Public</a:t>
            </a:r>
            <a:endParaRPr/>
          </a:p>
        </p:txBody>
      </p:sp>
      <p:sp>
        <p:nvSpPr>
          <p:cNvPr id="143" name="Google Shape;14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 the 4 Billion IPs available with IPv4 format, about 18 million are reserved as Private IPs.</a:t>
            </a:r>
            <a:endParaRPr/>
          </a:p>
          <a:p>
            <a:pPr indent="0" lvl="0" marL="0" rtl="0" algn="l">
              <a:spcBef>
                <a:spcPts val="1600"/>
              </a:spcBef>
              <a:spcAft>
                <a:spcPts val="0"/>
              </a:spcAft>
              <a:buNone/>
            </a:pPr>
            <a:r>
              <a:rPr lang="en"/>
              <a:t>A Private IP is local to one’s network, meaning it is only understood within that network and devices in other network cannot communicate using Private IP.</a:t>
            </a:r>
            <a:endParaRPr/>
          </a:p>
          <a:p>
            <a:pPr indent="0" lvl="0" marL="0" rtl="0" algn="l">
              <a:spcBef>
                <a:spcPts val="1600"/>
              </a:spcBef>
              <a:spcAft>
                <a:spcPts val="0"/>
              </a:spcAft>
              <a:buNone/>
            </a:pPr>
            <a:r>
              <a:rPr lang="en"/>
              <a:t>Every device has a Private IP. A public IP is assigned to a device, if it needs to communicate over the Internet. </a:t>
            </a:r>
            <a:endParaRPr/>
          </a:p>
          <a:p>
            <a:pPr indent="0" lvl="0" marL="0" rtl="0" algn="l">
              <a:spcBef>
                <a:spcPts val="1600"/>
              </a:spcBef>
              <a:spcAft>
                <a:spcPts val="1600"/>
              </a:spcAft>
              <a:buNone/>
            </a:pPr>
            <a:r>
              <a:rPr lang="en"/>
              <a:t>A device with Private IP may communicate with devices in other networks using a process called Network Address Translation.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 - Private Addresses </a:t>
            </a:r>
            <a:endParaRPr/>
          </a:p>
        </p:txBody>
      </p:sp>
      <p:pic>
        <p:nvPicPr>
          <p:cNvPr id="149" name="Google Shape;149;p30"/>
          <p:cNvPicPr preferRelativeResize="0"/>
          <p:nvPr/>
        </p:nvPicPr>
        <p:blipFill>
          <a:blip r:embed="rId3">
            <a:alphaModFix/>
          </a:blip>
          <a:stretch>
            <a:fillRect/>
          </a:stretch>
        </p:blipFill>
        <p:spPr>
          <a:xfrm>
            <a:off x="152400" y="1655625"/>
            <a:ext cx="8839199" cy="160712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 Interface Controller (NIC) </a:t>
            </a:r>
            <a:endParaRPr/>
          </a:p>
        </p:txBody>
      </p:sp>
      <p:sp>
        <p:nvSpPr>
          <p:cNvPr id="155" name="Google Shape;15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NIC allows computers to communicate over a computer network, either by using cables or wirelessly. The NIC is both a physical layer and data link layer device.</a:t>
            </a:r>
            <a:endParaRPr/>
          </a:p>
          <a:p>
            <a:pPr indent="0" lvl="0" marL="0" rtl="0" algn="l">
              <a:spcBef>
                <a:spcPts val="1600"/>
              </a:spcBef>
              <a:spcAft>
                <a:spcPts val="0"/>
              </a:spcAft>
              <a:buNone/>
            </a:pPr>
            <a:r>
              <a:rPr lang="en"/>
              <a:t>Every Computing device has at least one NIC embedded or attached to it.</a:t>
            </a:r>
            <a:endParaRPr/>
          </a:p>
          <a:p>
            <a:pPr indent="0" lvl="0" marL="0" rtl="0" algn="l">
              <a:spcBef>
                <a:spcPts val="1600"/>
              </a:spcBef>
              <a:spcAft>
                <a:spcPts val="1600"/>
              </a:spcAft>
              <a:buNone/>
            </a:pPr>
            <a:r>
              <a:rPr lang="en"/>
              <a:t>Every NIC has a MAC address and an IP address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7EE"/>
            </a:gs>
            <a:gs pos="100000">
              <a:srgbClr val="113D8A"/>
            </a:gs>
          </a:gsLst>
          <a:lin ang="5400012" scaled="0"/>
        </a:gradFill>
      </p:bgPr>
    </p:bg>
    <p:spTree>
      <p:nvGrpSpPr>
        <p:cNvPr id="58" name="Shape 58"/>
        <p:cNvGrpSpPr/>
        <p:nvPr/>
      </p:nvGrpSpPr>
      <p:grpSpPr>
        <a:xfrm>
          <a:off x="0" y="0"/>
          <a:ext cx="0" cy="0"/>
          <a:chOff x="0" y="0"/>
          <a:chExt cx="0" cy="0"/>
        </a:xfrm>
      </p:grpSpPr>
      <p:sp>
        <p:nvSpPr>
          <p:cNvPr id="59" name="Google Shape;59;p14"/>
          <p:cNvSpPr txBox="1"/>
          <p:nvPr/>
        </p:nvSpPr>
        <p:spPr>
          <a:xfrm>
            <a:off x="1664075" y="1764950"/>
            <a:ext cx="6606000" cy="20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t> </a:t>
            </a:r>
            <a:r>
              <a:rPr lang="en" sz="6000">
                <a:solidFill>
                  <a:srgbClr val="FFFFFF"/>
                </a:solidFill>
              </a:rPr>
              <a:t>Protocols</a:t>
            </a:r>
            <a:endParaRPr sz="60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7EE"/>
            </a:gs>
            <a:gs pos="100000">
              <a:srgbClr val="113D8A"/>
            </a:gs>
          </a:gsLst>
          <a:lin ang="5400012" scaled="0"/>
        </a:gradFill>
      </p:bgPr>
    </p:bg>
    <p:spTree>
      <p:nvGrpSpPr>
        <p:cNvPr id="159" name="Shape 159"/>
        <p:cNvGrpSpPr/>
        <p:nvPr/>
      </p:nvGrpSpPr>
      <p:grpSpPr>
        <a:xfrm>
          <a:off x="0" y="0"/>
          <a:ext cx="0" cy="0"/>
          <a:chOff x="0" y="0"/>
          <a:chExt cx="0" cy="0"/>
        </a:xfrm>
      </p:grpSpPr>
      <p:sp>
        <p:nvSpPr>
          <p:cNvPr id="160" name="Google Shape;160;p32"/>
          <p:cNvSpPr txBox="1"/>
          <p:nvPr/>
        </p:nvSpPr>
        <p:spPr>
          <a:xfrm>
            <a:off x="1664075" y="1764950"/>
            <a:ext cx="6606000" cy="20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rgbClr val="FFFFFF"/>
                </a:solidFill>
              </a:rPr>
              <a:t>Subnets</a:t>
            </a:r>
            <a:endParaRPr sz="60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Subnets</a:t>
            </a:r>
            <a:endParaRPr/>
          </a:p>
        </p:txBody>
      </p:sp>
      <p:sp>
        <p:nvSpPr>
          <p:cNvPr id="166" name="Google Shape;16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subnetwork or a subnet is a logical subdivision of the network.</a:t>
            </a:r>
            <a:endParaRPr/>
          </a:p>
          <a:p>
            <a:pPr indent="0" lvl="0" marL="0" rtl="0" algn="l">
              <a:spcBef>
                <a:spcPts val="1600"/>
              </a:spcBef>
              <a:spcAft>
                <a:spcPts val="0"/>
              </a:spcAft>
              <a:buNone/>
            </a:pPr>
            <a:r>
              <a:rPr lang="en"/>
              <a:t>The process of dividing a network into subnets is known as subnetting.</a:t>
            </a:r>
            <a:endParaRPr/>
          </a:p>
          <a:p>
            <a:pPr indent="0" lvl="0" marL="0" rtl="0" algn="l">
              <a:spcBef>
                <a:spcPts val="1600"/>
              </a:spcBef>
              <a:spcAft>
                <a:spcPts val="0"/>
              </a:spcAft>
              <a:buClr>
                <a:schemeClr val="dk1"/>
              </a:buClr>
              <a:buSzPts val="1100"/>
              <a:buFont typeface="Arial"/>
              <a:buNone/>
            </a:pPr>
            <a:r>
              <a:rPr lang="en"/>
              <a:t>Computers that belong to a subnet are addressed with an identical most-significant bit-group in their IP addresses. This results in the logical division of an IP address into two fields, the network number or routing prefix and the rest field or host identifier. The rest field is an identifier for a specific host or network interface.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4"/>
          <p:cNvSpPr/>
          <p:nvPr/>
        </p:nvSpPr>
        <p:spPr>
          <a:xfrm>
            <a:off x="1491113" y="117700"/>
            <a:ext cx="4999500" cy="4422600"/>
          </a:xfrm>
          <a:prstGeom prst="rect">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457200" lvl="0" marL="457200" rtl="0" algn="l">
              <a:spcBef>
                <a:spcPts val="0"/>
              </a:spcBef>
              <a:spcAft>
                <a:spcPts val="0"/>
              </a:spcAft>
              <a:buNone/>
            </a:pPr>
            <a:r>
              <a:t/>
            </a:r>
            <a:endParaRPr/>
          </a:p>
          <a:p>
            <a:pPr indent="457200" lvl="0" marL="457200" rtl="0" algn="l">
              <a:spcBef>
                <a:spcPts val="0"/>
              </a:spcBef>
              <a:spcAft>
                <a:spcPts val="0"/>
              </a:spcAft>
              <a:buNone/>
            </a:pPr>
            <a:r>
              <a:t/>
            </a:r>
            <a:endParaRPr/>
          </a:p>
          <a:p>
            <a:pPr indent="457200" lvl="0" marL="457200" rtl="0" algn="l">
              <a:spcBef>
                <a:spcPts val="0"/>
              </a:spcBef>
              <a:spcAft>
                <a:spcPts val="0"/>
              </a:spcAft>
              <a:buNone/>
            </a:pPr>
            <a:r>
              <a:t/>
            </a:r>
            <a:endParaRPr/>
          </a:p>
          <a:p>
            <a:pPr indent="457200" lvl="0" marL="457200" rtl="0" algn="l">
              <a:spcBef>
                <a:spcPts val="0"/>
              </a:spcBef>
              <a:spcAft>
                <a:spcPts val="0"/>
              </a:spcAft>
              <a:buNone/>
            </a:pPr>
            <a:r>
              <a:t/>
            </a:r>
            <a:endParaRPr/>
          </a:p>
          <a:p>
            <a:pPr indent="457200" lvl="0" marL="457200" rtl="0" algn="l">
              <a:spcBef>
                <a:spcPts val="0"/>
              </a:spcBef>
              <a:spcAft>
                <a:spcPts val="0"/>
              </a:spcAft>
              <a:buNone/>
            </a:pPr>
            <a:r>
              <a:t/>
            </a:r>
            <a:endParaRPr/>
          </a:p>
          <a:p>
            <a:pPr indent="457200" lvl="0" marL="457200" rtl="0" algn="l">
              <a:spcBef>
                <a:spcPts val="0"/>
              </a:spcBef>
              <a:spcAft>
                <a:spcPts val="0"/>
              </a:spcAft>
              <a:buNone/>
            </a:pPr>
            <a:r>
              <a:t/>
            </a:r>
            <a:endParaRPr/>
          </a:p>
          <a:p>
            <a:pPr indent="457200" lvl="0" marL="457200" rtl="0" algn="l">
              <a:spcBef>
                <a:spcPts val="0"/>
              </a:spcBef>
              <a:spcAft>
                <a:spcPts val="0"/>
              </a:spcAft>
              <a:buNone/>
            </a:pPr>
            <a:r>
              <a:rPr lang="en"/>
              <a:t>Network</a:t>
            </a:r>
            <a:endParaRPr/>
          </a:p>
          <a:p>
            <a:pPr indent="457200" lvl="0" marL="457200" rtl="0" algn="l">
              <a:spcBef>
                <a:spcPts val="0"/>
              </a:spcBef>
              <a:spcAft>
                <a:spcPts val="0"/>
              </a:spcAft>
              <a:buNone/>
            </a:pPr>
            <a:r>
              <a:t/>
            </a:r>
            <a:endParaRPr/>
          </a:p>
          <a:p>
            <a:pPr indent="457200" lvl="0" marL="457200" rtl="0" algn="l">
              <a:spcBef>
                <a:spcPts val="0"/>
              </a:spcBef>
              <a:spcAft>
                <a:spcPts val="0"/>
              </a:spcAft>
              <a:buNone/>
            </a:pPr>
            <a:r>
              <a:rPr lang="en"/>
              <a:t>192.168.0.0</a:t>
            </a:r>
            <a:endParaRPr/>
          </a:p>
          <a:p>
            <a:pPr indent="457200" lvl="0" marL="457200" rtl="0" algn="l">
              <a:spcBef>
                <a:spcPts val="0"/>
              </a:spcBef>
              <a:spcAft>
                <a:spcPts val="0"/>
              </a:spcAft>
              <a:buNone/>
            </a:pPr>
            <a:r>
              <a:rPr lang="en">
                <a:solidFill>
                  <a:schemeClr val="dk1"/>
                </a:solidFill>
              </a:rPr>
              <a:t>192.168.0.1</a:t>
            </a:r>
            <a:endParaRPr>
              <a:solidFill>
                <a:schemeClr val="dk1"/>
              </a:solidFill>
            </a:endParaRPr>
          </a:p>
          <a:p>
            <a:pPr indent="457200" lvl="0" marL="457200" rtl="0" algn="l">
              <a:spcBef>
                <a:spcPts val="0"/>
              </a:spcBef>
              <a:spcAft>
                <a:spcPts val="0"/>
              </a:spcAft>
              <a:buNone/>
            </a:pPr>
            <a:r>
              <a:rPr lang="en">
                <a:solidFill>
                  <a:schemeClr val="dk1"/>
                </a:solidFill>
              </a:rPr>
              <a:t> ……………</a:t>
            </a:r>
            <a:endParaRPr>
              <a:solidFill>
                <a:schemeClr val="dk1"/>
              </a:solidFill>
            </a:endParaRPr>
          </a:p>
          <a:p>
            <a:pPr indent="457200" lvl="0" marL="457200" rtl="0" algn="l">
              <a:spcBef>
                <a:spcPts val="0"/>
              </a:spcBef>
              <a:spcAft>
                <a:spcPts val="0"/>
              </a:spcAft>
              <a:buNone/>
            </a:pPr>
            <a:r>
              <a:rPr lang="en">
                <a:solidFill>
                  <a:schemeClr val="dk1"/>
                </a:solidFill>
              </a:rPr>
              <a:t> ……………</a:t>
            </a:r>
            <a:endParaRPr>
              <a:solidFill>
                <a:schemeClr val="dk1"/>
              </a:solidFill>
            </a:endParaRPr>
          </a:p>
          <a:p>
            <a:pPr indent="457200" lvl="0" marL="45720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		192.168.0.31</a:t>
            </a:r>
            <a:endParaRPr/>
          </a:p>
          <a:p>
            <a:pPr indent="0" lvl="0" marL="0" rtl="0" algn="l">
              <a:spcBef>
                <a:spcPts val="0"/>
              </a:spcBef>
              <a:spcAft>
                <a:spcPts val="0"/>
              </a:spcAft>
              <a:buNone/>
            </a:pPr>
            <a:r>
              <a:rPr lang="en">
                <a:solidFill>
                  <a:schemeClr val="dk1"/>
                </a:solidFill>
              </a:rPr>
              <a:t>		192.168.0.32</a:t>
            </a:r>
            <a:endParaRPr>
              <a:solidFill>
                <a:schemeClr val="dk1"/>
              </a:solidFill>
            </a:endParaRPr>
          </a:p>
          <a:p>
            <a:pPr indent="457200" lvl="0" marL="457200" rtl="0" algn="l">
              <a:spcBef>
                <a:spcPts val="0"/>
              </a:spcBef>
              <a:spcAft>
                <a:spcPts val="0"/>
              </a:spcAft>
              <a:buNone/>
            </a:pPr>
            <a:r>
              <a:rPr lang="en">
                <a:solidFill>
                  <a:schemeClr val="dk1"/>
                </a:solidFill>
              </a:rPr>
              <a:t>192.168.0.33</a:t>
            </a:r>
            <a:endParaRPr>
              <a:solidFill>
                <a:schemeClr val="dk1"/>
              </a:solidFill>
            </a:endParaRPr>
          </a:p>
          <a:p>
            <a:pPr indent="0" lvl="0" marL="914400" rtl="0" algn="l">
              <a:spcBef>
                <a:spcPts val="0"/>
              </a:spcBef>
              <a:spcAft>
                <a:spcPts val="0"/>
              </a:spcAft>
              <a:buNone/>
            </a:pPr>
            <a:r>
              <a:rPr lang="en">
                <a:solidFill>
                  <a:schemeClr val="dk1"/>
                </a:solidFill>
              </a:rPr>
              <a:t>192.168.0.34 </a:t>
            </a:r>
            <a:endParaRPr>
              <a:solidFill>
                <a:schemeClr val="dk1"/>
              </a:solidFill>
            </a:endParaRPr>
          </a:p>
          <a:p>
            <a:pPr indent="0" lvl="0" marL="914400" rtl="0" algn="l">
              <a:spcBef>
                <a:spcPts val="0"/>
              </a:spcBef>
              <a:spcAft>
                <a:spcPts val="0"/>
              </a:spcAft>
              <a:buNone/>
            </a:pPr>
            <a:r>
              <a:rPr lang="en">
                <a:solidFill>
                  <a:schemeClr val="dk1"/>
                </a:solidFill>
              </a:rPr>
              <a:t>……………</a:t>
            </a:r>
            <a:endParaRPr>
              <a:solidFill>
                <a:schemeClr val="dk1"/>
              </a:solidFill>
            </a:endParaRPr>
          </a:p>
          <a:p>
            <a:pPr indent="457200" lvl="0" marL="457200" rtl="0" algn="l">
              <a:spcBef>
                <a:spcPts val="0"/>
              </a:spcBef>
              <a:spcAft>
                <a:spcPts val="0"/>
              </a:spcAft>
              <a:buNone/>
            </a:pPr>
            <a:r>
              <a:rPr lang="en">
                <a:solidFill>
                  <a:schemeClr val="dk1"/>
                </a:solidFill>
              </a:rPr>
              <a:t> ……………</a:t>
            </a:r>
            <a:endParaRPr>
              <a:solidFill>
                <a:schemeClr val="dk1"/>
              </a:solidFill>
            </a:endParaRPr>
          </a:p>
          <a:p>
            <a:pPr indent="457200" lvl="0" marL="457200" rtl="0" algn="l">
              <a:spcBef>
                <a:spcPts val="0"/>
              </a:spcBef>
              <a:spcAft>
                <a:spcPts val="0"/>
              </a:spcAft>
              <a:buNone/>
            </a:pPr>
            <a:r>
              <a:rPr lang="en">
                <a:solidFill>
                  <a:schemeClr val="dk1"/>
                </a:solidFill>
              </a:rPr>
              <a:t> ……………</a:t>
            </a:r>
            <a:endParaRPr>
              <a:solidFill>
                <a:schemeClr val="dk1"/>
              </a:solidFill>
            </a:endParaRPr>
          </a:p>
          <a:p>
            <a:pPr indent="457200" lvl="0" marL="457200" rtl="0" algn="l">
              <a:spcBef>
                <a:spcPts val="0"/>
              </a:spcBef>
              <a:spcAft>
                <a:spcPts val="0"/>
              </a:spcAft>
              <a:buNone/>
            </a:pPr>
            <a:r>
              <a:rPr lang="en">
                <a:solidFill>
                  <a:schemeClr val="dk1"/>
                </a:solidFill>
              </a:rPr>
              <a:t>192.168.0.63</a:t>
            </a:r>
            <a:endParaRPr>
              <a:solidFill>
                <a:schemeClr val="dk1"/>
              </a:solidFill>
            </a:endParaRPr>
          </a:p>
          <a:p>
            <a:pPr indent="457200" lvl="0" marL="457200" rtl="0" algn="l">
              <a:spcBef>
                <a:spcPts val="0"/>
              </a:spcBef>
              <a:spcAft>
                <a:spcPts val="0"/>
              </a:spcAft>
              <a:buNone/>
            </a:pPr>
            <a:r>
              <a:rPr lang="en">
                <a:solidFill>
                  <a:schemeClr val="dk1"/>
                </a:solidFill>
              </a:rPr>
              <a:t>192.168.0.64</a:t>
            </a:r>
            <a:endParaRPr>
              <a:solidFill>
                <a:schemeClr val="dk1"/>
              </a:solidFill>
            </a:endParaRPr>
          </a:p>
          <a:p>
            <a:pPr indent="457200" lvl="0" marL="45720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2" name="Google Shape;172;p34"/>
          <p:cNvSpPr/>
          <p:nvPr/>
        </p:nvSpPr>
        <p:spPr>
          <a:xfrm>
            <a:off x="2135025" y="2373425"/>
            <a:ext cx="1646100" cy="16398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4"/>
          <p:cNvSpPr/>
          <p:nvPr/>
        </p:nvSpPr>
        <p:spPr>
          <a:xfrm>
            <a:off x="2135025" y="622025"/>
            <a:ext cx="1646100" cy="17514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4"/>
          <p:cNvSpPr txBox="1"/>
          <p:nvPr/>
        </p:nvSpPr>
        <p:spPr>
          <a:xfrm>
            <a:off x="4727575" y="1403475"/>
            <a:ext cx="1145400" cy="5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Subnet1</a:t>
            </a:r>
            <a:endParaRPr/>
          </a:p>
        </p:txBody>
      </p:sp>
      <p:sp>
        <p:nvSpPr>
          <p:cNvPr id="175" name="Google Shape;175;p34"/>
          <p:cNvSpPr txBox="1"/>
          <p:nvPr/>
        </p:nvSpPr>
        <p:spPr>
          <a:xfrm>
            <a:off x="4727575" y="2625550"/>
            <a:ext cx="1145400" cy="5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Subnet2</a:t>
            </a:r>
            <a:endParaRPr/>
          </a:p>
        </p:txBody>
      </p:sp>
      <p:cxnSp>
        <p:nvCxnSpPr>
          <p:cNvPr id="176" name="Google Shape;176;p34"/>
          <p:cNvCxnSpPr>
            <a:endCxn id="174" idx="1"/>
          </p:cNvCxnSpPr>
          <p:nvPr/>
        </p:nvCxnSpPr>
        <p:spPr>
          <a:xfrm>
            <a:off x="4180075" y="1423875"/>
            <a:ext cx="547500" cy="2565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34"/>
          <p:cNvCxnSpPr>
            <a:endCxn id="175" idx="1"/>
          </p:cNvCxnSpPr>
          <p:nvPr/>
        </p:nvCxnSpPr>
        <p:spPr>
          <a:xfrm flipH="1" rot="10800000">
            <a:off x="4240675" y="2902450"/>
            <a:ext cx="486900" cy="129600"/>
          </a:xfrm>
          <a:prstGeom prst="straightConnector1">
            <a:avLst/>
          </a:prstGeom>
          <a:noFill/>
          <a:ln cap="flat" cmpd="sng" w="9525">
            <a:solidFill>
              <a:schemeClr val="dk2"/>
            </a:solidFill>
            <a:prstDash val="solid"/>
            <a:round/>
            <a:headEnd len="med" w="med" type="none"/>
            <a:tailEnd len="med" w="med" type="triangle"/>
          </a:ln>
        </p:spPr>
      </p:cxnSp>
      <p:sp>
        <p:nvSpPr>
          <p:cNvPr id="178" name="Google Shape;178;p34"/>
          <p:cNvSpPr/>
          <p:nvPr/>
        </p:nvSpPr>
        <p:spPr>
          <a:xfrm>
            <a:off x="3785550" y="596925"/>
            <a:ext cx="410625" cy="1817850"/>
          </a:xfrm>
          <a:custGeom>
            <a:rect b="b" l="l" r="r" t="t"/>
            <a:pathLst>
              <a:path extrusionOk="0" h="72714" w="16425">
                <a:moveTo>
                  <a:pt x="911" y="0"/>
                </a:moveTo>
                <a:cubicBezTo>
                  <a:pt x="3490" y="5614"/>
                  <a:pt x="16084" y="21849"/>
                  <a:pt x="16387" y="33683"/>
                </a:cubicBezTo>
                <a:cubicBezTo>
                  <a:pt x="16690" y="45518"/>
                  <a:pt x="5462" y="65596"/>
                  <a:pt x="2731" y="71007"/>
                </a:cubicBezTo>
                <a:cubicBezTo>
                  <a:pt x="0" y="76419"/>
                  <a:pt x="455" y="66961"/>
                  <a:pt x="0" y="66152"/>
                </a:cubicBezTo>
              </a:path>
            </a:pathLst>
          </a:custGeom>
          <a:noFill/>
          <a:ln cap="flat" cmpd="sng" w="9525">
            <a:solidFill>
              <a:schemeClr val="dk2"/>
            </a:solidFill>
            <a:prstDash val="solid"/>
            <a:round/>
            <a:headEnd len="med" w="med" type="none"/>
            <a:tailEnd len="med" w="med" type="triangle"/>
          </a:ln>
        </p:spPr>
      </p:sp>
      <p:sp>
        <p:nvSpPr>
          <p:cNvPr id="179" name="Google Shape;179;p34"/>
          <p:cNvSpPr/>
          <p:nvPr/>
        </p:nvSpPr>
        <p:spPr>
          <a:xfrm>
            <a:off x="3830050" y="2395924"/>
            <a:ext cx="410625" cy="1639882"/>
          </a:xfrm>
          <a:custGeom>
            <a:rect b="b" l="l" r="r" t="t"/>
            <a:pathLst>
              <a:path extrusionOk="0" h="72714" w="16425">
                <a:moveTo>
                  <a:pt x="911" y="0"/>
                </a:moveTo>
                <a:cubicBezTo>
                  <a:pt x="3490" y="5614"/>
                  <a:pt x="16084" y="21849"/>
                  <a:pt x="16387" y="33683"/>
                </a:cubicBezTo>
                <a:cubicBezTo>
                  <a:pt x="16690" y="45518"/>
                  <a:pt x="5462" y="65596"/>
                  <a:pt x="2731" y="71007"/>
                </a:cubicBezTo>
                <a:cubicBezTo>
                  <a:pt x="0" y="76419"/>
                  <a:pt x="455" y="66961"/>
                  <a:pt x="0" y="66152"/>
                </a:cubicBezTo>
              </a:path>
            </a:pathLst>
          </a:custGeom>
          <a:noFill/>
          <a:ln cap="flat" cmpd="sng" w="9525">
            <a:solidFill>
              <a:schemeClr val="dk2"/>
            </a:solidFill>
            <a:prstDash val="solid"/>
            <a:round/>
            <a:headEnd len="med" w="med" type="none"/>
            <a:tailEnd len="med" w="med" type="triangl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1000"/>
                                        <p:tgtEl>
                                          <p:spTgt spid="17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5"/>
          <p:cNvPicPr preferRelativeResize="0"/>
          <p:nvPr/>
        </p:nvPicPr>
        <p:blipFill>
          <a:blip r:embed="rId3">
            <a:alphaModFix/>
          </a:blip>
          <a:stretch>
            <a:fillRect/>
          </a:stretch>
        </p:blipFill>
        <p:spPr>
          <a:xfrm>
            <a:off x="152400" y="1002075"/>
            <a:ext cx="8839198" cy="343746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Subnetting - subnet masks</a:t>
            </a:r>
            <a:endParaRPr/>
          </a:p>
        </p:txBody>
      </p:sp>
      <p:sp>
        <p:nvSpPr>
          <p:cNvPr id="190" name="Google Shape;190;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process of dividing a network in to subnetworks is called subnetting.</a:t>
            </a:r>
            <a:endParaRPr/>
          </a:p>
          <a:p>
            <a:pPr indent="0" lvl="0" marL="0" rtl="0" algn="l">
              <a:spcBef>
                <a:spcPts val="1600"/>
              </a:spcBef>
              <a:spcAft>
                <a:spcPts val="0"/>
              </a:spcAft>
              <a:buNone/>
            </a:pPr>
            <a:r>
              <a:rPr lang="en"/>
              <a:t>A subnet is represented by a subnet Mask, which determines the number of Network bits and host bits.</a:t>
            </a:r>
            <a:endParaRPr/>
          </a:p>
          <a:p>
            <a:pPr indent="0" lvl="0" marL="0" rtl="0" algn="l">
              <a:spcBef>
                <a:spcPts val="1600"/>
              </a:spcBef>
              <a:spcAft>
                <a:spcPts val="0"/>
              </a:spcAft>
              <a:buNone/>
            </a:pPr>
            <a:r>
              <a:rPr lang="en"/>
              <a:t>A Network is represented by a I.P address and a Subnet mask</a:t>
            </a:r>
            <a:endParaRPr/>
          </a:p>
          <a:p>
            <a:pPr indent="0" lvl="0" marL="0" rtl="0" algn="l">
              <a:spcBef>
                <a:spcPts val="1600"/>
              </a:spcBef>
              <a:spcAft>
                <a:spcPts val="0"/>
              </a:spcAft>
              <a:buNone/>
            </a:pPr>
            <a:r>
              <a:rPr lang="en"/>
              <a:t>IP address:     10.0.0.0 </a:t>
            </a:r>
            <a:endParaRPr/>
          </a:p>
          <a:p>
            <a:pPr indent="0" lvl="0" marL="0" rtl="0" algn="l">
              <a:spcBef>
                <a:spcPts val="1600"/>
              </a:spcBef>
              <a:spcAft>
                <a:spcPts val="1600"/>
              </a:spcAft>
              <a:buNone/>
            </a:pPr>
            <a:r>
              <a:rPr lang="en"/>
              <a:t>Subnet Mask:  255.0.0.0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CIDR</a:t>
            </a:r>
            <a:endParaRPr/>
          </a:p>
        </p:txBody>
      </p:sp>
      <p:sp>
        <p:nvSpPr>
          <p:cNvPr id="196" name="Google Shape;196;p37"/>
          <p:cNvSpPr txBox="1"/>
          <p:nvPr>
            <p:ph idx="1" type="body"/>
          </p:nvPr>
        </p:nvSpPr>
        <p:spPr>
          <a:xfrm>
            <a:off x="342050" y="14180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CIDR - Classless Inter Domain Routing is a system of allocating IP addresses and routing.</a:t>
            </a:r>
            <a:endParaRPr/>
          </a:p>
          <a:p>
            <a:pPr indent="0" lvl="0" marL="0" rtl="0" algn="l">
              <a:spcBef>
                <a:spcPts val="1600"/>
              </a:spcBef>
              <a:spcAft>
                <a:spcPts val="0"/>
              </a:spcAft>
              <a:buNone/>
            </a:pPr>
            <a:r>
              <a:rPr lang="en"/>
              <a:t>CIDR has been introduced to address the limitations within the classful network design.</a:t>
            </a:r>
            <a:endParaRPr/>
          </a:p>
          <a:p>
            <a:pPr indent="0" lvl="0" marL="0" rtl="0" algn="l">
              <a:spcBef>
                <a:spcPts val="1600"/>
              </a:spcBef>
              <a:spcAft>
                <a:spcPts val="1600"/>
              </a:spcAft>
              <a:buNone/>
            </a:pPr>
            <a:r>
              <a:rPr lang="en"/>
              <a:t>CIDR uses </a:t>
            </a:r>
            <a:r>
              <a:rPr lang="en"/>
              <a:t>the variable-length subnet maski</a:t>
            </a:r>
            <a:r>
              <a:rPr lang="en"/>
              <a:t>ng (VLSM) technique, which allows the specification of arbitrary-length prefixes. CIDR introduced a new method of representation for IP addresses - CIDR notation</a:t>
            </a:r>
            <a:r>
              <a:rPr lang="en"/>
              <a:t>, in which an address or routing prefix is written with a suffix indicating the number of bits of the prefix, such as 192.0.2.0/24 for IPv4</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 Port</a:t>
            </a:r>
            <a:endParaRPr/>
          </a:p>
        </p:txBody>
      </p:sp>
      <p:sp>
        <p:nvSpPr>
          <p:cNvPr id="202" name="Google Shape;202;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network port is a process-specific or an application-specific software construct serving as a communication endpoint.</a:t>
            </a:r>
            <a:endParaRPr/>
          </a:p>
          <a:p>
            <a:pPr indent="0" lvl="0" marL="0" rtl="0" algn="l">
              <a:spcBef>
                <a:spcPts val="1600"/>
              </a:spcBef>
              <a:spcAft>
                <a:spcPts val="0"/>
              </a:spcAft>
              <a:buNone/>
            </a:pPr>
            <a:r>
              <a:rPr lang="en"/>
              <a:t>Ports are identified for each protocol and address combination by numbers, commonly known as the port number.</a:t>
            </a:r>
            <a:endParaRPr/>
          </a:p>
          <a:p>
            <a:pPr indent="0" lvl="0" marL="0" rtl="0" algn="l">
              <a:spcBef>
                <a:spcPts val="1600"/>
              </a:spcBef>
              <a:spcAft>
                <a:spcPts val="1600"/>
              </a:spcAft>
              <a:buNone/>
            </a:pPr>
            <a:r>
              <a:rPr lang="en"/>
              <a:t>A port number is always associated with an IP address of a host and the protocol type of the communication. It completes the destination or origination network address of a message. Specific port numbers are commonly reserved to identify specific services, so that an arriving packet can be easily forwarded to a running application.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Communications Protocols</a:t>
            </a:r>
            <a:endParaRPr/>
          </a:p>
        </p:txBody>
      </p:sp>
      <p:sp>
        <p:nvSpPr>
          <p:cNvPr id="65" name="Google Shape;65;p15"/>
          <p:cNvSpPr txBox="1"/>
          <p:nvPr>
            <p:ph idx="1" type="body"/>
          </p:nvPr>
        </p:nvSpPr>
        <p:spPr>
          <a:xfrm>
            <a:off x="311700" y="1152475"/>
            <a:ext cx="8520600" cy="37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Communications Protocol is a set of rules that allows communication devices to send and receive data. </a:t>
            </a:r>
            <a:endParaRPr/>
          </a:p>
          <a:p>
            <a:pPr indent="0" lvl="0" marL="0" rtl="0" algn="l">
              <a:spcBef>
                <a:spcPts val="1600"/>
              </a:spcBef>
              <a:spcAft>
                <a:spcPts val="0"/>
              </a:spcAft>
              <a:buNone/>
            </a:pPr>
            <a:r>
              <a:rPr lang="en"/>
              <a:t>Just like humans need to speak a common language for communication, computing devices need to have a common protocol ot communicate with each other.</a:t>
            </a:r>
            <a:endParaRPr/>
          </a:p>
          <a:p>
            <a:pPr indent="0" lvl="0" marL="0" rtl="0" algn="l">
              <a:spcBef>
                <a:spcPts val="1600"/>
              </a:spcBef>
              <a:spcAft>
                <a:spcPts val="0"/>
              </a:spcAft>
              <a:buNone/>
            </a:pPr>
            <a:r>
              <a:rPr lang="en"/>
              <a:t>The protocol defines the rules, syntax, semantics and synchronization of communication and possible error recovery methods. </a:t>
            </a:r>
            <a:endParaRPr/>
          </a:p>
          <a:p>
            <a:pPr indent="0" lvl="0" marL="0" rtl="0" algn="l">
              <a:spcBef>
                <a:spcPts val="1600"/>
              </a:spcBef>
              <a:spcAft>
                <a:spcPts val="0"/>
              </a:spcAft>
              <a:buNone/>
            </a:pPr>
            <a:r>
              <a:rPr lang="en"/>
              <a:t>Protocols may be implemented by hardware, software, or a combination of both.</a:t>
            </a:r>
            <a:endParaRPr/>
          </a:p>
          <a:p>
            <a:pPr indent="0" lvl="0" marL="0" rtl="0" algn="l">
              <a:spcBef>
                <a:spcPts val="1600"/>
              </a:spcBef>
              <a:spcAft>
                <a:spcPts val="0"/>
              </a:spcAft>
              <a:buNone/>
            </a:pPr>
            <a:r>
              <a:rPr lang="en"/>
              <a:t>Ex: TCP/IP, HTTP</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Communications Protocols </a:t>
            </a:r>
            <a:r>
              <a:rPr lang="en" sz="1800"/>
              <a:t>(contd)</a:t>
            </a:r>
            <a:endParaRPr sz="1800"/>
          </a:p>
        </p:txBody>
      </p:sp>
      <p:sp>
        <p:nvSpPr>
          <p:cNvPr id="71" name="Google Shape;71;p16"/>
          <p:cNvSpPr txBox="1"/>
          <p:nvPr>
            <p:ph idx="1" type="body"/>
          </p:nvPr>
        </p:nvSpPr>
        <p:spPr>
          <a:xfrm>
            <a:off x="311700" y="1152475"/>
            <a:ext cx="8520600" cy="37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Communication systems need to agree upon the protocol they are using. A protocol that is generally agreed upon for a certain type of communication becomes a </a:t>
            </a:r>
            <a:r>
              <a:rPr b="1" i="1" lang="en" u="sng"/>
              <a:t>Technical Standard</a:t>
            </a:r>
            <a:endParaRPr b="1" i="1" u="sng"/>
          </a:p>
          <a:p>
            <a:pPr indent="0" lvl="0" marL="0" rtl="0" algn="l">
              <a:spcBef>
                <a:spcPts val="1600"/>
              </a:spcBef>
              <a:spcAft>
                <a:spcPts val="0"/>
              </a:spcAft>
              <a:buNone/>
            </a:pPr>
            <a:r>
              <a:rPr i="1" lang="en"/>
              <a:t>Protocols are to Communication what Algorithms are to programming language. </a:t>
            </a:r>
            <a:r>
              <a:rPr lang="en"/>
              <a:t>The implementation way change but the underlying principles remain the same.</a:t>
            </a:r>
            <a:endParaRPr/>
          </a:p>
          <a:p>
            <a:pPr indent="0" lvl="0" marL="0" rtl="0" algn="l">
              <a:spcBef>
                <a:spcPts val="1600"/>
              </a:spcBef>
              <a:spcAft>
                <a:spcPts val="0"/>
              </a:spcAft>
              <a:buNone/>
            </a:pPr>
            <a:r>
              <a:rPr lang="en"/>
              <a:t>Multiple protocols often describe different aspects of a single communication. A group of protocols designed to work together are known as a protocol suite; when implemented in software they are a protocol stack.</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7EE"/>
            </a:gs>
            <a:gs pos="100000">
              <a:srgbClr val="113D8A"/>
            </a:gs>
          </a:gsLst>
          <a:lin ang="5400012" scaled="0"/>
        </a:gradFill>
      </p:bgPr>
    </p:bg>
    <p:spTree>
      <p:nvGrpSpPr>
        <p:cNvPr id="75" name="Shape 75"/>
        <p:cNvGrpSpPr/>
        <p:nvPr/>
      </p:nvGrpSpPr>
      <p:grpSpPr>
        <a:xfrm>
          <a:off x="0" y="0"/>
          <a:ext cx="0" cy="0"/>
          <a:chOff x="0" y="0"/>
          <a:chExt cx="0" cy="0"/>
        </a:xfrm>
      </p:grpSpPr>
      <p:sp>
        <p:nvSpPr>
          <p:cNvPr id="76" name="Google Shape;76;p17"/>
          <p:cNvSpPr txBox="1"/>
          <p:nvPr/>
        </p:nvSpPr>
        <p:spPr>
          <a:xfrm>
            <a:off x="1664075" y="1764950"/>
            <a:ext cx="6606000" cy="20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t> </a:t>
            </a:r>
            <a:r>
              <a:rPr lang="en" sz="6000">
                <a:solidFill>
                  <a:srgbClr val="FFFFFF"/>
                </a:solidFill>
              </a:rPr>
              <a:t>OSI Model</a:t>
            </a:r>
            <a:endParaRPr sz="60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OSI </a:t>
            </a:r>
            <a:endParaRPr sz="1800">
              <a:solidFill>
                <a:schemeClr val="dk2"/>
              </a:solidFill>
            </a:endParaRPr>
          </a:p>
          <a:p>
            <a:pPr indent="0" lvl="0" marL="0" rtl="0" algn="l">
              <a:spcBef>
                <a:spcPts val="1600"/>
              </a:spcBef>
              <a:spcAft>
                <a:spcPts val="0"/>
              </a:spcAft>
              <a:buNone/>
            </a:pPr>
            <a:r>
              <a:t/>
            </a:r>
            <a:endParaRPr sz="1800">
              <a:solidFill>
                <a:schemeClr val="dk2"/>
              </a:solidFill>
            </a:endParaRPr>
          </a:p>
        </p:txBody>
      </p:sp>
      <p:sp>
        <p:nvSpPr>
          <p:cNvPr id="82" name="Google Shape;8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Systems Interconnection reference model (</a:t>
            </a:r>
            <a:r>
              <a:rPr lang="en"/>
              <a:t>OSI) is a framework to design standard frameworks for various layers of communication.</a:t>
            </a:r>
            <a:endParaRPr/>
          </a:p>
          <a:p>
            <a:pPr indent="0" lvl="0" marL="0" rtl="0" algn="l">
              <a:spcBef>
                <a:spcPts val="1600"/>
              </a:spcBef>
              <a:spcAft>
                <a:spcPts val="0"/>
              </a:spcAft>
              <a:buNone/>
            </a:pPr>
            <a:r>
              <a:rPr lang="en"/>
              <a:t>I</a:t>
            </a:r>
            <a:r>
              <a:rPr lang="en"/>
              <a:t>n the OSI model, communicating systems are assumed to be connected by an underlying physical medium providing a basic (and unspecified) transmission mechanism. </a:t>
            </a:r>
            <a:endParaRPr/>
          </a:p>
          <a:p>
            <a:pPr indent="0" lvl="0" marL="0" rtl="0" algn="l">
              <a:spcBef>
                <a:spcPts val="1600"/>
              </a:spcBef>
              <a:spcAft>
                <a:spcPts val="0"/>
              </a:spcAft>
              <a:buClr>
                <a:schemeClr val="dk1"/>
              </a:buClr>
              <a:buSzPts val="1100"/>
              <a:buFont typeface="Arial"/>
              <a:buNone/>
            </a:pPr>
            <a:r>
              <a:rPr lang="en"/>
              <a:t>The layers above it are numbered (from one to seven); the nth layer is referred to as (n)-layer. Each layer provides service to the layer above it, using the services of the layer immediately below it.</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9"/>
          <p:cNvPicPr preferRelativeResize="0"/>
          <p:nvPr/>
        </p:nvPicPr>
        <p:blipFill>
          <a:blip r:embed="rId3">
            <a:alphaModFix/>
          </a:blip>
          <a:stretch>
            <a:fillRect/>
          </a:stretch>
        </p:blipFill>
        <p:spPr>
          <a:xfrm>
            <a:off x="2001375" y="152400"/>
            <a:ext cx="4436400"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20"/>
          <p:cNvPicPr preferRelativeResize="0"/>
          <p:nvPr/>
        </p:nvPicPr>
        <p:blipFill>
          <a:blip r:embed="rId3">
            <a:alphaModFix/>
          </a:blip>
          <a:stretch>
            <a:fillRect/>
          </a:stretch>
        </p:blipFill>
        <p:spPr>
          <a:xfrm>
            <a:off x="500699" y="152400"/>
            <a:ext cx="6989300"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7EE"/>
            </a:gs>
            <a:gs pos="100000">
              <a:srgbClr val="113D8A"/>
            </a:gs>
          </a:gsLst>
          <a:lin ang="5400012" scaled="0"/>
        </a:gradFill>
      </p:bgPr>
    </p:bg>
    <p:spTree>
      <p:nvGrpSpPr>
        <p:cNvPr id="96" name="Shape 96"/>
        <p:cNvGrpSpPr/>
        <p:nvPr/>
      </p:nvGrpSpPr>
      <p:grpSpPr>
        <a:xfrm>
          <a:off x="0" y="0"/>
          <a:ext cx="0" cy="0"/>
          <a:chOff x="0" y="0"/>
          <a:chExt cx="0" cy="0"/>
        </a:xfrm>
      </p:grpSpPr>
      <p:sp>
        <p:nvSpPr>
          <p:cNvPr id="97" name="Google Shape;97;p21"/>
          <p:cNvSpPr txBox="1"/>
          <p:nvPr/>
        </p:nvSpPr>
        <p:spPr>
          <a:xfrm>
            <a:off x="1664075" y="1764950"/>
            <a:ext cx="6606000" cy="20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t> </a:t>
            </a:r>
            <a:r>
              <a:rPr lang="en" sz="6000">
                <a:solidFill>
                  <a:srgbClr val="FFFFFF"/>
                </a:solidFill>
              </a:rPr>
              <a:t> TCP/IP Model</a:t>
            </a:r>
            <a:endParaRPr sz="60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