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6" r:id="rId3"/>
    <p:sldId id="273" r:id="rId4"/>
    <p:sldId id="279" r:id="rId5"/>
    <p:sldId id="278" r:id="rId6"/>
    <p:sldId id="271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66A3-544E-4579-A196-09540178E89C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0182A-C55B-46EB-B9F6-E900CBF0E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00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 lIns="90754" tIns="45377" rIns="90754" bIns="45377"/>
          <a:lstStyle/>
          <a:p>
            <a:fld id="{DAD020B7-1B8C-4190-8BC0-DD1A3F3171AF}" type="datetime1">
              <a:rPr lang="en-US" altLang="ko-KR"/>
              <a:pPr/>
              <a:t>4/8/2019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90754" tIns="45377" rIns="90754" bIns="45377"/>
          <a:lstStyle/>
          <a:p>
            <a:fld id="{0AE857CA-B749-42AD-824A-B49CFAEACFD2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/>
          </a:p>
        </p:txBody>
      </p:sp>
    </p:spTree>
    <p:extLst>
      <p:ext uri="{BB962C8B-B14F-4D97-AF65-F5344CB8AC3E}">
        <p14:creationId xmlns:p14="http://schemas.microsoft.com/office/powerpoint/2010/main" val="163516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 lIns="90754" tIns="45377" rIns="90754" bIns="45377"/>
          <a:lstStyle/>
          <a:p>
            <a:fld id="{08A2C883-9014-4FC0-A85B-766D3B406E2F}" type="datetime1">
              <a:rPr lang="en-US" altLang="ko-KR"/>
              <a:pPr/>
              <a:t>4/8/2019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90754" tIns="45377" rIns="90754" bIns="45377"/>
          <a:lstStyle/>
          <a:p>
            <a:fld id="{1BD0C149-0C39-4EBA-B153-71A2CDA18638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/>
          </a:p>
        </p:txBody>
      </p:sp>
    </p:spTree>
    <p:extLst>
      <p:ext uri="{BB962C8B-B14F-4D97-AF65-F5344CB8AC3E}">
        <p14:creationId xmlns:p14="http://schemas.microsoft.com/office/powerpoint/2010/main" val="112669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1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5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4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828801"/>
            <a:ext cx="5384800" cy="4302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828801"/>
            <a:ext cx="5384800" cy="20748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0" y="4056063"/>
            <a:ext cx="5384800" cy="20748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ko-KR" dirty="0"/>
          </a:p>
        </p:txBody>
      </p:sp>
      <p:sp>
        <p:nvSpPr>
          <p:cNvPr id="8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ko-KR" dirty="0"/>
          </a:p>
        </p:txBody>
      </p:sp>
      <p:sp>
        <p:nvSpPr>
          <p:cNvPr id="9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ko-KR" dirty="0"/>
          </a:p>
        </p:txBody>
      </p:sp>
    </p:spTree>
    <p:extLst>
      <p:ext uri="{BB962C8B-B14F-4D97-AF65-F5344CB8AC3E}">
        <p14:creationId xmlns:p14="http://schemas.microsoft.com/office/powerpoint/2010/main" val="262207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55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8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2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8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8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5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D465-053B-45F3-B057-E70A99D6B1D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Practice 3</a:t>
            </a:r>
            <a:br>
              <a:rPr lang="en-US" altLang="ko-KR" sz="5400" dirty="0" smtClean="0"/>
            </a:br>
            <a:r>
              <a:rPr lang="en-US" altLang="ko-KR" sz="4400" dirty="0" smtClean="0"/>
              <a:t>- </a:t>
            </a:r>
            <a:r>
              <a:rPr lang="en-US" altLang="ko-KR" sz="4400" dirty="0" err="1" smtClean="0"/>
              <a:t>CPUScheduler</a:t>
            </a:r>
            <a:r>
              <a:rPr lang="en-US" altLang="ko-KR" sz="4400" dirty="0" smtClean="0"/>
              <a:t> </a:t>
            </a:r>
            <a:r>
              <a:rPr lang="en-US" altLang="ko-KR" sz="4400" dirty="0"/>
              <a:t>Simulator </a:t>
            </a:r>
            <a:r>
              <a:rPr lang="en-US" altLang="ko-KR" sz="4400" dirty="0" smtClean="0"/>
              <a:t>V2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08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122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dirty="0" err="1"/>
              <a:t>CPUScheduler</a:t>
            </a:r>
            <a:r>
              <a:rPr lang="en-US" altLang="ko-KR" sz="3200" dirty="0"/>
              <a:t> Simulator </a:t>
            </a:r>
            <a:r>
              <a:rPr lang="en-US" altLang="ko-KR" sz="3200" dirty="0" smtClean="0"/>
              <a:t>V2</a:t>
            </a:r>
            <a:br>
              <a:rPr lang="en-US" altLang="ko-KR" sz="3200" dirty="0" smtClean="0"/>
            </a:br>
            <a:r>
              <a:rPr lang="en-US" altLang="ko-KR" sz="3200" dirty="0" smtClean="0"/>
              <a:t>- Source Code Description</a:t>
            </a:r>
            <a:endParaRPr lang="ko-KR" altLang="en-US" sz="3200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838200" y="1136073"/>
            <a:ext cx="8250382" cy="504089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Current code status (V2)</a:t>
            </a:r>
          </a:p>
          <a:p>
            <a:pPr lvl="1"/>
            <a:r>
              <a:rPr lang="en-US" altLang="ko-KR" sz="1600" dirty="0" smtClean="0"/>
              <a:t>Uniprocessor is available</a:t>
            </a:r>
          </a:p>
          <a:p>
            <a:pPr lvl="2"/>
            <a:r>
              <a:rPr lang="en-US" altLang="ko-KR" sz="1200" dirty="0" smtClean="0"/>
              <a:t>actually multiprocessors can be exploited by modifying corresponding variable in GlobalData.java</a:t>
            </a:r>
          </a:p>
          <a:p>
            <a:pPr lvl="1"/>
            <a:r>
              <a:rPr lang="en-US" altLang="ko-KR" sz="1600" dirty="0" smtClean="0"/>
              <a:t>RM, EDF, FIFO are implemented</a:t>
            </a:r>
          </a:p>
          <a:p>
            <a:pPr lvl="2"/>
            <a:r>
              <a:rPr lang="en-US" altLang="ko-KR" sz="1200" dirty="0" smtClean="0"/>
              <a:t>in Algorithm_RM.java</a:t>
            </a:r>
          </a:p>
          <a:p>
            <a:pPr lvl="2"/>
            <a:r>
              <a:rPr lang="en-US" altLang="ko-KR" sz="1200" dirty="0"/>
              <a:t>in </a:t>
            </a:r>
            <a:r>
              <a:rPr lang="en-US" altLang="ko-KR" sz="1200" dirty="0" smtClean="0"/>
              <a:t>Algorithm_EDF.java</a:t>
            </a:r>
            <a:endParaRPr lang="en-US" altLang="ko-KR" sz="1200" dirty="0"/>
          </a:p>
          <a:p>
            <a:pPr lvl="2"/>
            <a:r>
              <a:rPr lang="en-US" altLang="ko-KR" sz="1200" dirty="0"/>
              <a:t>in </a:t>
            </a:r>
            <a:r>
              <a:rPr lang="en-US" altLang="ko-KR" sz="1200" dirty="0" smtClean="0"/>
              <a:t>Algorithm_FIFO.java</a:t>
            </a:r>
          </a:p>
          <a:p>
            <a:pPr lvl="1"/>
            <a:r>
              <a:rPr lang="en-US" altLang="ko-KR" sz="1600" dirty="0" smtClean="0"/>
              <a:t>(At least 1000, up to 100,000) Task sets are randomly generated with bimodal and exponential distributions </a:t>
            </a:r>
          </a:p>
          <a:p>
            <a:pPr lvl="2"/>
            <a:r>
              <a:rPr lang="en-US" altLang="ko-KR" sz="1200" dirty="0" smtClean="0"/>
              <a:t>The number of task sets that can be generated is dependent on the number of considered distribution and seed numbers</a:t>
            </a:r>
          </a:p>
          <a:p>
            <a:pPr lvl="1"/>
            <a:r>
              <a:rPr lang="en-US" altLang="ko-KR" sz="1600" dirty="0" smtClean="0"/>
              <a:t>The skeleton code for Utilization based analysis for RM and EDF are implemented</a:t>
            </a:r>
          </a:p>
          <a:p>
            <a:pPr lvl="2"/>
            <a:r>
              <a:rPr lang="en-US" altLang="ko-KR" sz="1200" dirty="0" smtClean="0"/>
              <a:t>In Analysis.java</a:t>
            </a:r>
          </a:p>
          <a:p>
            <a:pPr lvl="1"/>
            <a:r>
              <a:rPr lang="en-US" altLang="ko-KR" sz="1600" dirty="0" smtClean="0"/>
              <a:t>Graph generation code is not included yet</a:t>
            </a:r>
          </a:p>
          <a:p>
            <a:pPr lvl="1"/>
            <a:r>
              <a:rPr lang="en-US" altLang="ko-KR" sz="1600" dirty="0" smtClean="0"/>
              <a:t>I/O will not be considered</a:t>
            </a:r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582" y="1492682"/>
            <a:ext cx="19907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63691" cy="5961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Utilization based analysis</a:t>
            </a:r>
            <a:endParaRPr lang="ko-KR" alt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838200" y="1136073"/>
            <a:ext cx="7092142" cy="988291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You should complete </a:t>
            </a:r>
            <a:r>
              <a:rPr lang="en-US" altLang="ko-KR" sz="2000" b="1" dirty="0" smtClean="0"/>
              <a:t>implementing Utilization based analysis for RM and EDF</a:t>
            </a:r>
            <a:r>
              <a:rPr lang="en-US" altLang="ko-KR" sz="2000" dirty="0" smtClean="0"/>
              <a:t> in </a:t>
            </a:r>
            <a:r>
              <a:rPr lang="en-US" altLang="ko-KR" sz="2000" dirty="0" err="1" smtClean="0"/>
              <a:t>CPUScheduler</a:t>
            </a:r>
            <a:r>
              <a:rPr lang="en-US" altLang="ko-KR" sz="2000" dirty="0" smtClean="0"/>
              <a:t> V2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771" y="107432"/>
            <a:ext cx="3536380" cy="654049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207135" y="4389120"/>
            <a:ext cx="1654232" cy="257695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653550" y="4256116"/>
            <a:ext cx="2194560" cy="764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8653550" y="5507439"/>
            <a:ext cx="2194560" cy="764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207135" y="4526743"/>
            <a:ext cx="1654232" cy="1363081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78065" y="4204454"/>
            <a:ext cx="181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Modify here 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(Analysis.java)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9536" y="-99392"/>
            <a:ext cx="7772400" cy="1143000"/>
          </a:xfrm>
        </p:spPr>
        <p:txBody>
          <a:bodyPr/>
          <a:lstStyle/>
          <a:p>
            <a:r>
              <a:rPr lang="en-US" altLang="ko-KR" b="1" dirty="0" smtClean="0">
                <a:latin typeface="Arial" charset="0"/>
                <a:ea typeface="굴림" charset="-127"/>
              </a:rPr>
              <a:t>RM – Utilization Bound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  <a:ea typeface="굴림" charset="-127"/>
              </a:rPr>
              <a:t>Real-time system is schedulable under RM if</a:t>
            </a:r>
            <a:endParaRPr lang="en-US" altLang="ko-KR" sz="3200" dirty="0">
              <a:latin typeface="Calibri" panose="020F0502020204030204" pitchFamily="34" charset="0"/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latin typeface="Calibri" panose="020F0502020204030204" pitchFamily="34" charset="0"/>
                <a:ea typeface="굴림" charset="-127"/>
              </a:rPr>
              <a:t>		               ∑</a:t>
            </a:r>
            <a:r>
              <a:rPr lang="en-US" altLang="ko-KR" dirty="0" err="1" smtClean="0">
                <a:latin typeface="Calibri" panose="020F0502020204030204" pitchFamily="34" charset="0"/>
                <a:ea typeface="굴림" charset="-127"/>
              </a:rPr>
              <a:t>U</a:t>
            </a:r>
            <a:r>
              <a:rPr lang="en-US" altLang="ko-KR" baseline="-25000" dirty="0" err="1" smtClean="0">
                <a:latin typeface="Calibri" panose="020F0502020204030204" pitchFamily="34" charset="0"/>
                <a:ea typeface="굴림" charset="-127"/>
              </a:rPr>
              <a:t>i</a:t>
            </a:r>
            <a:r>
              <a:rPr lang="en-US" altLang="ko-KR" dirty="0" smtClean="0">
                <a:latin typeface="Calibri" panose="020F0502020204030204" pitchFamily="34" charset="0"/>
                <a:ea typeface="굴림" charset="-127"/>
              </a:rPr>
              <a:t> ≤ n (2</a:t>
            </a:r>
            <a:r>
              <a:rPr lang="en-US" altLang="ko-KR" baseline="30000" dirty="0" smtClean="0">
                <a:latin typeface="Calibri" panose="020F0502020204030204" pitchFamily="34" charset="0"/>
                <a:ea typeface="굴림" charset="-127"/>
              </a:rPr>
              <a:t>1/n</a:t>
            </a:r>
            <a:r>
              <a:rPr lang="en-US" altLang="ko-KR" dirty="0" smtClean="0">
                <a:latin typeface="Calibri" panose="020F0502020204030204" pitchFamily="34" charset="0"/>
                <a:ea typeface="굴림" charset="-127"/>
              </a:rPr>
              <a:t>-1)</a:t>
            </a:r>
          </a:p>
          <a:p>
            <a:endParaRPr lang="en-US" altLang="ko-KR" dirty="0" smtClean="0">
              <a:latin typeface="Calibri" panose="020F0502020204030204" pitchFamily="34" charset="0"/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solidFill>
                  <a:srgbClr val="4D4D4D"/>
                </a:solidFill>
                <a:latin typeface="Calibri" panose="020F0502020204030204" pitchFamily="34" charset="0"/>
                <a:ea typeface="굴림" charset="-127"/>
              </a:rPr>
              <a:t>    Liu &amp; </a:t>
            </a:r>
            <a:r>
              <a:rPr lang="en-US" altLang="ko-KR" dirty="0" err="1" smtClean="0">
                <a:solidFill>
                  <a:srgbClr val="4D4D4D"/>
                </a:solidFill>
                <a:latin typeface="Calibri" panose="020F0502020204030204" pitchFamily="34" charset="0"/>
                <a:ea typeface="굴림" charset="-127"/>
              </a:rPr>
              <a:t>Layland</a:t>
            </a:r>
            <a:r>
              <a:rPr lang="en-US" altLang="ko-KR" dirty="0" smtClean="0">
                <a:solidFill>
                  <a:srgbClr val="4D4D4D"/>
                </a:solidFill>
                <a:latin typeface="Calibri" panose="020F0502020204030204" pitchFamily="34" charset="0"/>
                <a:ea typeface="굴림" charset="-127"/>
              </a:rPr>
              <a:t>,</a:t>
            </a:r>
          </a:p>
          <a:p>
            <a:pPr>
              <a:buFontTx/>
              <a:buNone/>
            </a:pPr>
            <a:r>
              <a:rPr lang="en-US" altLang="ko-KR" dirty="0" smtClean="0">
                <a:solidFill>
                  <a:srgbClr val="4D4D4D"/>
                </a:solidFill>
                <a:latin typeface="Calibri" panose="020F0502020204030204" pitchFamily="34" charset="0"/>
                <a:ea typeface="굴림" charset="-127"/>
              </a:rPr>
              <a:t> 	</a:t>
            </a:r>
            <a:r>
              <a:rPr lang="en-US" altLang="ko-KR" dirty="0" smtClean="0">
                <a:solidFill>
                  <a:srgbClr val="4D4D4D"/>
                </a:solidFill>
                <a:latin typeface="Arial" charset="0"/>
                <a:ea typeface="굴림" charset="-127"/>
              </a:rPr>
              <a:t>“</a:t>
            </a:r>
            <a:r>
              <a:rPr lang="en-US" altLang="ko-KR" dirty="0" smtClean="0">
                <a:solidFill>
                  <a:srgbClr val="4D4D4D"/>
                </a:solidFill>
                <a:latin typeface="Calibri" panose="020F0502020204030204" pitchFamily="34" charset="0"/>
                <a:ea typeface="굴림" charset="-127"/>
              </a:rPr>
              <a:t>Scheduling algorithms for multi-programming in a hard-real-time environment</a:t>
            </a:r>
            <a:r>
              <a:rPr lang="en-US" altLang="ko-KR" dirty="0" smtClean="0">
                <a:solidFill>
                  <a:srgbClr val="4D4D4D"/>
                </a:solidFill>
                <a:latin typeface="Arial" charset="0"/>
                <a:ea typeface="굴림" charset="-127"/>
              </a:rPr>
              <a:t>”</a:t>
            </a:r>
            <a:r>
              <a:rPr lang="en-US" altLang="ko-KR" dirty="0" smtClean="0">
                <a:solidFill>
                  <a:srgbClr val="4D4D4D"/>
                </a:solidFill>
                <a:latin typeface="Calibri" panose="020F0502020204030204" pitchFamily="34" charset="0"/>
                <a:ea typeface="굴림" charset="-127"/>
              </a:rPr>
              <a:t>,  Journal of ACM, 1973.</a:t>
            </a:r>
          </a:p>
          <a:p>
            <a:pPr>
              <a:buFontTx/>
              <a:buNone/>
            </a:pPr>
            <a:endParaRPr lang="en-US" altLang="ko-KR" dirty="0">
              <a:latin typeface="Calibri" panose="020F0502020204030204" pitchFamily="34" charset="0"/>
              <a:ea typeface="굴림" charset="-127"/>
            </a:endParaRPr>
          </a:p>
          <a:p>
            <a:endParaRPr lang="en-US" altLang="ko-KR" dirty="0">
              <a:latin typeface="Calibri" panose="020F0502020204030204" pitchFamily="34" charset="0"/>
              <a:ea typeface="굴림" charset="-127"/>
            </a:endParaRPr>
          </a:p>
          <a:p>
            <a:endParaRPr lang="en-US" altLang="ko-KR" dirty="0" smtClean="0"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98417" y="2502041"/>
            <a:ext cx="3607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굴림" charset="-127"/>
              </a:rPr>
              <a:t>n = the number of tasks in a task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1544" y="-609"/>
            <a:ext cx="7772400" cy="1143000"/>
          </a:xfrm>
        </p:spPr>
        <p:txBody>
          <a:bodyPr/>
          <a:lstStyle/>
          <a:p>
            <a:r>
              <a:rPr lang="en-US" altLang="ko-KR" b="1" dirty="0" smtClean="0">
                <a:latin typeface="Arial" charset="0"/>
                <a:ea typeface="굴림" charset="-127"/>
              </a:rPr>
              <a:t>EDF – Utilization Bound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  <a:ea typeface="굴림" charset="-127"/>
              </a:rPr>
              <a:t>Real-time system is schedulable under EDF if and only if </a:t>
            </a:r>
            <a:endParaRPr lang="en-US" altLang="ko-KR" sz="3200" dirty="0">
              <a:latin typeface="Calibri" panose="020F0502020204030204" pitchFamily="34" charset="0"/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latin typeface="Calibri" panose="020F0502020204030204" pitchFamily="34" charset="0"/>
                <a:ea typeface="굴림" charset="-127"/>
              </a:rPr>
              <a:t>		               ∑</a:t>
            </a:r>
            <a:r>
              <a:rPr lang="en-US" altLang="ko-KR" dirty="0" err="1" smtClean="0">
                <a:latin typeface="Calibri" panose="020F0502020204030204" pitchFamily="34" charset="0"/>
                <a:ea typeface="굴림" charset="-127"/>
              </a:rPr>
              <a:t>U</a:t>
            </a:r>
            <a:r>
              <a:rPr lang="en-US" altLang="ko-KR" baseline="-25000" dirty="0" err="1" smtClean="0">
                <a:latin typeface="Calibri" panose="020F0502020204030204" pitchFamily="34" charset="0"/>
                <a:ea typeface="굴림" charset="-127"/>
              </a:rPr>
              <a:t>i</a:t>
            </a:r>
            <a:r>
              <a:rPr lang="en-US" altLang="ko-KR" dirty="0" smtClean="0">
                <a:latin typeface="Calibri" panose="020F0502020204030204" pitchFamily="34" charset="0"/>
                <a:ea typeface="굴림" charset="-127"/>
              </a:rPr>
              <a:t> ≤ 1</a:t>
            </a:r>
          </a:p>
          <a:p>
            <a:endParaRPr lang="en-US" altLang="ko-KR" dirty="0" smtClean="0">
              <a:latin typeface="Calibri" panose="020F0502020204030204" pitchFamily="34" charset="0"/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solidFill>
                  <a:srgbClr val="4D4D4D"/>
                </a:solidFill>
                <a:latin typeface="Calibri" panose="020F0502020204030204" pitchFamily="34" charset="0"/>
                <a:ea typeface="굴림" charset="-127"/>
              </a:rPr>
              <a:t>    Liu &amp; </a:t>
            </a:r>
            <a:r>
              <a:rPr lang="en-US" altLang="ko-KR" dirty="0" err="1" smtClean="0">
                <a:solidFill>
                  <a:srgbClr val="4D4D4D"/>
                </a:solidFill>
                <a:latin typeface="Calibri" panose="020F0502020204030204" pitchFamily="34" charset="0"/>
                <a:ea typeface="굴림" charset="-127"/>
              </a:rPr>
              <a:t>Layland</a:t>
            </a:r>
            <a:r>
              <a:rPr lang="en-US" altLang="ko-KR" dirty="0" smtClean="0">
                <a:solidFill>
                  <a:srgbClr val="4D4D4D"/>
                </a:solidFill>
                <a:latin typeface="Calibri" panose="020F0502020204030204" pitchFamily="34" charset="0"/>
                <a:ea typeface="굴림" charset="-127"/>
              </a:rPr>
              <a:t>,</a:t>
            </a:r>
          </a:p>
          <a:p>
            <a:pPr>
              <a:buFontTx/>
              <a:buNone/>
            </a:pPr>
            <a:r>
              <a:rPr lang="en-US" altLang="ko-KR" dirty="0" smtClean="0">
                <a:solidFill>
                  <a:srgbClr val="4D4D4D"/>
                </a:solidFill>
                <a:latin typeface="Calibri" panose="020F0502020204030204" pitchFamily="34" charset="0"/>
                <a:ea typeface="굴림" charset="-127"/>
              </a:rPr>
              <a:t> 	</a:t>
            </a:r>
            <a:r>
              <a:rPr lang="en-US" altLang="ko-KR" dirty="0" smtClean="0">
                <a:solidFill>
                  <a:srgbClr val="4D4D4D"/>
                </a:solidFill>
                <a:latin typeface="Arial" charset="0"/>
                <a:ea typeface="굴림" charset="-127"/>
              </a:rPr>
              <a:t>“</a:t>
            </a:r>
            <a:r>
              <a:rPr lang="en-US" altLang="ko-KR" dirty="0" smtClean="0">
                <a:solidFill>
                  <a:srgbClr val="4D4D4D"/>
                </a:solidFill>
                <a:latin typeface="Calibri" panose="020F0502020204030204" pitchFamily="34" charset="0"/>
                <a:ea typeface="굴림" charset="-127"/>
              </a:rPr>
              <a:t>Scheduling algorithms for multi-programming in a hard-real-time environment</a:t>
            </a:r>
            <a:r>
              <a:rPr lang="en-US" altLang="ko-KR" dirty="0" smtClean="0">
                <a:solidFill>
                  <a:srgbClr val="4D4D4D"/>
                </a:solidFill>
                <a:latin typeface="Arial" charset="0"/>
                <a:ea typeface="굴림" charset="-127"/>
              </a:rPr>
              <a:t>”</a:t>
            </a:r>
            <a:r>
              <a:rPr lang="en-US" altLang="ko-KR" dirty="0" smtClean="0">
                <a:solidFill>
                  <a:srgbClr val="4D4D4D"/>
                </a:solidFill>
                <a:latin typeface="Calibri" panose="020F0502020204030204" pitchFamily="34" charset="0"/>
                <a:ea typeface="굴림" charset="-127"/>
              </a:rPr>
              <a:t>,  Journal of ACM, 1973.</a:t>
            </a:r>
          </a:p>
          <a:p>
            <a:pPr>
              <a:buFontTx/>
              <a:buNone/>
            </a:pPr>
            <a:endParaRPr lang="en-US" altLang="ko-KR" dirty="0">
              <a:latin typeface="Calibri" panose="020F0502020204030204" pitchFamily="34" charset="0"/>
              <a:ea typeface="굴림" charset="-127"/>
            </a:endParaRPr>
          </a:p>
          <a:p>
            <a:endParaRPr lang="en-US" altLang="ko-KR" dirty="0">
              <a:latin typeface="Calibri" panose="020F0502020204030204" pitchFamily="34" charset="0"/>
              <a:ea typeface="굴림" charset="-127"/>
            </a:endParaRPr>
          </a:p>
          <a:p>
            <a:endParaRPr lang="en-US" altLang="ko-KR" dirty="0" smtClean="0"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6972" y="2240783"/>
            <a:ext cx="193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Exact analysis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1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1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Utilization based analysis</a:t>
            </a:r>
            <a:endParaRPr lang="ko-KR" alt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040890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 smtClean="0"/>
              <a:t>You will see the following results by executing __ResultCompare.java</a:t>
            </a:r>
          </a:p>
          <a:p>
            <a:pPr lvl="2"/>
            <a:r>
              <a:rPr lang="en-US" altLang="ko-KR" sz="1200" dirty="0" smtClean="0"/>
              <a:t>Comparing 10 with 1000</a:t>
            </a:r>
          </a:p>
          <a:p>
            <a:pPr lvl="2"/>
            <a:r>
              <a:rPr lang="en-US" altLang="ko-KR" sz="1200" dirty="0" smtClean="0"/>
              <a:t>Comparing 11 with 1001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 smtClean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57" y="2403184"/>
            <a:ext cx="4040837" cy="2880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96" y="2403184"/>
            <a:ext cx="3661526" cy="28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1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Practice </a:t>
            </a:r>
            <a:r>
              <a:rPr lang="en-US" altLang="ko-KR" dirty="0" smtClean="0"/>
              <a:t>3 </a:t>
            </a:r>
            <a:r>
              <a:rPr lang="en-US" altLang="ko-KR" dirty="0"/>
              <a:t>HW</a:t>
            </a:r>
            <a:endParaRPr lang="ko-KR" alt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838200" y="1145309"/>
            <a:ext cx="10515600" cy="504089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1600" dirty="0" smtClean="0"/>
          </a:p>
          <a:p>
            <a:r>
              <a:rPr lang="en-US" altLang="ko-KR" sz="2000" dirty="0" smtClean="0"/>
              <a:t>Submission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/>
              <a:t>Analysis.java (yours)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/>
              <a:t>Captured output (in console window) figures; one that you saw in the previous slide</a:t>
            </a:r>
          </a:p>
          <a:p>
            <a:pPr lvl="2"/>
            <a:r>
              <a:rPr lang="en-US" altLang="ko-KR" sz="1200" dirty="0" smtClean="0"/>
              <a:t>Two captured output for RM and EDF, respectively.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/>
          </a:p>
          <a:p>
            <a:r>
              <a:rPr lang="en-US" altLang="ko-KR" sz="2000" dirty="0" smtClean="0"/>
              <a:t>Firm deadline : 2019 4. 29. (4. 30. for evening class) AM 10:00</a:t>
            </a:r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</a:rPr>
              <a:t>About </a:t>
            </a:r>
            <a:r>
              <a:rPr lang="en-US" altLang="ko-KR" sz="1600" dirty="0" smtClean="0">
                <a:solidFill>
                  <a:srgbClr val="FF0000"/>
                </a:solidFill>
              </a:rPr>
              <a:t>three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weeks are provided</a:t>
            </a:r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</a:rPr>
              <a:t>Instead, </a:t>
            </a:r>
            <a:r>
              <a:rPr lang="en-US" altLang="ko-KR" sz="1600" u="sng" dirty="0" smtClean="0">
                <a:solidFill>
                  <a:srgbClr val="FF0000"/>
                </a:solidFill>
              </a:rPr>
              <a:t>no delay is allowed</a:t>
            </a:r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</a:rPr>
              <a:t>Delayed submission is graded as 0</a:t>
            </a:r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</a:rPr>
              <a:t>Wrong output(source code as well) is graded as 0</a:t>
            </a:r>
          </a:p>
          <a:p>
            <a:pPr lvl="1"/>
            <a:r>
              <a:rPr lang="en-US" altLang="ko-KR" sz="1600" b="1" u="sng" dirty="0" smtClean="0">
                <a:solidFill>
                  <a:srgbClr val="FF0000"/>
                </a:solidFill>
              </a:rPr>
              <a:t>Duplicated (from other peers) source code is graded as 'F‘</a:t>
            </a:r>
          </a:p>
          <a:p>
            <a:pPr lvl="2"/>
            <a:r>
              <a:rPr lang="en-US" altLang="ko-KR" sz="1200" b="1" u="sng" dirty="0" smtClean="0">
                <a:solidFill>
                  <a:srgbClr val="FF0000"/>
                </a:solidFill>
              </a:rPr>
              <a:t>You should explain how to implement your source code in our class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92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296</Words>
  <Application>Microsoft Office PowerPoint</Application>
  <PresentationFormat>Widescreen</PresentationFormat>
  <Paragraphs>109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Office Theme</vt:lpstr>
      <vt:lpstr>Practice 3 - CPUScheduler Simulator V2</vt:lpstr>
      <vt:lpstr>CPUScheduler Simulator V2 - Source Code Description</vt:lpstr>
      <vt:lpstr>Utilization based analysis</vt:lpstr>
      <vt:lpstr>RM – Utilization Bound</vt:lpstr>
      <vt:lpstr>EDF – Utilization Bound</vt:lpstr>
      <vt:lpstr>Utilization based analysis</vt:lpstr>
      <vt:lpstr>Practice 3 HW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백형부</dc:creator>
  <cp:lastModifiedBy>백형부</cp:lastModifiedBy>
  <cp:revision>37</cp:revision>
  <dcterms:created xsi:type="dcterms:W3CDTF">2019-03-23T09:53:27Z</dcterms:created>
  <dcterms:modified xsi:type="dcterms:W3CDTF">2019-04-08T12:52:32Z</dcterms:modified>
</cp:coreProperties>
</file>