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0"/>
  </p:notesMasterIdLst>
  <p:handoutMasterIdLst>
    <p:handoutMasterId r:id="rId21"/>
  </p:handoutMasterIdLst>
  <p:sldIdLst>
    <p:sldId id="660" r:id="rId2"/>
    <p:sldId id="662" r:id="rId3"/>
    <p:sldId id="663" r:id="rId4"/>
    <p:sldId id="664" r:id="rId5"/>
    <p:sldId id="665" r:id="rId6"/>
    <p:sldId id="677" r:id="rId7"/>
    <p:sldId id="678" r:id="rId8"/>
    <p:sldId id="679" r:id="rId9"/>
    <p:sldId id="680" r:id="rId10"/>
    <p:sldId id="683" r:id="rId11"/>
    <p:sldId id="657" r:id="rId12"/>
    <p:sldId id="659" r:id="rId13"/>
    <p:sldId id="671" r:id="rId14"/>
    <p:sldId id="669" r:id="rId15"/>
    <p:sldId id="672" r:id="rId16"/>
    <p:sldId id="673" r:id="rId17"/>
    <p:sldId id="681" r:id="rId18"/>
    <p:sldId id="682" r:id="rId19"/>
  </p:sldIdLst>
  <p:sldSz cx="9144000" cy="6858000" type="screen4x3"/>
  <p:notesSz cx="9866313" cy="673576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6" autoAdjust="0"/>
    <p:restoredTop sz="82918" autoAdjust="0"/>
  </p:normalViewPr>
  <p:slideViewPr>
    <p:cSldViewPr snapToGrid="0">
      <p:cViewPr varScale="1">
        <p:scale>
          <a:sx n="95" d="100"/>
          <a:sy n="95" d="100"/>
        </p:scale>
        <p:origin x="19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477" cy="338134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533" y="0"/>
            <a:ext cx="4276477" cy="338134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/>
            </a:lvl1pPr>
          </a:lstStyle>
          <a:p>
            <a:fld id="{9001B407-220F-4905-8CAF-0651C2C0A4E8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397629"/>
            <a:ext cx="4276477" cy="338134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533" y="6397629"/>
            <a:ext cx="4276477" cy="338134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/>
            </a:lvl1pPr>
          </a:lstStyle>
          <a:p>
            <a:fld id="{C81D862D-32C8-43B2-826B-AB4E6E62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53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68675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6632" y="3199487"/>
            <a:ext cx="7893050" cy="30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39" tIns="90739" rIns="90739" bIns="90739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5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71225" y="1188962"/>
            <a:ext cx="8201550" cy="5203025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●"/>
              <a:tabLst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lnSpc>
                <a:spcPct val="110000"/>
              </a:lnSpc>
              <a:buFont typeface="Courier New" panose="02070309020205020404" pitchFamily="49" charset="0"/>
              <a:buChar char="o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110000"/>
              </a:lnSpc>
              <a:buFont typeface="Wingdings" panose="05000000000000000000" pitchFamily="2" charset="2"/>
              <a:buChar char="§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10000"/>
              </a:lnSpc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 smtClean="0"/>
              <a:t> 마스터 텍스트 스타일 편집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 셋째 수준</a:t>
            </a:r>
          </a:p>
          <a:p>
            <a:pPr lvl="3"/>
            <a:r>
              <a:rPr lang="ko-KR" altLang="en-US" dirty="0" smtClean="0"/>
              <a:t> 넷째 수준</a:t>
            </a:r>
          </a:p>
          <a:p>
            <a:pPr lvl="4"/>
            <a:r>
              <a:rPr lang="ko-KR" altLang="en-US" dirty="0" smtClean="0"/>
              <a:t> 다섯째 수준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6200" y="466200"/>
            <a:ext cx="8211600" cy="7227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6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8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549044A-8ABE-4838-B3FA-38D0CF5108F7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F551223-C757-441F-8C0A-A0C58BC5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41300"/>
            <a:ext cx="8201550" cy="5203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18600" y="618600"/>
            <a:ext cx="8211600" cy="72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4" name="직각 삼각형 25"/>
          <p:cNvSpPr/>
          <p:nvPr userDrawn="1"/>
        </p:nvSpPr>
        <p:spPr>
          <a:xfrm>
            <a:off x="-5095" y="6237312"/>
            <a:ext cx="893036" cy="627728"/>
          </a:xfrm>
          <a:custGeom>
            <a:avLst/>
            <a:gdLst>
              <a:gd name="connsiteX0" fmla="*/ 0 w 877161"/>
              <a:gd name="connsiteY0" fmla="*/ 627728 h 627728"/>
              <a:gd name="connsiteX1" fmla="*/ 0 w 877161"/>
              <a:gd name="connsiteY1" fmla="*/ 0 h 627728"/>
              <a:gd name="connsiteX2" fmla="*/ 877161 w 877161"/>
              <a:gd name="connsiteY2" fmla="*/ 627728 h 627728"/>
              <a:gd name="connsiteX3" fmla="*/ 0 w 877161"/>
              <a:gd name="connsiteY3" fmla="*/ 627728 h 627728"/>
              <a:gd name="connsiteX0" fmla="*/ 0 w 893036"/>
              <a:gd name="connsiteY0" fmla="*/ 627728 h 627728"/>
              <a:gd name="connsiteX1" fmla="*/ 0 w 893036"/>
              <a:gd name="connsiteY1" fmla="*/ 0 h 627728"/>
              <a:gd name="connsiteX2" fmla="*/ 893036 w 893036"/>
              <a:gd name="connsiteY2" fmla="*/ 624553 h 627728"/>
              <a:gd name="connsiteX3" fmla="*/ 0 w 893036"/>
              <a:gd name="connsiteY3" fmla="*/ 627728 h 62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036" h="627728">
                <a:moveTo>
                  <a:pt x="0" y="627728"/>
                </a:moveTo>
                <a:lnTo>
                  <a:pt x="0" y="0"/>
                </a:lnTo>
                <a:lnTo>
                  <a:pt x="893036" y="624553"/>
                </a:lnTo>
                <a:lnTo>
                  <a:pt x="0" y="6277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Calibri" panose="020F0502020204030204" pitchFamily="34" charset="0"/>
            </a:endParaRPr>
          </a:p>
        </p:txBody>
      </p:sp>
      <p:sp>
        <p:nvSpPr>
          <p:cNvPr id="15" name="슬라이드 번호 개체 틀 46"/>
          <p:cNvSpPr txBox="1">
            <a:spLocks/>
          </p:cNvSpPr>
          <p:nvPr userDrawn="1"/>
        </p:nvSpPr>
        <p:spPr>
          <a:xfrm>
            <a:off x="-1" y="6551184"/>
            <a:ext cx="441423" cy="28460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716743E-0283-4E3C-A71C-0A398C4C4EAB}" type="slidenum">
              <a:rPr lang="ko-KR" altLang="en-US" sz="1050" b="1" smtClean="0">
                <a:ln w="31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pPr algn="l"/>
              <a:t>‹#›</a:t>
            </a:fld>
            <a:endParaRPr lang="ko-KR" altLang="en-US" sz="750" b="1" dirty="0">
              <a:ln w="317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7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4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80.png"/><Relationship Id="rId7" Type="http://schemas.openxmlformats.org/officeDocument/2006/relationships/image" Target="../media/image13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0.png"/><Relationship Id="rId7" Type="http://schemas.openxmlformats.org/officeDocument/2006/relationships/image" Target="../media/image14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4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14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Practice </a:t>
            </a:r>
            <a:r>
              <a:rPr lang="en-US" altLang="ko-KR" sz="5400" dirty="0" smtClean="0"/>
              <a:t>8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4400" dirty="0"/>
              <a:t>- </a:t>
            </a:r>
            <a:r>
              <a:rPr lang="en-US" altLang="ko-KR" sz="4000" dirty="0" smtClean="0"/>
              <a:t>RTA </a:t>
            </a:r>
            <a:r>
              <a:rPr lang="en-US" altLang="ko-KR" sz="4000" dirty="0"/>
              <a:t>for </a:t>
            </a:r>
            <a:r>
              <a:rPr lang="en-US" altLang="ko-KR" sz="4000" dirty="0" smtClean="0"/>
              <a:t>RM on Multiprocessors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70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time analysis for 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59"/>
              <p:cNvSpPr>
                <a:spLocks noChangeArrowheads="1"/>
              </p:cNvSpPr>
              <p:nvPr/>
            </p:nvSpPr>
            <p:spPr bwMode="auto">
              <a:xfrm>
                <a:off x="4490035" y="2617186"/>
                <a:ext cx="31881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r>
                  <a:rPr lang="en-US" altLang="ko-KR" i="1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HP(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  <m:t>τ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)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: a set of higher-priority tasks</a:t>
                </a:r>
                <a:endParaRPr lang="ko-KR" altLang="en-US" baseline="-25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5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0035" y="2617186"/>
                <a:ext cx="3188117" cy="307777"/>
              </a:xfrm>
              <a:prstGeom prst="rect">
                <a:avLst/>
              </a:prstGeom>
              <a:blipFill>
                <a:blip r:embed="rId2"/>
                <a:stretch>
                  <a:fillRect t="-1961" b="-196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650503" y="1190309"/>
                <a:ext cx="6290745" cy="1305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pt-BR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τ</m:t>
                          </m:r>
                          <m:r>
                            <a:rPr lang="en-US" altLang="ko-KR" sz="28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𝑖</m:t>
                          </m:r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∊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𝐻𝑃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τ</m:t>
                          </m:r>
                          <m:r>
                            <a:rPr lang="en-US" altLang="ko-KR" sz="28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3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pt-BR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ko-KR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sz="2800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8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03" y="1190309"/>
                <a:ext cx="6290745" cy="1305037"/>
              </a:xfrm>
              <a:prstGeom prst="rect">
                <a:avLst/>
              </a:prstGeom>
              <a:blipFill>
                <a:blip r:embed="rId3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7280106" y="368833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3609804" y="368833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7720172" y="5614061"/>
            <a:ext cx="468312" cy="381000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6803360" y="5623586"/>
            <a:ext cx="468312" cy="381000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4973208" y="5623586"/>
            <a:ext cx="468312" cy="381000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4073704" y="4654645"/>
            <a:ext cx="924441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3" name="Rectangle 24"/>
          <p:cNvSpPr>
            <a:spLocks noChangeArrowheads="1"/>
          </p:cNvSpPr>
          <p:nvPr/>
        </p:nvSpPr>
        <p:spPr bwMode="auto">
          <a:xfrm>
            <a:off x="5457583" y="3693098"/>
            <a:ext cx="423863" cy="3810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4" name="Line 7"/>
          <p:cNvSpPr>
            <a:spLocks noChangeShapeType="1"/>
          </p:cNvSpPr>
          <p:nvPr/>
        </p:nvSpPr>
        <p:spPr bwMode="auto">
          <a:xfrm>
            <a:off x="3609804" y="4069335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5" name="Line 8"/>
          <p:cNvSpPr>
            <a:spLocks noChangeShapeType="1"/>
          </p:cNvSpPr>
          <p:nvPr/>
        </p:nvSpPr>
        <p:spPr bwMode="auto">
          <a:xfrm>
            <a:off x="3609804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6" name="Line 9"/>
          <p:cNvSpPr>
            <a:spLocks noChangeShapeType="1"/>
          </p:cNvSpPr>
          <p:nvPr/>
        </p:nvSpPr>
        <p:spPr bwMode="auto">
          <a:xfrm>
            <a:off x="4524204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7" name="Line 10"/>
          <p:cNvSpPr>
            <a:spLocks noChangeShapeType="1"/>
          </p:cNvSpPr>
          <p:nvPr/>
        </p:nvSpPr>
        <p:spPr bwMode="auto">
          <a:xfrm>
            <a:off x="4981404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8" name="Line 11"/>
          <p:cNvSpPr>
            <a:spLocks noChangeShapeType="1"/>
          </p:cNvSpPr>
          <p:nvPr/>
        </p:nvSpPr>
        <p:spPr bwMode="auto">
          <a:xfrm>
            <a:off x="5438604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4067004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6353004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6810204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2" name="Line 15"/>
          <p:cNvSpPr>
            <a:spLocks noChangeShapeType="1"/>
          </p:cNvSpPr>
          <p:nvPr/>
        </p:nvSpPr>
        <p:spPr bwMode="auto">
          <a:xfrm>
            <a:off x="5895804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3" name="Line 16"/>
          <p:cNvSpPr>
            <a:spLocks noChangeShapeType="1"/>
          </p:cNvSpPr>
          <p:nvPr/>
        </p:nvSpPr>
        <p:spPr bwMode="auto">
          <a:xfrm>
            <a:off x="7724604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4" name="Line 17"/>
          <p:cNvSpPr>
            <a:spLocks noChangeShapeType="1"/>
          </p:cNvSpPr>
          <p:nvPr/>
        </p:nvSpPr>
        <p:spPr bwMode="auto">
          <a:xfrm>
            <a:off x="7267404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>
            <a:off x="8181804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6" name="Line 45"/>
          <p:cNvSpPr>
            <a:spLocks noChangeShapeType="1"/>
          </p:cNvSpPr>
          <p:nvPr/>
        </p:nvSpPr>
        <p:spPr bwMode="auto">
          <a:xfrm>
            <a:off x="5446277" y="3493073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>
            <a:off x="3609804" y="6004586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8" name="Line 50"/>
          <p:cNvSpPr>
            <a:spLocks noChangeShapeType="1"/>
          </p:cNvSpPr>
          <p:nvPr/>
        </p:nvSpPr>
        <p:spPr bwMode="auto">
          <a:xfrm>
            <a:off x="3609804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9" name="Line 51"/>
          <p:cNvSpPr>
            <a:spLocks noChangeShapeType="1"/>
          </p:cNvSpPr>
          <p:nvPr/>
        </p:nvSpPr>
        <p:spPr bwMode="auto">
          <a:xfrm>
            <a:off x="4524204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0" name="Line 52"/>
          <p:cNvSpPr>
            <a:spLocks noChangeShapeType="1"/>
          </p:cNvSpPr>
          <p:nvPr/>
        </p:nvSpPr>
        <p:spPr bwMode="auto">
          <a:xfrm>
            <a:off x="4981404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1" name="Line 53"/>
          <p:cNvSpPr>
            <a:spLocks noChangeShapeType="1"/>
          </p:cNvSpPr>
          <p:nvPr/>
        </p:nvSpPr>
        <p:spPr bwMode="auto">
          <a:xfrm>
            <a:off x="5438604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2" name="Line 54"/>
          <p:cNvSpPr>
            <a:spLocks noChangeShapeType="1"/>
          </p:cNvSpPr>
          <p:nvPr/>
        </p:nvSpPr>
        <p:spPr bwMode="auto">
          <a:xfrm>
            <a:off x="4067004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3" name="Line 55"/>
          <p:cNvSpPr>
            <a:spLocks noChangeShapeType="1"/>
          </p:cNvSpPr>
          <p:nvPr/>
        </p:nvSpPr>
        <p:spPr bwMode="auto">
          <a:xfrm>
            <a:off x="6353004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4" name="Line 56"/>
          <p:cNvSpPr>
            <a:spLocks noChangeShapeType="1"/>
          </p:cNvSpPr>
          <p:nvPr/>
        </p:nvSpPr>
        <p:spPr bwMode="auto">
          <a:xfrm>
            <a:off x="6810204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5" name="Line 57"/>
          <p:cNvSpPr>
            <a:spLocks noChangeShapeType="1"/>
          </p:cNvSpPr>
          <p:nvPr/>
        </p:nvSpPr>
        <p:spPr bwMode="auto">
          <a:xfrm>
            <a:off x="5895804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6" name="Line 58"/>
          <p:cNvSpPr>
            <a:spLocks noChangeShapeType="1"/>
          </p:cNvSpPr>
          <p:nvPr/>
        </p:nvSpPr>
        <p:spPr bwMode="auto">
          <a:xfrm>
            <a:off x="7724604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7" name="Line 59"/>
          <p:cNvSpPr>
            <a:spLocks noChangeShapeType="1"/>
          </p:cNvSpPr>
          <p:nvPr/>
        </p:nvSpPr>
        <p:spPr bwMode="auto">
          <a:xfrm>
            <a:off x="7267404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8" name="Line 61"/>
          <p:cNvSpPr>
            <a:spLocks noChangeShapeType="1"/>
          </p:cNvSpPr>
          <p:nvPr/>
        </p:nvSpPr>
        <p:spPr bwMode="auto">
          <a:xfrm>
            <a:off x="8181804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9" name="Line 68"/>
          <p:cNvSpPr>
            <a:spLocks noChangeShapeType="1"/>
          </p:cNvSpPr>
          <p:nvPr/>
        </p:nvSpPr>
        <p:spPr bwMode="auto">
          <a:xfrm>
            <a:off x="8179226" y="5394986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0" name="Line 73"/>
          <p:cNvSpPr>
            <a:spLocks noChangeShapeType="1"/>
          </p:cNvSpPr>
          <p:nvPr/>
        </p:nvSpPr>
        <p:spPr bwMode="auto">
          <a:xfrm>
            <a:off x="3609804" y="345973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1" name="Line 75"/>
          <p:cNvSpPr>
            <a:spLocks noChangeShapeType="1"/>
          </p:cNvSpPr>
          <p:nvPr/>
        </p:nvSpPr>
        <p:spPr bwMode="auto">
          <a:xfrm>
            <a:off x="3609804" y="5394986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02" name="Group 79"/>
          <p:cNvGrpSpPr>
            <a:grpSpLocks/>
          </p:cNvGrpSpPr>
          <p:nvPr/>
        </p:nvGrpSpPr>
        <p:grpSpPr bwMode="auto">
          <a:xfrm>
            <a:off x="5725941" y="5220361"/>
            <a:ext cx="2700338" cy="1104900"/>
            <a:chOff x="2184" y="3120"/>
            <a:chExt cx="1701" cy="696"/>
          </a:xfrm>
        </p:grpSpPr>
        <p:sp>
          <p:nvSpPr>
            <p:cNvPr id="103" name="Text Box 80"/>
            <p:cNvSpPr txBox="1">
              <a:spLocks noChangeArrowheads="1"/>
            </p:cNvSpPr>
            <p:nvPr/>
          </p:nvSpPr>
          <p:spPr bwMode="auto">
            <a:xfrm>
              <a:off x="2184" y="3602"/>
              <a:ext cx="18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5</a:t>
              </a:r>
            </a:p>
          </p:txBody>
        </p:sp>
        <p:sp>
          <p:nvSpPr>
            <p:cNvPr id="104" name="Text Box 81"/>
            <p:cNvSpPr txBox="1">
              <a:spLocks noChangeArrowheads="1"/>
            </p:cNvSpPr>
            <p:nvPr/>
          </p:nvSpPr>
          <p:spPr bwMode="auto">
            <a:xfrm>
              <a:off x="2208" y="3120"/>
              <a:ext cx="11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ko-KR" sz="16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05" name="Text Box 82"/>
            <p:cNvSpPr txBox="1">
              <a:spLocks noChangeArrowheads="1"/>
            </p:cNvSpPr>
            <p:nvPr/>
          </p:nvSpPr>
          <p:spPr bwMode="auto">
            <a:xfrm>
              <a:off x="3624" y="3602"/>
              <a:ext cx="26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10</a:t>
              </a:r>
            </a:p>
          </p:txBody>
        </p:sp>
      </p:grpSp>
      <p:grpSp>
        <p:nvGrpSpPr>
          <p:cNvPr id="106" name="그룹 1"/>
          <p:cNvGrpSpPr>
            <a:grpSpLocks/>
          </p:cNvGrpSpPr>
          <p:nvPr/>
        </p:nvGrpSpPr>
        <p:grpSpPr bwMode="auto">
          <a:xfrm>
            <a:off x="1982616" y="3781996"/>
            <a:ext cx="1576873" cy="339196"/>
            <a:chOff x="784226" y="3356992"/>
            <a:chExt cx="1577025" cy="339276"/>
          </a:xfrm>
        </p:grpSpPr>
        <p:sp>
          <p:nvSpPr>
            <p:cNvPr id="107" name="Text Box 47"/>
            <p:cNvSpPr txBox="1">
              <a:spLocks noChangeArrowheads="1"/>
            </p:cNvSpPr>
            <p:nvPr/>
          </p:nvSpPr>
          <p:spPr bwMode="auto">
            <a:xfrm>
              <a:off x="1580514" y="3356992"/>
              <a:ext cx="780737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(4,1,4)</a:t>
              </a:r>
              <a:endPara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08" name="Text Box 87"/>
            <p:cNvSpPr txBox="1">
              <a:spLocks noChangeArrowheads="1"/>
            </p:cNvSpPr>
            <p:nvPr/>
          </p:nvSpPr>
          <p:spPr bwMode="auto">
            <a:xfrm>
              <a:off x="784226" y="3356992"/>
              <a:ext cx="887378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τ</a:t>
              </a:r>
              <a:r>
                <a:rPr kumimoji="0" lang="en-US" altLang="ko-KR" sz="1600" b="0" baseline="-250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1</a:t>
              </a:r>
              <a:endParaRPr kumimoji="0" lang="en-US" altLang="ko-KR" sz="1600" b="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grpSp>
        <p:nvGrpSpPr>
          <p:cNvPr id="109" name="그룹 2"/>
          <p:cNvGrpSpPr>
            <a:grpSpLocks/>
          </p:cNvGrpSpPr>
          <p:nvPr/>
        </p:nvGrpSpPr>
        <p:grpSpPr bwMode="auto">
          <a:xfrm>
            <a:off x="2178792" y="5774396"/>
            <a:ext cx="1402957" cy="339196"/>
            <a:chOff x="1090395" y="4586288"/>
            <a:chExt cx="1402849" cy="339276"/>
          </a:xfrm>
        </p:grpSpPr>
        <p:sp>
          <p:nvSpPr>
            <p:cNvPr id="110" name="Text Box 69"/>
            <p:cNvSpPr txBox="1">
              <a:spLocks noChangeArrowheads="1"/>
            </p:cNvSpPr>
            <p:nvPr/>
          </p:nvSpPr>
          <p:spPr bwMode="auto">
            <a:xfrm>
              <a:off x="1485033" y="4586288"/>
              <a:ext cx="1008211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(10,3,10)</a:t>
              </a:r>
              <a:endPara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11" name="Text Box 89"/>
            <p:cNvSpPr txBox="1">
              <a:spLocks noChangeArrowheads="1"/>
            </p:cNvSpPr>
            <p:nvPr/>
          </p:nvSpPr>
          <p:spPr bwMode="auto">
            <a:xfrm>
              <a:off x="1090395" y="4586288"/>
              <a:ext cx="363854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τ</a:t>
              </a:r>
              <a:r>
                <a:rPr kumimoji="0" lang="en-US" altLang="ko-KR" sz="1600" b="0" baseline="-250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3</a:t>
              </a:r>
              <a:endParaRPr kumimoji="0" lang="en-US" altLang="ko-KR" sz="1600" b="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12" name="Text Box 80"/>
          <p:cNvSpPr txBox="1">
            <a:spLocks noChangeArrowheads="1"/>
          </p:cNvSpPr>
          <p:nvPr/>
        </p:nvSpPr>
        <p:spPr bwMode="auto">
          <a:xfrm>
            <a:off x="5295351" y="4088385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endParaRPr kumimoji="0" lang="en-US" altLang="ko-KR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3" name="Text Box 82"/>
          <p:cNvSpPr txBox="1">
            <a:spLocks noChangeArrowheads="1"/>
          </p:cNvSpPr>
          <p:nvPr/>
        </p:nvSpPr>
        <p:spPr bwMode="auto">
          <a:xfrm>
            <a:off x="7107473" y="4097910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</a:t>
            </a:r>
            <a:endParaRPr kumimoji="0" lang="en-US" altLang="ko-KR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4" name="Line 45"/>
          <p:cNvSpPr>
            <a:spLocks noChangeShapeType="1"/>
          </p:cNvSpPr>
          <p:nvPr/>
        </p:nvSpPr>
        <p:spPr bwMode="auto">
          <a:xfrm>
            <a:off x="7267406" y="345973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15" name="직선 화살표 연결선 2"/>
          <p:cNvCxnSpPr>
            <a:cxnSpLocks noChangeShapeType="1"/>
          </p:cNvCxnSpPr>
          <p:nvPr/>
        </p:nvCxnSpPr>
        <p:spPr bwMode="auto">
          <a:xfrm flipV="1">
            <a:off x="3393904" y="6004586"/>
            <a:ext cx="215900" cy="288925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직선 화살표 연결선 115"/>
          <p:cNvCxnSpPr>
            <a:cxnSpLocks noChangeShapeType="1"/>
          </p:cNvCxnSpPr>
          <p:nvPr/>
        </p:nvCxnSpPr>
        <p:spPr bwMode="auto">
          <a:xfrm flipH="1" flipV="1">
            <a:off x="8207758" y="5985536"/>
            <a:ext cx="173038" cy="35083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TextBox 52"/>
          <p:cNvSpPr txBox="1">
            <a:spLocks noChangeArrowheads="1"/>
          </p:cNvSpPr>
          <p:nvPr/>
        </p:nvSpPr>
        <p:spPr bwMode="auto">
          <a:xfrm>
            <a:off x="2641429" y="6223661"/>
            <a:ext cx="166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 time</a:t>
            </a:r>
            <a:endParaRPr kumimoji="0" lang="ko-KR" altLang="en-US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8" name="TextBox 55"/>
          <p:cNvSpPr txBox="1">
            <a:spLocks noChangeArrowheads="1"/>
          </p:cNvSpPr>
          <p:nvPr/>
        </p:nvSpPr>
        <p:spPr bwMode="auto">
          <a:xfrm>
            <a:off x="7483657" y="6318072"/>
            <a:ext cx="1665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response time</a:t>
            </a:r>
            <a:endParaRPr kumimoji="0" lang="ko-KR" altLang="en-US" sz="1600" b="0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9" name="TextBox 5"/>
          <p:cNvSpPr txBox="1">
            <a:spLocks noChangeArrowheads="1"/>
          </p:cNvSpPr>
          <p:nvPr/>
        </p:nvSpPr>
        <p:spPr bwMode="auto">
          <a:xfrm>
            <a:off x="2828754" y="3535935"/>
            <a:ext cx="831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T,C,D</a:t>
            </a:r>
            <a:endParaRPr kumimoji="0" lang="ko-KR" altLang="en-US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0" name="Text Box 80"/>
          <p:cNvSpPr txBox="1">
            <a:spLocks noChangeArrowheads="1"/>
          </p:cNvSpPr>
          <p:nvPr/>
        </p:nvSpPr>
        <p:spPr bwMode="auto">
          <a:xfrm>
            <a:off x="3472623" y="4086798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</a:t>
            </a:r>
          </a:p>
        </p:txBody>
      </p:sp>
      <p:cxnSp>
        <p:nvCxnSpPr>
          <p:cNvPr id="121" name="직선 화살표 연결선 49"/>
          <p:cNvCxnSpPr>
            <a:cxnSpLocks noChangeShapeType="1"/>
          </p:cNvCxnSpPr>
          <p:nvPr/>
        </p:nvCxnSpPr>
        <p:spPr bwMode="auto">
          <a:xfrm flipV="1">
            <a:off x="5117518" y="6010192"/>
            <a:ext cx="341709" cy="526207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TextBox 55"/>
          <p:cNvSpPr txBox="1">
            <a:spLocks noChangeArrowheads="1"/>
          </p:cNvSpPr>
          <p:nvPr/>
        </p:nvSpPr>
        <p:spPr bwMode="auto">
          <a:xfrm>
            <a:off x="4357555" y="6488397"/>
            <a:ext cx="131043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preemption</a:t>
            </a:r>
            <a:endParaRPr kumimoji="0" lang="ko-KR" altLang="en-US" sz="1600" b="0" dirty="0">
              <a:solidFill>
                <a:srgbClr val="0070C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3" name="Rectangle 24"/>
          <p:cNvSpPr>
            <a:spLocks noChangeArrowheads="1"/>
          </p:cNvSpPr>
          <p:nvPr/>
        </p:nvSpPr>
        <p:spPr bwMode="auto">
          <a:xfrm>
            <a:off x="5941581" y="4659408"/>
            <a:ext cx="885375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4" name="Line 7"/>
          <p:cNvSpPr>
            <a:spLocks noChangeShapeType="1"/>
          </p:cNvSpPr>
          <p:nvPr/>
        </p:nvSpPr>
        <p:spPr bwMode="auto">
          <a:xfrm>
            <a:off x="3611484" y="5035645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5" name="Line 8"/>
          <p:cNvSpPr>
            <a:spLocks noChangeShapeType="1"/>
          </p:cNvSpPr>
          <p:nvPr/>
        </p:nvSpPr>
        <p:spPr bwMode="auto">
          <a:xfrm>
            <a:off x="3611484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6" name="Line 9"/>
          <p:cNvSpPr>
            <a:spLocks noChangeShapeType="1"/>
          </p:cNvSpPr>
          <p:nvPr/>
        </p:nvSpPr>
        <p:spPr bwMode="auto">
          <a:xfrm>
            <a:off x="4525884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7" name="Line 10"/>
          <p:cNvSpPr>
            <a:spLocks noChangeShapeType="1"/>
          </p:cNvSpPr>
          <p:nvPr/>
        </p:nvSpPr>
        <p:spPr bwMode="auto">
          <a:xfrm>
            <a:off x="4983084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>
            <a:off x="5440284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9" name="Line 12"/>
          <p:cNvSpPr>
            <a:spLocks noChangeShapeType="1"/>
          </p:cNvSpPr>
          <p:nvPr/>
        </p:nvSpPr>
        <p:spPr bwMode="auto">
          <a:xfrm>
            <a:off x="4068684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0" name="Line 13"/>
          <p:cNvSpPr>
            <a:spLocks noChangeShapeType="1"/>
          </p:cNvSpPr>
          <p:nvPr/>
        </p:nvSpPr>
        <p:spPr bwMode="auto">
          <a:xfrm>
            <a:off x="6354684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1" name="Line 14"/>
          <p:cNvSpPr>
            <a:spLocks noChangeShapeType="1"/>
          </p:cNvSpPr>
          <p:nvPr/>
        </p:nvSpPr>
        <p:spPr bwMode="auto">
          <a:xfrm>
            <a:off x="6811884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2" name="Line 15"/>
          <p:cNvSpPr>
            <a:spLocks noChangeShapeType="1"/>
          </p:cNvSpPr>
          <p:nvPr/>
        </p:nvSpPr>
        <p:spPr bwMode="auto">
          <a:xfrm>
            <a:off x="5897484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3" name="Line 16"/>
          <p:cNvSpPr>
            <a:spLocks noChangeShapeType="1"/>
          </p:cNvSpPr>
          <p:nvPr/>
        </p:nvSpPr>
        <p:spPr bwMode="auto">
          <a:xfrm>
            <a:off x="7726284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4" name="Line 17"/>
          <p:cNvSpPr>
            <a:spLocks noChangeShapeType="1"/>
          </p:cNvSpPr>
          <p:nvPr/>
        </p:nvSpPr>
        <p:spPr bwMode="auto">
          <a:xfrm>
            <a:off x="7269084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5" name="Line 19"/>
          <p:cNvSpPr>
            <a:spLocks noChangeShapeType="1"/>
          </p:cNvSpPr>
          <p:nvPr/>
        </p:nvSpPr>
        <p:spPr bwMode="auto">
          <a:xfrm>
            <a:off x="8183484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6" name="Line 45"/>
          <p:cNvSpPr>
            <a:spLocks noChangeShapeType="1"/>
          </p:cNvSpPr>
          <p:nvPr/>
        </p:nvSpPr>
        <p:spPr bwMode="auto">
          <a:xfrm>
            <a:off x="5920229" y="4459383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7" name="Line 73"/>
          <p:cNvSpPr>
            <a:spLocks noChangeShapeType="1"/>
          </p:cNvSpPr>
          <p:nvPr/>
        </p:nvSpPr>
        <p:spPr bwMode="auto">
          <a:xfrm>
            <a:off x="3611484" y="442604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38" name="그룹 1"/>
          <p:cNvGrpSpPr>
            <a:grpSpLocks/>
          </p:cNvGrpSpPr>
          <p:nvPr/>
        </p:nvGrpSpPr>
        <p:grpSpPr bwMode="auto">
          <a:xfrm>
            <a:off x="1984296" y="4748306"/>
            <a:ext cx="1576873" cy="339196"/>
            <a:chOff x="784226" y="3356992"/>
            <a:chExt cx="1577025" cy="339276"/>
          </a:xfrm>
        </p:grpSpPr>
        <p:sp>
          <p:nvSpPr>
            <p:cNvPr id="139" name="Text Box 47"/>
            <p:cNvSpPr txBox="1">
              <a:spLocks noChangeArrowheads="1"/>
            </p:cNvSpPr>
            <p:nvPr/>
          </p:nvSpPr>
          <p:spPr bwMode="auto">
            <a:xfrm>
              <a:off x="1580514" y="3356992"/>
              <a:ext cx="780737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(5,2,5)</a:t>
              </a:r>
              <a:endPara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0" name="Text Box 87"/>
            <p:cNvSpPr txBox="1">
              <a:spLocks noChangeArrowheads="1"/>
            </p:cNvSpPr>
            <p:nvPr/>
          </p:nvSpPr>
          <p:spPr bwMode="auto">
            <a:xfrm>
              <a:off x="784226" y="3356992"/>
              <a:ext cx="887378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τ</a:t>
              </a:r>
              <a:r>
                <a:rPr kumimoji="0" lang="en-US" altLang="ko-KR" sz="1600" b="0" baseline="-250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</a:t>
              </a:r>
              <a:endParaRPr kumimoji="0" lang="en-US" altLang="ko-KR" sz="1600" b="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41" name="Text Box 80"/>
          <p:cNvSpPr txBox="1">
            <a:spLocks noChangeArrowheads="1"/>
          </p:cNvSpPr>
          <p:nvPr/>
        </p:nvSpPr>
        <p:spPr bwMode="auto">
          <a:xfrm>
            <a:off x="5769300" y="5054695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endParaRPr kumimoji="0" lang="en-US" altLang="ko-KR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2" name="Text Box 82"/>
          <p:cNvSpPr txBox="1">
            <a:spLocks noChangeArrowheads="1"/>
          </p:cNvSpPr>
          <p:nvPr/>
        </p:nvSpPr>
        <p:spPr bwMode="auto">
          <a:xfrm>
            <a:off x="7986747" y="5064220"/>
            <a:ext cx="413576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</a:t>
            </a:r>
            <a:endParaRPr kumimoji="0" lang="en-US" altLang="ko-KR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3" name="Line 45"/>
          <p:cNvSpPr>
            <a:spLocks noChangeShapeType="1"/>
          </p:cNvSpPr>
          <p:nvPr/>
        </p:nvSpPr>
        <p:spPr bwMode="auto">
          <a:xfrm>
            <a:off x="8193525" y="442604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4" name="Text Box 80"/>
          <p:cNvSpPr txBox="1">
            <a:spLocks noChangeArrowheads="1"/>
          </p:cNvSpPr>
          <p:nvPr/>
        </p:nvSpPr>
        <p:spPr bwMode="auto">
          <a:xfrm>
            <a:off x="3474303" y="5053108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</a:t>
            </a:r>
          </a:p>
        </p:txBody>
      </p:sp>
      <p:cxnSp>
        <p:nvCxnSpPr>
          <p:cNvPr id="145" name="직선 화살표 연결선 49"/>
          <p:cNvCxnSpPr>
            <a:cxnSpLocks noChangeShapeType="1"/>
          </p:cNvCxnSpPr>
          <p:nvPr/>
        </p:nvCxnSpPr>
        <p:spPr bwMode="auto">
          <a:xfrm flipV="1">
            <a:off x="6947995" y="6021919"/>
            <a:ext cx="341709" cy="526207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55"/>
          <p:cNvSpPr txBox="1">
            <a:spLocks noChangeArrowheads="1"/>
          </p:cNvSpPr>
          <p:nvPr/>
        </p:nvSpPr>
        <p:spPr bwMode="auto">
          <a:xfrm>
            <a:off x="6188032" y="6500124"/>
            <a:ext cx="131043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preemption</a:t>
            </a:r>
            <a:endParaRPr kumimoji="0" lang="ko-KR" altLang="en-US" sz="1600" b="0" dirty="0">
              <a:solidFill>
                <a:srgbClr val="0070C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213603" y="3459735"/>
            <a:ext cx="0" cy="285833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609804" y="3493073"/>
            <a:ext cx="456942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5602072" y="3001148"/>
                <a:ext cx="573106" cy="468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072" y="3001148"/>
                <a:ext cx="573106" cy="468526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직사각형 147"/>
              <p:cNvSpPr/>
              <p:nvPr/>
            </p:nvSpPr>
            <p:spPr>
              <a:xfrm>
                <a:off x="134526" y="1798076"/>
                <a:ext cx="2272512" cy="1585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ko-KR" sz="2400" dirty="0" smtClean="0"/>
              </a:p>
              <a:p>
                <a:r>
                  <a:rPr lang="en-US" altLang="ko-KR" sz="1800" dirty="0" smtClean="0"/>
                  <a:t>Executions that should be performed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ko-KR" sz="1800" dirty="0" smtClean="0"/>
                  <a:t> is </a:t>
                </a:r>
              </a:p>
              <a:p>
                <a:r>
                  <a:rPr lang="en-US" altLang="ko-KR" sz="18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ko-KR" sz="1800" dirty="0" smtClean="0"/>
                  <a:t>+</a:t>
                </a:r>
                <a:r>
                  <a:rPr lang="en-US" altLang="ko-KR" sz="1800" dirty="0" smtClean="0">
                    <a:solidFill>
                      <a:srgbClr val="FFC000"/>
                    </a:solidFill>
                  </a:rPr>
                  <a:t>4</a:t>
                </a:r>
                <a:r>
                  <a:rPr lang="en-US" altLang="ko-KR" sz="1800" dirty="0" smtClean="0"/>
                  <a:t>+</a:t>
                </a:r>
                <a:r>
                  <a:rPr lang="en-US" altLang="ko-KR" sz="1800" dirty="0" smtClean="0">
                    <a:solidFill>
                      <a:srgbClr val="00B050"/>
                    </a:solidFill>
                  </a:rPr>
                  <a:t>3</a:t>
                </a:r>
                <a:r>
                  <a:rPr lang="en-US" altLang="ko-KR" sz="1800" dirty="0" smtClean="0"/>
                  <a:t> = 10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48" name="직사각형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6" y="1798076"/>
                <a:ext cx="2272512" cy="1585434"/>
              </a:xfrm>
              <a:prstGeom prst="rect">
                <a:avLst/>
              </a:prstGeom>
              <a:blipFill>
                <a:blip r:embed="rId9"/>
                <a:stretch>
                  <a:fillRect l="-2145" t="-2692" b="-5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>
          <a:xfrm flipV="1">
            <a:off x="466200" y="2140299"/>
            <a:ext cx="488393" cy="206996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V="1">
            <a:off x="547966" y="3235411"/>
            <a:ext cx="592500" cy="99465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4766" y="4129874"/>
            <a:ext cx="1727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Equal: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We find the interval that we wanted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1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6162" y="5951188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80480" y="595744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13266" y="596136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62349" y="6245662"/>
            <a:ext cx="682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24728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6996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60066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2334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7693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9961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167503" y="5102508"/>
            <a:ext cx="0" cy="1125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6618655" y="5102508"/>
            <a:ext cx="0" cy="11251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67503" y="5246524"/>
            <a:ext cx="445115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23349" y="5797989"/>
            <a:ext cx="1777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16301" y="5534556"/>
            <a:ext cx="239696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23688" y="5480582"/>
            <a:ext cx="0" cy="754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194620" y="5414473"/>
            <a:ext cx="0" cy="8138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600669" y="5613062"/>
            <a:ext cx="0" cy="4802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67503" y="5815858"/>
            <a:ext cx="106680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47287" y="5648565"/>
            <a:ext cx="0" cy="3841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2148" y="5480582"/>
            <a:ext cx="42463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1018" y="5200249"/>
            <a:ext cx="469822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r>
              <a:rPr lang="en-US" altLang="ko-KR" sz="1600" baseline="-25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0520" y="5488281"/>
            <a:ext cx="432048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6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9921" y="4766401"/>
            <a:ext cx="708871" cy="457418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z="2400" baseline="-25000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k</a:t>
            </a:r>
            <a:endParaRPr lang="ko-KR" altLang="en-US" sz="24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748432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64456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134" y="4377771"/>
            <a:ext cx="2376602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ob</a:t>
            </a:r>
            <a:r>
              <a:rPr lang="ko-KR" altLang="en-US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release/deadline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2769" y="4418164"/>
            <a:ext cx="360040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32809" y="4377771"/>
            <a:ext cx="1188301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</p:spPr>
            <p:txBody>
              <a:bodyPr/>
              <a:lstStyle/>
              <a:p>
                <a:r>
                  <a:rPr lang="en-US" altLang="ko-KR" dirty="0" smtClean="0"/>
                  <a:t>The worst-case release pattern of </a:t>
                </a:r>
                <a:r>
                  <a:rPr lang="en-US" altLang="ko-KR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baseline="-25000" dirty="0" err="1" smtClean="0"/>
                  <a:t>i</a:t>
                </a:r>
                <a:r>
                  <a:rPr lang="en-US" altLang="ko-KR" dirty="0" smtClean="0"/>
                  <a:t>  maximizing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3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  <a:blipFill>
                <a:blip r:embed="rId2"/>
                <a:stretch>
                  <a:fillRect l="-817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제목 2"/>
          <p:cNvSpPr>
            <a:spLocks noGrp="1"/>
          </p:cNvSpPr>
          <p:nvPr>
            <p:ph type="title"/>
          </p:nvPr>
        </p:nvSpPr>
        <p:spPr>
          <a:xfrm>
            <a:off x="466200" y="466200"/>
            <a:ext cx="8211600" cy="7227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77598" y="2456485"/>
                <a:ext cx="7286610" cy="159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 smtClean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98" y="2456485"/>
                <a:ext cx="7286610" cy="1590051"/>
              </a:xfrm>
              <a:prstGeom prst="rect">
                <a:avLst/>
              </a:prstGeom>
              <a:blipFill>
                <a:blip r:embed="rId3"/>
                <a:stretch>
                  <a:fillRect t="-4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Schedulaiblity</a:t>
            </a:r>
            <a:r>
              <a:rPr lang="en-US" altLang="ko-KR" dirty="0" smtClean="0"/>
              <a:t> Analysis for Global Scheduling on Multiprocessor </a:t>
            </a:r>
            <a:endParaRPr lang="en-US" altLang="ko-KR" dirty="0"/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225" y="1188963"/>
            <a:ext cx="8201550" cy="589596"/>
          </a:xfrm>
        </p:spPr>
        <p:txBody>
          <a:bodyPr/>
          <a:lstStyle/>
          <a:p>
            <a:r>
              <a:rPr lang="en-US" altLang="ko-KR" dirty="0" smtClean="0"/>
              <a:t>Deadline-Based Analysis (DA analysis) </a:t>
            </a:r>
            <a:r>
              <a:rPr lang="en-US" altLang="ko-KR" dirty="0"/>
              <a:t>– base idea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altLang="ko-KR" sz="2400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sz="2400" baseline="-25000" dirty="0" err="1"/>
                  <a:t>k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is </a:t>
                </a:r>
                <a:r>
                  <a:rPr lang="en-US" altLang="ko-KR" sz="2400" dirty="0" smtClean="0"/>
                  <a:t>schedulable under any global scheduling </a:t>
                </a:r>
                <a:r>
                  <a:rPr lang="en-US" altLang="ko-KR" sz="2400" dirty="0"/>
                  <a:t>if </a:t>
                </a:r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≠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2400" dirty="0"/>
                        <m:t>≤</m:t>
                      </m:r>
                      <m:r>
                        <m:rPr>
                          <m:nor/>
                        </m:rPr>
                        <a:rPr lang="en-US" altLang="ko-KR" sz="2400" b="0" i="0" dirty="0" smtClean="0"/>
                        <m:t> </m:t>
                      </m:r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blipFill>
                <a:blip r:embed="rId2"/>
                <a:stretch>
                  <a:fillRect l="-1259" t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0664" y="3596668"/>
                <a:ext cx="7286610" cy="159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 smtClean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64" y="3596668"/>
                <a:ext cx="7286610" cy="1590051"/>
              </a:xfrm>
              <a:prstGeom prst="rect">
                <a:avLst/>
              </a:prstGeom>
              <a:blipFill>
                <a:blip r:embed="rId3"/>
                <a:stretch>
                  <a:fillRect t="-3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02901" y="1670182"/>
            <a:ext cx="7727183" cy="36956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37988" y="5514049"/>
            <a:ext cx="478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You should implement this in Analysis.java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43"/>
          <p:cNvSpPr/>
          <p:nvPr/>
        </p:nvSpPr>
        <p:spPr>
          <a:xfrm>
            <a:off x="5546464" y="4291515"/>
            <a:ext cx="2723271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Pessimistic estimation of DA analysis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697432" y="2523480"/>
                <a:ext cx="5627815" cy="39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 smtClean="0"/>
                  <a:t>= amount of execution of </a:t>
                </a:r>
                <a:r>
                  <a:rPr lang="en-US" altLang="ko-KR" sz="1800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sz="1800" baseline="-25000" dirty="0" err="1" smtClean="0"/>
                  <a:t>i</a:t>
                </a:r>
                <a:r>
                  <a:rPr lang="en-US" altLang="ko-KR" sz="1800" dirty="0" smtClean="0"/>
                  <a:t> performed in </a:t>
                </a:r>
                <a:r>
                  <a:rPr lang="en-US" altLang="ko-KR" sz="1800" dirty="0" err="1" smtClean="0"/>
                  <a:t>D</a:t>
                </a:r>
                <a:r>
                  <a:rPr lang="en-US" altLang="ko-KR" sz="1800" baseline="-25000" dirty="0" err="1" smtClean="0"/>
                  <a:t>k</a:t>
                </a:r>
                <a:r>
                  <a:rPr lang="en-US" altLang="ko-KR" sz="1800" dirty="0" smtClean="0"/>
                  <a:t> 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32" y="2523480"/>
                <a:ext cx="5627815" cy="391582"/>
              </a:xfrm>
              <a:prstGeom prst="rect">
                <a:avLst/>
              </a:prstGeom>
              <a:blipFill>
                <a:blip r:embed="rId2"/>
                <a:stretch>
                  <a:fillRect t="-6250" b="-23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24448" y="1177826"/>
                <a:ext cx="7748327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altLang="ko-KR" sz="2400" dirty="0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sz="2400" baseline="-25000" dirty="0" err="1"/>
                  <a:t>k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is </a:t>
                </a:r>
                <a:r>
                  <a:rPr lang="en-US" altLang="ko-KR" sz="2400" dirty="0" smtClean="0"/>
                  <a:t>schedulable under any global scheduling </a:t>
                </a:r>
                <a:r>
                  <a:rPr lang="en-US" altLang="ko-KR" sz="2400" dirty="0"/>
                  <a:t>if </a:t>
                </a:r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≠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2400" dirty="0"/>
                        <m:t>≤</m:t>
                      </m:r>
                      <m:r>
                        <m:rPr>
                          <m:nor/>
                        </m:rPr>
                        <a:rPr lang="en-US" altLang="ko-KR" sz="2400" b="0" i="0" dirty="0" smtClean="0"/>
                        <m:t> </m:t>
                      </m:r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8" y="1177826"/>
                <a:ext cx="7748327" cy="1445267"/>
              </a:xfrm>
              <a:prstGeom prst="rect">
                <a:avLst/>
              </a:prstGeom>
              <a:blipFill>
                <a:blip r:embed="rId3"/>
                <a:stretch>
                  <a:fillRect l="-1259" t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6"/>
          <p:cNvSpPr/>
          <p:nvPr/>
        </p:nvSpPr>
        <p:spPr>
          <a:xfrm>
            <a:off x="2569517" y="3996755"/>
            <a:ext cx="5713250" cy="28429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46" name="직선 연결선 8"/>
          <p:cNvCxnSpPr/>
          <p:nvPr/>
        </p:nvCxnSpPr>
        <p:spPr>
          <a:xfrm flipV="1">
            <a:off x="2575733" y="3523729"/>
            <a:ext cx="0" cy="1050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9"/>
          <p:cNvCxnSpPr/>
          <p:nvPr/>
        </p:nvCxnSpPr>
        <p:spPr>
          <a:xfrm flipV="1">
            <a:off x="8282768" y="3523729"/>
            <a:ext cx="0" cy="10541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16"/>
          <p:cNvSpPr/>
          <p:nvPr/>
        </p:nvSpPr>
        <p:spPr>
          <a:xfrm>
            <a:off x="2568065" y="4278730"/>
            <a:ext cx="1716108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4" name="직사각형 17"/>
          <p:cNvSpPr/>
          <p:nvPr/>
        </p:nvSpPr>
        <p:spPr>
          <a:xfrm>
            <a:off x="2570113" y="3717495"/>
            <a:ext cx="5712655" cy="28429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59" name="직선 화살표 연결선 23"/>
          <p:cNvCxnSpPr/>
          <p:nvPr/>
        </p:nvCxnSpPr>
        <p:spPr>
          <a:xfrm>
            <a:off x="2540068" y="3607683"/>
            <a:ext cx="174410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29"/>
          <p:cNvCxnSpPr/>
          <p:nvPr/>
        </p:nvCxnSpPr>
        <p:spPr>
          <a:xfrm flipH="1" flipV="1">
            <a:off x="3666784" y="3307705"/>
            <a:ext cx="107856" cy="2643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36"/>
          <p:cNvSpPr/>
          <p:nvPr/>
        </p:nvSpPr>
        <p:spPr>
          <a:xfrm>
            <a:off x="2567382" y="3685145"/>
            <a:ext cx="1716791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39"/>
          <p:cNvCxnSpPr/>
          <p:nvPr/>
        </p:nvCxnSpPr>
        <p:spPr>
          <a:xfrm flipH="1">
            <a:off x="2287701" y="3710027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40"/>
          <p:cNvCxnSpPr/>
          <p:nvPr/>
        </p:nvCxnSpPr>
        <p:spPr>
          <a:xfrm flipH="1">
            <a:off x="2296052" y="4573937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03559" y="3955337"/>
            <a:ext cx="60016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m=3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65" name="직선 화살표 연결선 42"/>
          <p:cNvCxnSpPr/>
          <p:nvPr/>
        </p:nvCxnSpPr>
        <p:spPr>
          <a:xfrm flipV="1">
            <a:off x="2431717" y="3710027"/>
            <a:ext cx="0" cy="86391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"/>
          <p:cNvCxnSpPr/>
          <p:nvPr/>
        </p:nvCxnSpPr>
        <p:spPr>
          <a:xfrm>
            <a:off x="2433671" y="4577856"/>
            <a:ext cx="647877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918717" y="2889388"/>
                <a:ext cx="1365456" cy="448890"/>
              </a:xfrm>
              <a:prstGeom prst="rect">
                <a:avLst/>
              </a:prstGeom>
              <a:noFill/>
            </p:spPr>
            <p:txBody>
              <a:bodyPr wrap="square" lIns="87234" tIns="43617" rIns="87234" bIns="43617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dirty="0"/>
                        <m:t>I</m:t>
                      </m:r>
                      <m:r>
                        <m:rPr>
                          <m:nor/>
                        </m:rPr>
                        <a:rPr lang="en-US" altLang="ko-KR" sz="2400" baseline="-25000" dirty="0"/>
                        <m:t>k</m:t>
                      </m:r>
                      <m:r>
                        <m:rPr>
                          <m:nor/>
                        </m:rPr>
                        <a:rPr lang="en-US" altLang="ko-KR" sz="2400" dirty="0"/>
                        <m:t>(</m:t>
                      </m:r>
                      <m:r>
                        <m:rPr>
                          <m:nor/>
                        </m:rPr>
                        <a:rPr lang="en-US" altLang="ko-KR" sz="2400" dirty="0"/>
                        <m:t>Dk</m:t>
                      </m:r>
                      <m:r>
                        <m:rPr>
                          <m:nor/>
                        </m:rPr>
                        <a:rPr lang="en-US" altLang="ko-KR" sz="2400" dirty="0"/>
                        <m:t>)=5</m:t>
                      </m:r>
                    </m:oMath>
                  </m:oMathPara>
                </a14:m>
                <a:endParaRPr lang="ko-KR" altLang="en-US" sz="1600" baseline="-2500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717" y="2889388"/>
                <a:ext cx="1365456" cy="448890"/>
              </a:xfrm>
              <a:prstGeom prst="rect">
                <a:avLst/>
              </a:prstGeom>
              <a:blipFill>
                <a:blip r:embed="rId4"/>
                <a:stretch>
                  <a:fillRect b="-20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5657" y="4551503"/>
            <a:ext cx="154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In reality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6200" y="5225143"/>
            <a:ext cx="8218464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4889" y="5507555"/>
            <a:ext cx="1906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In analysis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3"/>
          <p:cNvCxnSpPr/>
          <p:nvPr/>
        </p:nvCxnSpPr>
        <p:spPr>
          <a:xfrm>
            <a:off x="2540068" y="4764918"/>
            <a:ext cx="574269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98611" y="4725187"/>
                <a:ext cx="844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/>
                      <m:t>D</m:t>
                    </m:r>
                    <m:r>
                      <m:rPr>
                        <m:nor/>
                      </m:rPr>
                      <a:rPr lang="en-US" altLang="ko-KR" sz="1800" baseline="-25000" dirty="0"/>
                      <m:t>k</m:t>
                    </m:r>
                  </m:oMath>
                </a14:m>
                <a:r>
                  <a:rPr lang="en-US" altLang="ko-KR" sz="1800" dirty="0" smtClean="0"/>
                  <a:t>=20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611" y="4725187"/>
                <a:ext cx="844062" cy="369332"/>
              </a:xfrm>
              <a:prstGeom prst="rect">
                <a:avLst/>
              </a:prstGeom>
              <a:blipFill>
                <a:blip r:embed="rId5"/>
                <a:stretch>
                  <a:fillRect t="-8197" r="-287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24784" y="5436124"/>
                <a:ext cx="44712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15 </m:t>
                      </m:r>
                      <m:r>
                        <m:rPr>
                          <m:nor/>
                        </m:rPr>
                        <a:rPr lang="en-US" altLang="ko-KR" sz="2800" b="0" i="0" dirty="0" smtClean="0">
                          <a:solidFill>
                            <a:srgbClr val="FF0000"/>
                          </a:solidFill>
                        </a:rPr>
                        <m:t>&gt;</m:t>
                      </m:r>
                      <m:r>
                        <m:rPr>
                          <m:nor/>
                        </m:rPr>
                        <a:rPr lang="en-US" altLang="ko-KR" sz="28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ko-KR" sz="2800" dirty="0"/>
                        <m:t> 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784" y="5436124"/>
                <a:ext cx="447128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9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“Improved” deadline-Based Analysis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DA analysis</a:t>
            </a:r>
            <a:r>
              <a:rPr lang="en-US" altLang="ko-KR" dirty="0" smtClean="0"/>
              <a:t>) 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697432" y="2523480"/>
                <a:ext cx="5627815" cy="39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 smtClean="0"/>
                  <a:t>= amount of execution of </a:t>
                </a:r>
                <a:r>
                  <a:rPr lang="en-US" altLang="ko-KR" sz="1800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sz="1800" baseline="-25000" dirty="0" err="1" smtClean="0"/>
                  <a:t>i</a:t>
                </a:r>
                <a:r>
                  <a:rPr lang="en-US" altLang="ko-KR" sz="1800" dirty="0" smtClean="0"/>
                  <a:t> performed in </a:t>
                </a:r>
                <a:r>
                  <a:rPr lang="en-US" altLang="ko-KR" sz="1800" dirty="0" err="1" smtClean="0"/>
                  <a:t>D</a:t>
                </a:r>
                <a:r>
                  <a:rPr lang="en-US" altLang="ko-KR" sz="1800" baseline="-25000" dirty="0" err="1" smtClean="0"/>
                  <a:t>k</a:t>
                </a:r>
                <a:r>
                  <a:rPr lang="en-US" altLang="ko-KR" sz="1800" dirty="0" smtClean="0"/>
                  <a:t> 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32" y="2523480"/>
                <a:ext cx="5627815" cy="391582"/>
              </a:xfrm>
              <a:prstGeom prst="rect">
                <a:avLst/>
              </a:prstGeom>
              <a:blipFill>
                <a:blip r:embed="rId2"/>
                <a:stretch>
                  <a:fillRect t="-6250" b="-23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24448" y="1177826"/>
                <a:ext cx="7748327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altLang="ko-KR" sz="2400" dirty="0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sz="2400" baseline="-25000" dirty="0" err="1"/>
                  <a:t>k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is </a:t>
                </a:r>
                <a:r>
                  <a:rPr lang="en-US" altLang="ko-KR" sz="2400" dirty="0" smtClean="0"/>
                  <a:t>schedulable under any global scheduling </a:t>
                </a:r>
                <a:r>
                  <a:rPr lang="en-US" altLang="ko-KR" sz="2400" dirty="0"/>
                  <a:t>if </a:t>
                </a:r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≠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min</m:t>
                              </m:r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2400" dirty="0"/>
                        <m:t>≤</m:t>
                      </m:r>
                      <m:r>
                        <m:rPr>
                          <m:nor/>
                        </m:rPr>
                        <a:rPr lang="en-US" altLang="ko-KR" sz="2400" b="0" i="0" dirty="0" smtClean="0"/>
                        <m:t> </m:t>
                      </m:r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8" y="1177826"/>
                <a:ext cx="7748327" cy="1445267"/>
              </a:xfrm>
              <a:prstGeom prst="rect">
                <a:avLst/>
              </a:prstGeom>
              <a:blipFill>
                <a:blip r:embed="rId3"/>
                <a:stretch>
                  <a:fillRect l="-1259" t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직사각형 43"/>
          <p:cNvSpPr/>
          <p:nvPr/>
        </p:nvSpPr>
        <p:spPr>
          <a:xfrm>
            <a:off x="4772742" y="4291515"/>
            <a:ext cx="2723271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4" name="직사각형 6"/>
          <p:cNvSpPr/>
          <p:nvPr/>
        </p:nvSpPr>
        <p:spPr>
          <a:xfrm>
            <a:off x="1795795" y="3996755"/>
            <a:ext cx="5713250" cy="28429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75" name="직선 연결선 8"/>
          <p:cNvCxnSpPr/>
          <p:nvPr/>
        </p:nvCxnSpPr>
        <p:spPr>
          <a:xfrm flipV="1">
            <a:off x="1802011" y="3523729"/>
            <a:ext cx="0" cy="1050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9"/>
          <p:cNvCxnSpPr/>
          <p:nvPr/>
        </p:nvCxnSpPr>
        <p:spPr>
          <a:xfrm flipV="1">
            <a:off x="7509046" y="3523729"/>
            <a:ext cx="0" cy="10541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16"/>
          <p:cNvSpPr/>
          <p:nvPr/>
        </p:nvSpPr>
        <p:spPr>
          <a:xfrm>
            <a:off x="1794343" y="4278730"/>
            <a:ext cx="1716108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8" name="직사각형 17"/>
          <p:cNvSpPr/>
          <p:nvPr/>
        </p:nvSpPr>
        <p:spPr>
          <a:xfrm>
            <a:off x="1796391" y="3717495"/>
            <a:ext cx="5712655" cy="28429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81" name="직사각형 36"/>
          <p:cNvSpPr/>
          <p:nvPr/>
        </p:nvSpPr>
        <p:spPr>
          <a:xfrm>
            <a:off x="1793660" y="3685145"/>
            <a:ext cx="3216311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39"/>
          <p:cNvCxnSpPr/>
          <p:nvPr/>
        </p:nvCxnSpPr>
        <p:spPr>
          <a:xfrm flipH="1">
            <a:off x="1513979" y="3710027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40"/>
          <p:cNvCxnSpPr/>
          <p:nvPr/>
        </p:nvCxnSpPr>
        <p:spPr>
          <a:xfrm flipH="1">
            <a:off x="1522330" y="4573937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29837" y="3955337"/>
            <a:ext cx="60016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m=3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85" name="직선 화살표 연결선 42"/>
          <p:cNvCxnSpPr/>
          <p:nvPr/>
        </p:nvCxnSpPr>
        <p:spPr>
          <a:xfrm flipV="1">
            <a:off x="1657995" y="3710027"/>
            <a:ext cx="0" cy="86391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7"/>
          <p:cNvCxnSpPr/>
          <p:nvPr/>
        </p:nvCxnSpPr>
        <p:spPr>
          <a:xfrm>
            <a:off x="1659949" y="4577856"/>
            <a:ext cx="647877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23"/>
          <p:cNvCxnSpPr/>
          <p:nvPr/>
        </p:nvCxnSpPr>
        <p:spPr>
          <a:xfrm>
            <a:off x="1766346" y="4764918"/>
            <a:ext cx="574269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024889" y="4725187"/>
                <a:ext cx="844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/>
                      <m:t>D</m:t>
                    </m:r>
                    <m:r>
                      <m:rPr>
                        <m:nor/>
                      </m:rPr>
                      <a:rPr lang="en-US" altLang="ko-KR" sz="1800" baseline="-25000" dirty="0"/>
                      <m:t>k</m:t>
                    </m:r>
                  </m:oMath>
                </a14:m>
                <a:r>
                  <a:rPr lang="en-US" altLang="ko-KR" sz="1800" dirty="0" smtClean="0"/>
                  <a:t>=20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889" y="4725187"/>
                <a:ext cx="844062" cy="369332"/>
              </a:xfrm>
              <a:prstGeom prst="rect">
                <a:avLst/>
              </a:prstGeom>
              <a:blipFill>
                <a:blip r:embed="rId4"/>
                <a:stretch>
                  <a:fillRect t="-8197" r="-287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23"/>
          <p:cNvCxnSpPr/>
          <p:nvPr/>
        </p:nvCxnSpPr>
        <p:spPr>
          <a:xfrm>
            <a:off x="1774015" y="3552695"/>
            <a:ext cx="32359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741841" y="3121793"/>
                <a:ext cx="1705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/>
                      <m:t>D</m:t>
                    </m:r>
                    <m:r>
                      <m:rPr>
                        <m:nor/>
                      </m:rPr>
                      <a:rPr lang="en-US" altLang="ko-KR" sz="1800" baseline="-25000" dirty="0"/>
                      <m:t>k</m:t>
                    </m:r>
                    <m:r>
                      <m:rPr>
                        <m:nor/>
                      </m:rPr>
                      <a:rPr lang="en-US" altLang="ko-KR" sz="1800" b="0" i="0" dirty="0" smtClean="0"/>
                      <m:t>−</m:t>
                    </m:r>
                    <m:r>
                      <m:rPr>
                        <m:nor/>
                      </m:rPr>
                      <a:rPr lang="en-US" altLang="ko-KR" sz="1800" b="0" i="0" dirty="0" smtClean="0"/>
                      <m:t>Ck</m:t>
                    </m:r>
                  </m:oMath>
                </a14:m>
                <a:r>
                  <a:rPr lang="en-US" altLang="ko-KR" sz="1800" dirty="0" smtClean="0"/>
                  <a:t>+1=11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841" y="3121793"/>
                <a:ext cx="170507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215852" y="5370374"/>
                <a:ext cx="69228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rgbClr val="FF0000"/>
                    </a:solidFill>
                  </a:rPr>
                  <a:t>We focus on </a:t>
                </a:r>
                <a14:m>
                  <m:oMath xmlns:m="http://schemas.openxmlformats.org/officeDocument/2006/math">
                    <m:r>
                      <a:rPr lang="en-US" altLang="ko-KR" sz="28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ko-KR" sz="2800" dirty="0" smtClean="0">
                        <a:solidFill>
                          <a:srgbClr val="FF0000"/>
                        </a:solidFill>
                      </a:rPr>
                      <m:t>D</m:t>
                    </m:r>
                    <m:r>
                      <m:rPr>
                        <m:nor/>
                      </m:rPr>
                      <a:rPr lang="en-US" altLang="ko-KR" sz="2800" baseline="-25000" dirty="0" smtClean="0">
                        <a:solidFill>
                          <a:srgbClr val="FF0000"/>
                        </a:solidFill>
                      </a:rPr>
                      <m:t>k</m:t>
                    </m:r>
                    <m:r>
                      <m:rPr>
                        <m:nor/>
                      </m:rPr>
                      <a:rPr lang="en-US" altLang="ko-KR" sz="2800" dirty="0" smtClean="0">
                        <a:solidFill>
                          <a:srgbClr val="FF0000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altLang="ko-KR" sz="2800" dirty="0" smtClean="0">
                        <a:solidFill>
                          <a:srgbClr val="FF0000"/>
                        </a:solidFill>
                      </a:rPr>
                      <m:t>Ck</m:t>
                    </m:r>
                  </m:oMath>
                </a14:m>
                <a:r>
                  <a:rPr lang="en-US" altLang="ko-KR" sz="2800" dirty="0">
                    <a:solidFill>
                      <a:srgbClr val="FF0000"/>
                    </a:solidFill>
                  </a:rPr>
                  <a:t>+1</a:t>
                </a:r>
                <a:r>
                  <a:rPr lang="en-US" altLang="ko-KR" sz="2800" dirty="0" smtClean="0">
                    <a:solidFill>
                      <a:srgbClr val="FF0000"/>
                    </a:solidFill>
                  </a:rPr>
                  <a:t>” rather than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800" dirty="0">
                        <a:solidFill>
                          <a:srgbClr val="FF0000"/>
                        </a:solidFill>
                      </a:rPr>
                      <m:t>D</m:t>
                    </m:r>
                    <m:r>
                      <m:rPr>
                        <m:nor/>
                      </m:rPr>
                      <a:rPr lang="en-US" altLang="ko-KR" sz="2800" baseline="-25000" dirty="0">
                        <a:solidFill>
                          <a:srgbClr val="FF0000"/>
                        </a:solidFill>
                      </a:rPr>
                      <m:t>k</m:t>
                    </m:r>
                  </m:oMath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852" y="5370374"/>
                <a:ext cx="6922868" cy="523220"/>
              </a:xfrm>
              <a:prstGeom prst="rect">
                <a:avLst/>
              </a:prstGeom>
              <a:blipFill>
                <a:blip r:embed="rId6"/>
                <a:stretch>
                  <a:fillRect l="-1761"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7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“Improved” deadline-Based Analysis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DA analysis</a:t>
            </a:r>
            <a:r>
              <a:rPr lang="en-US" altLang="ko-KR" dirty="0" smtClean="0"/>
              <a:t>) for </a:t>
            </a:r>
            <a:r>
              <a:rPr lang="en-US" altLang="ko-KR" dirty="0" smtClean="0">
                <a:solidFill>
                  <a:srgbClr val="FF0000"/>
                </a:solidFill>
              </a:rPr>
              <a:t>RM</a:t>
            </a: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697432" y="2523480"/>
                <a:ext cx="5627815" cy="391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 smtClean="0"/>
                  <a:t>= amount of execution of </a:t>
                </a:r>
                <a:r>
                  <a:rPr lang="en-US" altLang="ko-KR" sz="1800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sz="1800" baseline="-25000" dirty="0" err="1" smtClean="0"/>
                  <a:t>i</a:t>
                </a:r>
                <a:r>
                  <a:rPr lang="en-US" altLang="ko-KR" sz="1800" dirty="0" smtClean="0"/>
                  <a:t> performed in </a:t>
                </a:r>
                <a:r>
                  <a:rPr lang="en-US" altLang="ko-KR" sz="1800" dirty="0" err="1" smtClean="0"/>
                  <a:t>D</a:t>
                </a:r>
                <a:r>
                  <a:rPr lang="en-US" altLang="ko-KR" sz="1800" baseline="-25000" dirty="0" err="1" smtClean="0"/>
                  <a:t>k</a:t>
                </a:r>
                <a:r>
                  <a:rPr lang="en-US" altLang="ko-KR" sz="1800" dirty="0" smtClean="0"/>
                  <a:t> 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32" y="2523480"/>
                <a:ext cx="5627815" cy="391582"/>
              </a:xfrm>
              <a:prstGeom prst="rect">
                <a:avLst/>
              </a:prstGeom>
              <a:blipFill>
                <a:blip r:embed="rId2"/>
                <a:stretch>
                  <a:fillRect t="-6250" b="-23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24448" y="1177826"/>
                <a:ext cx="7748327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altLang="ko-KR" sz="2400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sz="2400" baseline="-25000" dirty="0" err="1"/>
                  <a:t>k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is </a:t>
                </a:r>
                <a:r>
                  <a:rPr lang="en-US" altLang="ko-KR" sz="2400" dirty="0" smtClean="0"/>
                  <a:t>schedulable under RM scheduling </a:t>
                </a:r>
                <a:r>
                  <a:rPr lang="en-US" altLang="ko-KR" sz="2400" dirty="0"/>
                  <a:t>if </a:t>
                </a:r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min</m:t>
                              </m:r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2400" dirty="0"/>
                        <m:t>≤</m:t>
                      </m:r>
                      <m:r>
                        <m:rPr>
                          <m:nor/>
                        </m:rPr>
                        <a:rPr lang="en-US" altLang="ko-KR" sz="2400" b="0" i="0" dirty="0" smtClean="0"/>
                        <m:t> </m:t>
                      </m:r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8" y="1177826"/>
                <a:ext cx="7748327" cy="1445267"/>
              </a:xfrm>
              <a:prstGeom prst="rect">
                <a:avLst/>
              </a:prstGeom>
              <a:blipFill>
                <a:blip r:embed="rId3"/>
                <a:stretch>
                  <a:fillRect l="-1259" t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직사각형 43"/>
          <p:cNvSpPr/>
          <p:nvPr/>
        </p:nvSpPr>
        <p:spPr>
          <a:xfrm>
            <a:off x="4772742" y="4291515"/>
            <a:ext cx="2723271" cy="28429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4" name="직사각형 6"/>
          <p:cNvSpPr/>
          <p:nvPr/>
        </p:nvSpPr>
        <p:spPr>
          <a:xfrm>
            <a:off x="1795795" y="3996755"/>
            <a:ext cx="5713250" cy="2842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75" name="직선 연결선 8"/>
          <p:cNvCxnSpPr/>
          <p:nvPr/>
        </p:nvCxnSpPr>
        <p:spPr>
          <a:xfrm flipV="1">
            <a:off x="1802011" y="3523729"/>
            <a:ext cx="0" cy="10502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9"/>
          <p:cNvCxnSpPr/>
          <p:nvPr/>
        </p:nvCxnSpPr>
        <p:spPr>
          <a:xfrm flipV="1">
            <a:off x="7509046" y="3523729"/>
            <a:ext cx="0" cy="10541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16"/>
          <p:cNvSpPr/>
          <p:nvPr/>
        </p:nvSpPr>
        <p:spPr>
          <a:xfrm>
            <a:off x="1794343" y="4278730"/>
            <a:ext cx="1716108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8" name="직사각형 17"/>
          <p:cNvSpPr/>
          <p:nvPr/>
        </p:nvSpPr>
        <p:spPr>
          <a:xfrm>
            <a:off x="1796391" y="3717495"/>
            <a:ext cx="5712655" cy="28429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81" name="직사각형 36"/>
          <p:cNvSpPr/>
          <p:nvPr/>
        </p:nvSpPr>
        <p:spPr>
          <a:xfrm>
            <a:off x="1793660" y="3685145"/>
            <a:ext cx="3216311" cy="93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39"/>
          <p:cNvCxnSpPr/>
          <p:nvPr/>
        </p:nvCxnSpPr>
        <p:spPr>
          <a:xfrm flipH="1">
            <a:off x="1513979" y="3710027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40"/>
          <p:cNvCxnSpPr/>
          <p:nvPr/>
        </p:nvCxnSpPr>
        <p:spPr>
          <a:xfrm flipH="1">
            <a:off x="1522330" y="4573937"/>
            <a:ext cx="5252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29837" y="3955337"/>
            <a:ext cx="60016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m=3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85" name="직선 화살표 연결선 42"/>
          <p:cNvCxnSpPr/>
          <p:nvPr/>
        </p:nvCxnSpPr>
        <p:spPr>
          <a:xfrm flipV="1">
            <a:off x="1657995" y="3710027"/>
            <a:ext cx="0" cy="86391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7"/>
          <p:cNvCxnSpPr/>
          <p:nvPr/>
        </p:nvCxnSpPr>
        <p:spPr>
          <a:xfrm>
            <a:off x="1659949" y="4577856"/>
            <a:ext cx="647877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23"/>
          <p:cNvCxnSpPr/>
          <p:nvPr/>
        </p:nvCxnSpPr>
        <p:spPr>
          <a:xfrm>
            <a:off x="1766346" y="4764918"/>
            <a:ext cx="574269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024889" y="4725187"/>
                <a:ext cx="844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/>
                      <m:t>D</m:t>
                    </m:r>
                    <m:r>
                      <m:rPr>
                        <m:nor/>
                      </m:rPr>
                      <a:rPr lang="en-US" altLang="ko-KR" sz="1800" baseline="-25000" dirty="0"/>
                      <m:t>k</m:t>
                    </m:r>
                  </m:oMath>
                </a14:m>
                <a:r>
                  <a:rPr lang="en-US" altLang="ko-KR" sz="1800" dirty="0" smtClean="0"/>
                  <a:t>=20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889" y="4725187"/>
                <a:ext cx="844062" cy="369332"/>
              </a:xfrm>
              <a:prstGeom prst="rect">
                <a:avLst/>
              </a:prstGeom>
              <a:blipFill>
                <a:blip r:embed="rId4"/>
                <a:stretch>
                  <a:fillRect t="-8197" r="-287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23"/>
          <p:cNvCxnSpPr/>
          <p:nvPr/>
        </p:nvCxnSpPr>
        <p:spPr>
          <a:xfrm>
            <a:off x="1774015" y="3552695"/>
            <a:ext cx="32359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741841" y="3121793"/>
                <a:ext cx="1705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/>
                      <m:t>D</m:t>
                    </m:r>
                    <m:r>
                      <m:rPr>
                        <m:nor/>
                      </m:rPr>
                      <a:rPr lang="en-US" altLang="ko-KR" sz="1800" baseline="-25000" dirty="0"/>
                      <m:t>k</m:t>
                    </m:r>
                    <m:r>
                      <m:rPr>
                        <m:nor/>
                      </m:rPr>
                      <a:rPr lang="en-US" altLang="ko-KR" sz="1800" b="0" i="0" dirty="0" smtClean="0"/>
                      <m:t>−</m:t>
                    </m:r>
                    <m:r>
                      <m:rPr>
                        <m:nor/>
                      </m:rPr>
                      <a:rPr lang="en-US" altLang="ko-KR" sz="1800" b="0" i="0" dirty="0" smtClean="0"/>
                      <m:t>Ck</m:t>
                    </m:r>
                  </m:oMath>
                </a14:m>
                <a:r>
                  <a:rPr lang="en-US" altLang="ko-KR" sz="1800" dirty="0" smtClean="0"/>
                  <a:t>+1=11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841" y="3121793"/>
                <a:ext cx="170507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1215852" y="5370374"/>
            <a:ext cx="692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We ignore execution of lower priority jobs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“Improved” deadline-Based Analysis </a:t>
            </a:r>
            <a:br>
              <a:rPr lang="en-US" altLang="ko-KR" dirty="0"/>
            </a:br>
            <a:r>
              <a:rPr lang="en-US" altLang="ko-KR" dirty="0"/>
              <a:t>(DA analysis) for </a:t>
            </a:r>
            <a:r>
              <a:rPr lang="en-US" altLang="ko-KR" dirty="0">
                <a:solidFill>
                  <a:srgbClr val="FF0000"/>
                </a:solidFill>
              </a:rPr>
              <a:t>RM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altLang="ko-KR" sz="2400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sz="2400" baseline="-25000" dirty="0" err="1"/>
                  <a:t>k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is </a:t>
                </a:r>
                <a:r>
                  <a:rPr lang="en-US" altLang="ko-KR" sz="2400" dirty="0" smtClean="0"/>
                  <a:t>schedulable under RM scheduling </a:t>
                </a:r>
                <a:r>
                  <a:rPr lang="en-US" altLang="ko-KR" sz="2400" dirty="0"/>
                  <a:t>if </a:t>
                </a:r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min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sz="2400" dirty="0"/>
                        <m:t>≤</m:t>
                      </m:r>
                      <m:r>
                        <m:rPr>
                          <m:nor/>
                        </m:rPr>
                        <a:rPr lang="en-US" altLang="ko-KR" sz="2400" dirty="0"/>
                        <m:t> 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blipFill>
                <a:blip r:embed="rId2"/>
                <a:stretch>
                  <a:fillRect l="-1259" t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0664" y="3596668"/>
                <a:ext cx="7286610" cy="159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 smtClean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64" y="3596668"/>
                <a:ext cx="7286610" cy="1590051"/>
              </a:xfrm>
              <a:prstGeom prst="rect">
                <a:avLst/>
              </a:prstGeom>
              <a:blipFill>
                <a:blip r:embed="rId3"/>
                <a:stretch>
                  <a:fillRect t="-3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02901" y="1670182"/>
            <a:ext cx="7727183" cy="36956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RTA for </a:t>
            </a:r>
            <a:r>
              <a:rPr lang="en-US" altLang="ko-KR" dirty="0">
                <a:solidFill>
                  <a:srgbClr val="FF0000"/>
                </a:solidFill>
              </a:rPr>
              <a:t>RM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altLang="ko-KR" sz="2400" dirty="0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sz="2400" baseline="-25000" dirty="0" err="1"/>
                  <a:t>k</a:t>
                </a:r>
                <a:r>
                  <a:rPr lang="en-US" altLang="ko-KR" sz="2400" baseline="-25000" dirty="0"/>
                  <a:t> </a:t>
                </a:r>
                <a:r>
                  <a:rPr lang="en-US" altLang="ko-KR" sz="2400" dirty="0"/>
                  <a:t>is </a:t>
                </a:r>
                <a:r>
                  <a:rPr lang="en-US" altLang="ko-KR" sz="2400" dirty="0" smtClean="0"/>
                  <a:t>schedulable under RM scheduling </a:t>
                </a:r>
                <a:r>
                  <a:rPr lang="en-US" altLang="ko-KR" sz="2400" dirty="0"/>
                  <a:t>if </a:t>
                </a:r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min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50" charset="-127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ko-KR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8" y="1670182"/>
                <a:ext cx="7748327" cy="1445267"/>
              </a:xfrm>
              <a:prstGeom prst="rect">
                <a:avLst/>
              </a:prstGeom>
              <a:blipFill>
                <a:blip r:embed="rId2"/>
                <a:stretch>
                  <a:fillRect l="-1259" t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0664" y="3596668"/>
                <a:ext cx="7286610" cy="159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24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ko-KR" sz="2400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 smtClean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64" y="3596668"/>
                <a:ext cx="7286610" cy="1590051"/>
              </a:xfrm>
              <a:prstGeom prst="rect">
                <a:avLst/>
              </a:prstGeom>
              <a:blipFill>
                <a:blip r:embed="rId3"/>
                <a:stretch>
                  <a:fillRect t="-3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02901" y="1670182"/>
            <a:ext cx="7727183" cy="36956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6162" y="5951188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80480" y="595744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13266" y="5961365"/>
            <a:ext cx="1066807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62349" y="6245662"/>
            <a:ext cx="682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24728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469965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60066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23349" y="581361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7693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99613" y="58005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167503" y="5102508"/>
            <a:ext cx="0" cy="1125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6618655" y="5102508"/>
            <a:ext cx="0" cy="11251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67503" y="5246524"/>
            <a:ext cx="445115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823349" y="5797989"/>
            <a:ext cx="1777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16301" y="5534556"/>
            <a:ext cx="239696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23688" y="5480582"/>
            <a:ext cx="0" cy="754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194620" y="5414473"/>
            <a:ext cx="0" cy="8138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600669" y="5613062"/>
            <a:ext cx="0" cy="4802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67503" y="5815858"/>
            <a:ext cx="106680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47287" y="5648565"/>
            <a:ext cx="0" cy="3841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2148" y="5480582"/>
            <a:ext cx="424636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1018" y="5200249"/>
            <a:ext cx="469822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r>
              <a:rPr lang="en-US" altLang="ko-KR" sz="1600" baseline="-25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0520" y="5488281"/>
            <a:ext cx="432048" cy="334307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6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1600" baseline="-25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279921" y="4766401"/>
                <a:ext cx="708871" cy="457418"/>
              </a:xfrm>
              <a:prstGeom prst="rect">
                <a:avLst/>
              </a:prstGeom>
              <a:noFill/>
            </p:spPr>
            <p:txBody>
              <a:bodyPr wrap="square" lIns="87234" tIns="43617" rIns="87234" bIns="43617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ko-KR" altLang="en-US" sz="2400" baseline="-2500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21" y="4766401"/>
                <a:ext cx="708871" cy="457418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 flipV="1">
            <a:off x="1748432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64456" y="4280030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8134" y="4377771"/>
            <a:ext cx="2376602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ob</a:t>
            </a:r>
            <a:r>
              <a:rPr lang="ko-KR" altLang="en-US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release/deadline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2769" y="4418164"/>
            <a:ext cx="360040" cy="2842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34" tIns="43617" rIns="87234" bIns="43617" spcCol="0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32809" y="4377771"/>
            <a:ext cx="1188301" cy="365085"/>
          </a:xfrm>
          <a:prstGeom prst="rect">
            <a:avLst/>
          </a:prstGeom>
          <a:noFill/>
        </p:spPr>
        <p:txBody>
          <a:bodyPr wrap="square" lIns="87234" tIns="43617" rIns="87234" bIns="43617" rtlCol="0">
            <a:spAutoFit/>
          </a:bodyPr>
          <a:lstStyle/>
          <a:p>
            <a:r>
              <a:rPr lang="en-US" altLang="ko-KR" sz="1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execution</a:t>
            </a:r>
            <a:endParaRPr lang="ko-KR" altLang="en-US" sz="1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</p:spPr>
            <p:txBody>
              <a:bodyPr/>
              <a:lstStyle/>
              <a:p>
                <a:r>
                  <a:rPr lang="en-US" altLang="ko-KR" dirty="0" smtClean="0"/>
                  <a:t>The worst-case release pattern of </a:t>
                </a:r>
                <a:r>
                  <a:rPr lang="en-US" altLang="ko-KR" dirty="0" err="1" smtClean="0">
                    <a:latin typeface="Symbol" panose="05050102010706020507" pitchFamily="18" charset="2"/>
                  </a:rPr>
                  <a:t>t</a:t>
                </a:r>
                <a:r>
                  <a:rPr lang="en-US" altLang="ko-KR" baseline="-25000" dirty="0" err="1" smtClean="0"/>
                  <a:t>i</a:t>
                </a:r>
                <a:r>
                  <a:rPr lang="en-US" altLang="ko-KR" dirty="0" smtClean="0"/>
                  <a:t>  maximizing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3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69" y="1557295"/>
                <a:ext cx="8201550" cy="730273"/>
              </a:xfrm>
              <a:blipFill>
                <a:blip r:embed="rId3"/>
                <a:stretch>
                  <a:fillRect l="-817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제목 2"/>
          <p:cNvSpPr>
            <a:spLocks noGrp="1"/>
          </p:cNvSpPr>
          <p:nvPr>
            <p:ph type="title"/>
          </p:nvPr>
        </p:nvSpPr>
        <p:spPr>
          <a:xfrm>
            <a:off x="466200" y="466200"/>
            <a:ext cx="8211600" cy="7227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Schedulaiblity</a:t>
            </a:r>
            <a:r>
              <a:rPr lang="en-US" altLang="ko-KR" dirty="0"/>
              <a:t> Analysis for Global Scheduling on Multiprocessor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77598" y="2456485"/>
                <a:ext cx="7286610" cy="159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24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ko-KR" sz="2400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)∙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 smtClean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98" y="2456485"/>
                <a:ext cx="7286610" cy="1590051"/>
              </a:xfrm>
              <a:prstGeom prst="rect">
                <a:avLst/>
              </a:prstGeom>
              <a:blipFill>
                <a:blip r:embed="rId4"/>
                <a:stretch>
                  <a:fillRect t="-4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9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8650" y="423429"/>
            <a:ext cx="8229600" cy="5015345"/>
          </a:xfrm>
        </p:spPr>
        <p:txBody>
          <a:bodyPr>
            <a:normAutofit/>
          </a:bodyPr>
          <a:lstStyle/>
          <a:p>
            <a:r>
              <a:rPr lang="en-US" altLang="ko-KR" dirty="0"/>
              <a:t>You should complete </a:t>
            </a:r>
            <a:r>
              <a:rPr lang="en-US" altLang="ko-KR" b="1" dirty="0"/>
              <a:t>implementing </a:t>
            </a:r>
            <a:r>
              <a:rPr lang="en-US" altLang="ko-KR" b="1" dirty="0" smtClean="0"/>
              <a:t>RTA for RM on Multiprocessors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						in </a:t>
            </a:r>
            <a:r>
              <a:rPr lang="en-US" altLang="ko-KR" dirty="0" err="1"/>
              <a:t>CPUScheduler</a:t>
            </a:r>
            <a:r>
              <a:rPr lang="en-US" altLang="ko-KR" dirty="0"/>
              <a:t> </a:t>
            </a:r>
            <a:r>
              <a:rPr lang="en-US" altLang="ko-KR" dirty="0" smtClean="0"/>
              <a:t>V3_3</a:t>
            </a:r>
            <a:endParaRPr lang="en-US" altLang="ko-KR" dirty="0"/>
          </a:p>
          <a:p>
            <a:r>
              <a:rPr lang="en-US" altLang="ko-KR" dirty="0"/>
              <a:t>Follow the following steps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ko-KR" sz="1800" dirty="0"/>
              <a:t>There should be file folders for input &amp; output files in your PC; modify GlobalData.java and create the corresponding folders</a:t>
            </a:r>
          </a:p>
          <a:p>
            <a:pPr marL="600075" lvl="1" indent="-257175">
              <a:buFont typeface="+mj-lt"/>
              <a:buAutoNum type="arabicPeriod"/>
            </a:pPr>
            <a:endParaRPr lang="en-US" altLang="ko-KR" sz="18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800" dirty="0"/>
          </a:p>
          <a:p>
            <a:pPr marL="342900" lvl="1" indent="0">
              <a:buNone/>
            </a:pPr>
            <a:endParaRPr lang="en-US" altLang="ko-KR" sz="1800" dirty="0"/>
          </a:p>
          <a:p>
            <a:pPr lvl="1" indent="-342900">
              <a:buFont typeface="+mj-lt"/>
              <a:buAutoNum type="arabicPeriod" startAt="2"/>
            </a:pPr>
            <a:endParaRPr lang="en-US" altLang="ko-KR" sz="1800" dirty="0" smtClean="0"/>
          </a:p>
          <a:p>
            <a:pPr lvl="1" indent="-342900">
              <a:buFont typeface="+mj-lt"/>
              <a:buAutoNum type="arabicPeriod" startAt="2"/>
            </a:pPr>
            <a:r>
              <a:rPr lang="en-US" altLang="ko-KR" sz="1800" dirty="0" smtClean="0"/>
              <a:t>Download </a:t>
            </a:r>
            <a:r>
              <a:rPr lang="en-US" altLang="ko-KR" sz="1800" dirty="0"/>
              <a:t>outputFiles.zip from </a:t>
            </a:r>
            <a:r>
              <a:rPr lang="en-US" altLang="ko-KR" sz="1800" b="1" dirty="0"/>
              <a:t>E-learning</a:t>
            </a:r>
            <a:r>
              <a:rPr lang="en-US" altLang="ko-KR" sz="1800" dirty="0"/>
              <a:t> site, and unzip the file to your </a:t>
            </a:r>
            <a:r>
              <a:rPr lang="en-US" altLang="ko-KR" sz="1800" dirty="0" err="1"/>
              <a:t>outputfile</a:t>
            </a:r>
            <a:r>
              <a:rPr lang="en-US" altLang="ko-KR" sz="1800" dirty="0"/>
              <a:t> folder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ko-KR" alt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11" y="2446215"/>
            <a:ext cx="6557324" cy="113562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91076" y="3147740"/>
            <a:ext cx="4840432" cy="313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756" y="4818641"/>
            <a:ext cx="5650744" cy="18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8650" y="400050"/>
            <a:ext cx="7886700" cy="5332615"/>
          </a:xfrm>
        </p:spPr>
        <p:txBody>
          <a:bodyPr>
            <a:normAutofit/>
          </a:bodyPr>
          <a:lstStyle/>
          <a:p>
            <a:pPr marL="600075" lvl="1" indent="-257175">
              <a:buFont typeface="+mj-lt"/>
              <a:buAutoNum type="arabicPeriod" startAt="3"/>
            </a:pPr>
            <a:r>
              <a:rPr lang="en-US" altLang="ko-KR" dirty="0"/>
              <a:t>Create input files; run _Gen_Set.java </a:t>
            </a:r>
          </a:p>
          <a:p>
            <a:pPr marL="600075" lvl="1" indent="-257175">
              <a:buFont typeface="+mj-lt"/>
              <a:buAutoNum type="arabicPeriod" startAt="3"/>
            </a:pPr>
            <a:endParaRPr lang="en-US" altLang="ko-KR" dirty="0"/>
          </a:p>
          <a:p>
            <a:pPr marL="600075" lvl="1" indent="-257175">
              <a:buFont typeface="+mj-lt"/>
              <a:buAutoNum type="arabicPeriod" startAt="3"/>
            </a:pP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600075" lvl="1" indent="-257175">
              <a:buFont typeface="+mj-lt"/>
              <a:buAutoNum type="arabicPeriod" startAt="4"/>
            </a:pPr>
            <a:endParaRPr lang="en-US" altLang="ko-KR" dirty="0" smtClean="0"/>
          </a:p>
          <a:p>
            <a:pPr marL="600075" lvl="1" indent="-257175">
              <a:buFont typeface="+mj-lt"/>
              <a:buAutoNum type="arabicPeriod" startAt="4"/>
            </a:pPr>
            <a:r>
              <a:rPr lang="en-US" altLang="ko-KR" dirty="0" smtClean="0"/>
              <a:t>Complete “</a:t>
            </a:r>
            <a:r>
              <a:rPr lang="en-US" altLang="ko-KR" dirty="0" err="1" smtClean="0"/>
              <a:t>RTATestforRM_Multi</a:t>
            </a:r>
            <a:r>
              <a:rPr lang="en-US" altLang="ko-KR" dirty="0" smtClean="0"/>
              <a:t>”; </a:t>
            </a:r>
            <a:r>
              <a:rPr lang="en-US" altLang="ko-KR" dirty="0"/>
              <a:t>modify Analysis.java</a:t>
            </a:r>
          </a:p>
          <a:p>
            <a:pPr marL="342900" lvl="1" indent="0">
              <a:buNone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marL="600075" lvl="1" indent="-257175">
              <a:buFont typeface="+mj-lt"/>
              <a:buAutoNum type="arabicPeriod"/>
            </a:pPr>
            <a:endParaRPr lang="en-US" altLang="ko-KR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33" y="877771"/>
            <a:ext cx="2073210" cy="3830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633" y="1348479"/>
            <a:ext cx="3549246" cy="6422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633" y="2939153"/>
            <a:ext cx="3333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48747" y="877870"/>
            <a:ext cx="7886700" cy="4884940"/>
          </a:xfrm>
        </p:spPr>
        <p:txBody>
          <a:bodyPr>
            <a:normAutofit/>
          </a:bodyPr>
          <a:lstStyle/>
          <a:p>
            <a:pPr marL="800100" lvl="1" indent="-457200">
              <a:buFont typeface="+mj-lt"/>
              <a:buAutoNum type="arabicPeriod" startAt="5"/>
            </a:pPr>
            <a:r>
              <a:rPr lang="en-US" altLang="ko-KR" dirty="0"/>
              <a:t>run _Exec_Set.java file; you don’t have to run for ’10’ and ‘11’</a:t>
            </a:r>
          </a:p>
          <a:p>
            <a:pPr marL="600075" lvl="1" indent="-257175">
              <a:buFont typeface="+mj-lt"/>
              <a:buAutoNum type="arabicPeriod" startAt="5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 startAt="5"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lvl="2"/>
            <a:endParaRPr lang="en-US" altLang="ko-KR" sz="900" dirty="0"/>
          </a:p>
          <a:p>
            <a:pPr lvl="2"/>
            <a:endParaRPr lang="en-US" altLang="ko-KR" sz="900" dirty="0"/>
          </a:p>
          <a:p>
            <a:pPr lvl="1"/>
            <a:endParaRPr lang="en-US" altLang="ko-KR" sz="1200" dirty="0"/>
          </a:p>
          <a:p>
            <a:pPr lvl="1"/>
            <a:endParaRPr lang="ko-KR" alt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81" y="1290899"/>
            <a:ext cx="5905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628650" y="561975"/>
            <a:ext cx="7886700" cy="483054"/>
          </a:xfrm>
        </p:spPr>
        <p:txBody>
          <a:bodyPr>
            <a:normAutofit/>
          </a:bodyPr>
          <a:lstStyle/>
          <a:p>
            <a:pPr marL="600075" lvl="1" indent="-257175">
              <a:buFont typeface="+mj-lt"/>
              <a:buAutoNum type="arabicPeriod" startAt="6"/>
            </a:pPr>
            <a:r>
              <a:rPr lang="en-US" altLang="ko-KR" dirty="0"/>
              <a:t>You see the following results by executing __ResultCompare.java</a:t>
            </a:r>
          </a:p>
          <a:p>
            <a:pPr marL="600075" lvl="1" indent="-257175">
              <a:buFont typeface="+mj-lt"/>
              <a:buAutoNum type="arabicPeriod" startAt="6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 startAt="6"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342900" lvl="1" indent="0">
              <a:buNone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marL="600075" lvl="1" indent="-257175">
              <a:buFont typeface="+mj-lt"/>
              <a:buAutoNum type="arabicPeriod"/>
            </a:pPr>
            <a:endParaRPr lang="en-US" altLang="ko-KR" sz="1200" dirty="0"/>
          </a:p>
          <a:p>
            <a:pPr lvl="2"/>
            <a:endParaRPr lang="en-US" altLang="ko-KR" sz="900" dirty="0"/>
          </a:p>
          <a:p>
            <a:pPr lvl="2"/>
            <a:endParaRPr lang="en-US" altLang="ko-KR" sz="900" dirty="0"/>
          </a:p>
          <a:p>
            <a:pPr lvl="1"/>
            <a:endParaRPr lang="en-US" altLang="ko-KR" sz="1200" dirty="0"/>
          </a:p>
          <a:p>
            <a:pPr lvl="1"/>
            <a:endParaRPr lang="ko-KR" alt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40267"/>
            <a:ext cx="2239104" cy="3370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735" y="1045029"/>
            <a:ext cx="2274236" cy="3366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40267"/>
            <a:ext cx="2142908" cy="33709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716" y="1040267"/>
            <a:ext cx="2124278" cy="33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time analysis for RM</a:t>
            </a:r>
            <a:endParaRPr lang="ko-KR" altLang="en-US" dirty="0"/>
          </a:p>
        </p:txBody>
      </p:sp>
      <p:sp>
        <p:nvSpPr>
          <p:cNvPr id="49" name="직사각형 57"/>
          <p:cNvSpPr>
            <a:spLocks noChangeArrowheads="1"/>
          </p:cNvSpPr>
          <p:nvPr/>
        </p:nvSpPr>
        <p:spPr bwMode="auto">
          <a:xfrm>
            <a:off x="3865066" y="1405270"/>
            <a:ext cx="2322003" cy="1117673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59"/>
              <p:cNvSpPr>
                <a:spLocks noChangeArrowheads="1"/>
              </p:cNvSpPr>
              <p:nvPr/>
            </p:nvSpPr>
            <p:spPr bwMode="auto">
              <a:xfrm>
                <a:off x="4490035" y="2617186"/>
                <a:ext cx="31881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r>
                  <a:rPr lang="en-US" altLang="ko-KR" i="1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HP(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  <m:t>τ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)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: a set of higher-priority tasks</a:t>
                </a:r>
                <a:endParaRPr lang="ko-KR" altLang="en-US" baseline="-25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5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0035" y="2617186"/>
                <a:ext cx="3188117" cy="307777"/>
              </a:xfrm>
              <a:prstGeom prst="rect">
                <a:avLst/>
              </a:prstGeom>
              <a:blipFill>
                <a:blip r:embed="rId2"/>
                <a:stretch>
                  <a:fillRect t="-1961" b="-196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1"/>
          <p:cNvSpPr txBox="1">
            <a:spLocks noChangeArrowheads="1"/>
          </p:cNvSpPr>
          <p:nvPr/>
        </p:nvSpPr>
        <p:spPr bwMode="auto">
          <a:xfrm>
            <a:off x="2873586" y="870324"/>
            <a:ext cx="1473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6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Worst-case interference</a:t>
            </a:r>
            <a:endParaRPr lang="ko-KR" altLang="en-US" sz="1600" dirty="0" smtClean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4" name="직선 화살표 연결선 64"/>
          <p:cNvCxnSpPr>
            <a:cxnSpLocks noChangeShapeType="1"/>
          </p:cNvCxnSpPr>
          <p:nvPr/>
        </p:nvCxnSpPr>
        <p:spPr bwMode="auto">
          <a:xfrm>
            <a:off x="2244725" y="1891698"/>
            <a:ext cx="373063" cy="0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65"/>
          <p:cNvSpPr txBox="1">
            <a:spLocks noChangeArrowheads="1"/>
          </p:cNvSpPr>
          <p:nvPr/>
        </p:nvSpPr>
        <p:spPr bwMode="auto">
          <a:xfrm>
            <a:off x="403225" y="1558323"/>
            <a:ext cx="187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6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response time of a job under analysis</a:t>
            </a:r>
            <a:endParaRPr lang="ko-KR" altLang="en-US" sz="1600" dirty="0" smtClean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2" name="직사각형 57"/>
          <p:cNvSpPr>
            <a:spLocks noChangeArrowheads="1"/>
          </p:cNvSpPr>
          <p:nvPr/>
        </p:nvSpPr>
        <p:spPr bwMode="auto">
          <a:xfrm>
            <a:off x="6528382" y="1435414"/>
            <a:ext cx="311150" cy="1117673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3" name="TextBox 61"/>
          <p:cNvSpPr txBox="1">
            <a:spLocks noChangeArrowheads="1"/>
          </p:cNvSpPr>
          <p:nvPr/>
        </p:nvSpPr>
        <p:spPr bwMode="auto">
          <a:xfrm>
            <a:off x="6785295" y="2240948"/>
            <a:ext cx="84379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ctr"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6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WCET</a:t>
            </a:r>
            <a:endParaRPr lang="ko-KR" altLang="en-US" sz="1600" dirty="0" smtClean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650503" y="1190309"/>
                <a:ext cx="6290745" cy="1305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pt-BR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τ</m:t>
                          </m:r>
                          <m:r>
                            <a:rPr lang="en-US" altLang="ko-KR" sz="28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𝑖</m:t>
                          </m:r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∊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𝐻𝑃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τ</m:t>
                          </m:r>
                          <m:r>
                            <a:rPr lang="en-US" altLang="ko-KR" sz="28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𝑘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pt-BR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ko-KR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sz="2800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8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03" y="1190309"/>
                <a:ext cx="6290745" cy="1305037"/>
              </a:xfrm>
              <a:prstGeom prst="rect">
                <a:avLst/>
              </a:prstGeom>
              <a:blipFill>
                <a:blip r:embed="rId3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3094" y="3636116"/>
                <a:ext cx="759655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We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want to find an interval in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which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the target job’s execution and its higher priority jobs’ executions are completed.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How to effectively find such interval?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 smtClean="0"/>
                  <a:t>C</a:t>
                </a:r>
                <a:r>
                  <a:rPr lang="en-US" altLang="ko-KR" baseline="-25000" dirty="0" err="1" smtClean="0"/>
                  <a:t>k</a:t>
                </a:r>
                <a:r>
                  <a:rPr lang="en-US" altLang="ko-KR" dirty="0" smtClean="0"/>
                  <a:t> is the worst-case execution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 smtClean="0"/>
                  <a:t>r</a:t>
                </a:r>
                <a:r>
                  <a:rPr lang="en-US" altLang="ko-KR" baseline="-25000" dirty="0" err="1" smtClean="0"/>
                  <a:t>k</a:t>
                </a:r>
                <a:r>
                  <a:rPr lang="en-US" altLang="ko-KR" dirty="0" smtClean="0"/>
                  <a:t> is the response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HP(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  <m:t>τ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)</a:t>
                </a:r>
                <a:r>
                  <a:rPr lang="en-US" altLang="ko-KR" dirty="0" smtClean="0"/>
                  <a:t> is the set of tasks whose priorities are higher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a task in </a:t>
                </a:r>
                <a:r>
                  <a:rPr lang="en-US" altLang="ko-KR" i="1" dirty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HP(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  <m:t>τ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 smtClean="0">
                    <a:solidFill>
                      <a:schemeClr val="tx1"/>
                    </a:solidFill>
                    <a:ea typeface="Arial Unicode MS" panose="020B0604020202020204" pitchFamily="50" charset="-127"/>
                  </a:rPr>
                  <a:t>T</a:t>
                </a:r>
                <a:r>
                  <a:rPr lang="en-US" altLang="ko-KR" baseline="-25000" dirty="0" err="1" smtClean="0">
                    <a:solidFill>
                      <a:schemeClr val="tx1"/>
                    </a:solidFill>
                    <a:ea typeface="Arial Unicode MS" panose="020B0604020202020204" pitchFamily="50" charset="-127"/>
                  </a:rPr>
                  <a:t>i</a:t>
                </a:r>
                <a:r>
                  <a:rPr lang="en-US" altLang="ko-KR" dirty="0" smtClean="0">
                    <a:solidFill>
                      <a:schemeClr val="tx1"/>
                    </a:solidFill>
                    <a:ea typeface="Arial Unicode MS" panose="020B0604020202020204" pitchFamily="50" charset="-127"/>
                  </a:rPr>
                  <a:t> is the period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4" y="3636116"/>
                <a:ext cx="7596553" cy="1815882"/>
              </a:xfrm>
              <a:prstGeom prst="rect">
                <a:avLst/>
              </a:prstGeom>
              <a:blipFill>
                <a:blip r:embed="rId4"/>
                <a:stretch>
                  <a:fillRect l="-80" t="-336" b="-26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그룹 1"/>
          <p:cNvGrpSpPr>
            <a:grpSpLocks/>
          </p:cNvGrpSpPr>
          <p:nvPr/>
        </p:nvGrpSpPr>
        <p:grpSpPr bwMode="auto">
          <a:xfrm>
            <a:off x="6342229" y="5423512"/>
            <a:ext cx="1576873" cy="339196"/>
            <a:chOff x="784226" y="3356992"/>
            <a:chExt cx="1577025" cy="339276"/>
          </a:xfrm>
        </p:grpSpPr>
        <p:sp>
          <p:nvSpPr>
            <p:cNvPr id="148" name="Text Box 47"/>
            <p:cNvSpPr txBox="1">
              <a:spLocks noChangeArrowheads="1"/>
            </p:cNvSpPr>
            <p:nvPr/>
          </p:nvSpPr>
          <p:spPr bwMode="auto">
            <a:xfrm>
              <a:off x="1580514" y="3356992"/>
              <a:ext cx="780737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8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(4,1,4)</a:t>
              </a:r>
              <a:endPara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9" name="Text Box 87"/>
            <p:cNvSpPr txBox="1">
              <a:spLocks noChangeArrowheads="1"/>
            </p:cNvSpPr>
            <p:nvPr/>
          </p:nvSpPr>
          <p:spPr bwMode="auto">
            <a:xfrm>
              <a:off x="784226" y="3356992"/>
              <a:ext cx="887378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8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τ</a:t>
              </a:r>
              <a:r>
                <a:rPr kumimoji="0" lang="en-US" altLang="ko-KR" sz="1600" b="0" baseline="-250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1</a:t>
              </a:r>
              <a:endParaRPr kumimoji="0" lang="en-US" altLang="ko-KR" sz="1600" b="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grpSp>
        <p:nvGrpSpPr>
          <p:cNvPr id="150" name="그룹 2"/>
          <p:cNvGrpSpPr>
            <a:grpSpLocks/>
          </p:cNvGrpSpPr>
          <p:nvPr/>
        </p:nvGrpSpPr>
        <p:grpSpPr bwMode="auto">
          <a:xfrm>
            <a:off x="6588290" y="6071760"/>
            <a:ext cx="1402957" cy="339196"/>
            <a:chOff x="1090395" y="4586288"/>
            <a:chExt cx="1402849" cy="339276"/>
          </a:xfrm>
        </p:grpSpPr>
        <p:sp>
          <p:nvSpPr>
            <p:cNvPr id="151" name="Text Box 69"/>
            <p:cNvSpPr txBox="1">
              <a:spLocks noChangeArrowheads="1"/>
            </p:cNvSpPr>
            <p:nvPr/>
          </p:nvSpPr>
          <p:spPr bwMode="auto">
            <a:xfrm>
              <a:off x="1485033" y="4586288"/>
              <a:ext cx="1008211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8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(10,3,10)</a:t>
              </a:r>
              <a:endPara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52" name="Text Box 89"/>
            <p:cNvSpPr txBox="1">
              <a:spLocks noChangeArrowheads="1"/>
            </p:cNvSpPr>
            <p:nvPr/>
          </p:nvSpPr>
          <p:spPr bwMode="auto">
            <a:xfrm>
              <a:off x="1090395" y="4586288"/>
              <a:ext cx="363854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8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τ</a:t>
              </a:r>
              <a:r>
                <a:rPr kumimoji="0" lang="en-US" altLang="ko-KR" sz="1600" b="0" baseline="-250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3</a:t>
              </a:r>
              <a:endParaRPr kumimoji="0" lang="en-US" altLang="ko-KR" sz="1600" b="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grpSp>
        <p:nvGrpSpPr>
          <p:cNvPr id="153" name="그룹 1"/>
          <p:cNvGrpSpPr>
            <a:grpSpLocks/>
          </p:cNvGrpSpPr>
          <p:nvPr/>
        </p:nvGrpSpPr>
        <p:grpSpPr bwMode="auto">
          <a:xfrm>
            <a:off x="6334455" y="5732564"/>
            <a:ext cx="1576873" cy="339196"/>
            <a:chOff x="784226" y="3356992"/>
            <a:chExt cx="1577025" cy="339276"/>
          </a:xfrm>
        </p:grpSpPr>
        <p:sp>
          <p:nvSpPr>
            <p:cNvPr id="154" name="Text Box 47"/>
            <p:cNvSpPr txBox="1">
              <a:spLocks noChangeArrowheads="1"/>
            </p:cNvSpPr>
            <p:nvPr/>
          </p:nvSpPr>
          <p:spPr bwMode="auto">
            <a:xfrm>
              <a:off x="1580514" y="3356992"/>
              <a:ext cx="780737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8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(5,2,5)</a:t>
              </a:r>
              <a:endPara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55" name="Text Box 87"/>
            <p:cNvSpPr txBox="1">
              <a:spLocks noChangeArrowheads="1"/>
            </p:cNvSpPr>
            <p:nvPr/>
          </p:nvSpPr>
          <p:spPr bwMode="auto">
            <a:xfrm>
              <a:off x="784226" y="3356992"/>
              <a:ext cx="887378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8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τ</a:t>
              </a:r>
              <a:r>
                <a:rPr kumimoji="0" lang="en-US" altLang="ko-KR" sz="1600" b="0" baseline="-250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</a:t>
              </a:r>
              <a:endParaRPr kumimoji="0" lang="en-US" altLang="ko-KR" sz="1600" b="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57" name="직사각형 156"/>
          <p:cNvSpPr/>
          <p:nvPr/>
        </p:nvSpPr>
        <p:spPr>
          <a:xfrm>
            <a:off x="6334455" y="5517124"/>
            <a:ext cx="351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τ</a:t>
            </a:r>
            <a:r>
              <a:rPr lang="en-US" altLang="ko-KR" sz="2000" baseline="-25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endParaRPr lang="ko-KR" altLang="en-US" sz="2000" dirty="0"/>
          </a:p>
        </p:txBody>
      </p:sp>
      <p:sp>
        <p:nvSpPr>
          <p:cNvPr id="158" name="직사각형 157"/>
          <p:cNvSpPr/>
          <p:nvPr/>
        </p:nvSpPr>
        <p:spPr>
          <a:xfrm>
            <a:off x="6315503" y="601084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τ</a:t>
            </a:r>
            <a:r>
              <a:rPr lang="en-US" altLang="ko-KR" sz="2000" baseline="-25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3779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time analysis for 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59"/>
              <p:cNvSpPr>
                <a:spLocks noChangeArrowheads="1"/>
              </p:cNvSpPr>
              <p:nvPr/>
            </p:nvSpPr>
            <p:spPr bwMode="auto">
              <a:xfrm>
                <a:off x="4490035" y="2617186"/>
                <a:ext cx="31881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r>
                  <a:rPr lang="en-US" altLang="ko-KR" i="1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HP(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  <m:t>τ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)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: a set of higher-priority tasks</a:t>
                </a:r>
                <a:endParaRPr lang="ko-KR" altLang="en-US" baseline="-25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5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0035" y="2617186"/>
                <a:ext cx="3188117" cy="307777"/>
              </a:xfrm>
              <a:prstGeom prst="rect">
                <a:avLst/>
              </a:prstGeom>
              <a:blipFill>
                <a:blip r:embed="rId2"/>
                <a:stretch>
                  <a:fillRect t="-1961" b="-196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650503" y="1190309"/>
                <a:ext cx="6290745" cy="1305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τ</m:t>
                          </m:r>
                          <m:r>
                            <a:rPr lang="en-US" altLang="ko-KR" sz="28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𝑖</m:t>
                          </m:r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∊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𝐻𝑃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τ</m:t>
                          </m:r>
                          <m:r>
                            <a:rPr lang="en-US" altLang="ko-KR" sz="28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3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pt-BR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ko-KR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sz="2800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8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03" y="1190309"/>
                <a:ext cx="6290745" cy="1305037"/>
              </a:xfrm>
              <a:prstGeom prst="rect">
                <a:avLst/>
              </a:prstGeom>
              <a:blipFill>
                <a:blip r:embed="rId3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7260010" y="368833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3589708" y="368833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7700076" y="5614061"/>
            <a:ext cx="468312" cy="381000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6783264" y="5623586"/>
            <a:ext cx="468312" cy="381000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4953112" y="5623586"/>
            <a:ext cx="468312" cy="381000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4053608" y="4654645"/>
            <a:ext cx="924441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3" name="Rectangle 24"/>
          <p:cNvSpPr>
            <a:spLocks noChangeArrowheads="1"/>
          </p:cNvSpPr>
          <p:nvPr/>
        </p:nvSpPr>
        <p:spPr bwMode="auto">
          <a:xfrm>
            <a:off x="5437487" y="3693098"/>
            <a:ext cx="423863" cy="3810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4" name="Line 7"/>
          <p:cNvSpPr>
            <a:spLocks noChangeShapeType="1"/>
          </p:cNvSpPr>
          <p:nvPr/>
        </p:nvSpPr>
        <p:spPr bwMode="auto">
          <a:xfrm>
            <a:off x="3589708" y="4069335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5" name="Line 8"/>
          <p:cNvSpPr>
            <a:spLocks noChangeShapeType="1"/>
          </p:cNvSpPr>
          <p:nvPr/>
        </p:nvSpPr>
        <p:spPr bwMode="auto">
          <a:xfrm>
            <a:off x="3589708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6" name="Line 9"/>
          <p:cNvSpPr>
            <a:spLocks noChangeShapeType="1"/>
          </p:cNvSpPr>
          <p:nvPr/>
        </p:nvSpPr>
        <p:spPr bwMode="auto">
          <a:xfrm>
            <a:off x="4504108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7" name="Line 10"/>
          <p:cNvSpPr>
            <a:spLocks noChangeShapeType="1"/>
          </p:cNvSpPr>
          <p:nvPr/>
        </p:nvSpPr>
        <p:spPr bwMode="auto">
          <a:xfrm>
            <a:off x="4961308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8" name="Line 11"/>
          <p:cNvSpPr>
            <a:spLocks noChangeShapeType="1"/>
          </p:cNvSpPr>
          <p:nvPr/>
        </p:nvSpPr>
        <p:spPr bwMode="auto">
          <a:xfrm>
            <a:off x="5418508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4046908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6332908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6790108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2" name="Line 15"/>
          <p:cNvSpPr>
            <a:spLocks noChangeShapeType="1"/>
          </p:cNvSpPr>
          <p:nvPr/>
        </p:nvSpPr>
        <p:spPr bwMode="auto">
          <a:xfrm>
            <a:off x="5875708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3" name="Line 16"/>
          <p:cNvSpPr>
            <a:spLocks noChangeShapeType="1"/>
          </p:cNvSpPr>
          <p:nvPr/>
        </p:nvSpPr>
        <p:spPr bwMode="auto">
          <a:xfrm>
            <a:off x="7704508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4" name="Line 17"/>
          <p:cNvSpPr>
            <a:spLocks noChangeShapeType="1"/>
          </p:cNvSpPr>
          <p:nvPr/>
        </p:nvSpPr>
        <p:spPr bwMode="auto">
          <a:xfrm>
            <a:off x="7247308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>
            <a:off x="8161708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6" name="Line 45"/>
          <p:cNvSpPr>
            <a:spLocks noChangeShapeType="1"/>
          </p:cNvSpPr>
          <p:nvPr/>
        </p:nvSpPr>
        <p:spPr bwMode="auto">
          <a:xfrm>
            <a:off x="5426181" y="3493073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>
            <a:off x="3589708" y="6004586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8" name="Line 50"/>
          <p:cNvSpPr>
            <a:spLocks noChangeShapeType="1"/>
          </p:cNvSpPr>
          <p:nvPr/>
        </p:nvSpPr>
        <p:spPr bwMode="auto">
          <a:xfrm>
            <a:off x="3589708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9" name="Line 51"/>
          <p:cNvSpPr>
            <a:spLocks noChangeShapeType="1"/>
          </p:cNvSpPr>
          <p:nvPr/>
        </p:nvSpPr>
        <p:spPr bwMode="auto">
          <a:xfrm>
            <a:off x="4504108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0" name="Line 52"/>
          <p:cNvSpPr>
            <a:spLocks noChangeShapeType="1"/>
          </p:cNvSpPr>
          <p:nvPr/>
        </p:nvSpPr>
        <p:spPr bwMode="auto">
          <a:xfrm>
            <a:off x="4961308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1" name="Line 53"/>
          <p:cNvSpPr>
            <a:spLocks noChangeShapeType="1"/>
          </p:cNvSpPr>
          <p:nvPr/>
        </p:nvSpPr>
        <p:spPr bwMode="auto">
          <a:xfrm>
            <a:off x="5418508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2" name="Line 54"/>
          <p:cNvSpPr>
            <a:spLocks noChangeShapeType="1"/>
          </p:cNvSpPr>
          <p:nvPr/>
        </p:nvSpPr>
        <p:spPr bwMode="auto">
          <a:xfrm>
            <a:off x="4046908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3" name="Line 55"/>
          <p:cNvSpPr>
            <a:spLocks noChangeShapeType="1"/>
          </p:cNvSpPr>
          <p:nvPr/>
        </p:nvSpPr>
        <p:spPr bwMode="auto">
          <a:xfrm>
            <a:off x="6332908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4" name="Line 56"/>
          <p:cNvSpPr>
            <a:spLocks noChangeShapeType="1"/>
          </p:cNvSpPr>
          <p:nvPr/>
        </p:nvSpPr>
        <p:spPr bwMode="auto">
          <a:xfrm>
            <a:off x="6790108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5" name="Line 57"/>
          <p:cNvSpPr>
            <a:spLocks noChangeShapeType="1"/>
          </p:cNvSpPr>
          <p:nvPr/>
        </p:nvSpPr>
        <p:spPr bwMode="auto">
          <a:xfrm>
            <a:off x="5875708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6" name="Line 58"/>
          <p:cNvSpPr>
            <a:spLocks noChangeShapeType="1"/>
          </p:cNvSpPr>
          <p:nvPr/>
        </p:nvSpPr>
        <p:spPr bwMode="auto">
          <a:xfrm>
            <a:off x="7704508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7" name="Line 59"/>
          <p:cNvSpPr>
            <a:spLocks noChangeShapeType="1"/>
          </p:cNvSpPr>
          <p:nvPr/>
        </p:nvSpPr>
        <p:spPr bwMode="auto">
          <a:xfrm>
            <a:off x="7247308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8" name="Line 61"/>
          <p:cNvSpPr>
            <a:spLocks noChangeShapeType="1"/>
          </p:cNvSpPr>
          <p:nvPr/>
        </p:nvSpPr>
        <p:spPr bwMode="auto">
          <a:xfrm>
            <a:off x="8161708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9" name="Line 68"/>
          <p:cNvSpPr>
            <a:spLocks noChangeShapeType="1"/>
          </p:cNvSpPr>
          <p:nvPr/>
        </p:nvSpPr>
        <p:spPr bwMode="auto">
          <a:xfrm>
            <a:off x="8159130" y="5394986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0" name="Line 73"/>
          <p:cNvSpPr>
            <a:spLocks noChangeShapeType="1"/>
          </p:cNvSpPr>
          <p:nvPr/>
        </p:nvSpPr>
        <p:spPr bwMode="auto">
          <a:xfrm>
            <a:off x="3589708" y="345973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1" name="Line 75"/>
          <p:cNvSpPr>
            <a:spLocks noChangeShapeType="1"/>
          </p:cNvSpPr>
          <p:nvPr/>
        </p:nvSpPr>
        <p:spPr bwMode="auto">
          <a:xfrm>
            <a:off x="3589708" y="5394986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02" name="Group 79"/>
          <p:cNvGrpSpPr>
            <a:grpSpLocks/>
          </p:cNvGrpSpPr>
          <p:nvPr/>
        </p:nvGrpSpPr>
        <p:grpSpPr bwMode="auto">
          <a:xfrm>
            <a:off x="5705845" y="5220361"/>
            <a:ext cx="2700338" cy="1104900"/>
            <a:chOff x="2184" y="3120"/>
            <a:chExt cx="1701" cy="696"/>
          </a:xfrm>
        </p:grpSpPr>
        <p:sp>
          <p:nvSpPr>
            <p:cNvPr id="103" name="Text Box 80"/>
            <p:cNvSpPr txBox="1">
              <a:spLocks noChangeArrowheads="1"/>
            </p:cNvSpPr>
            <p:nvPr/>
          </p:nvSpPr>
          <p:spPr bwMode="auto">
            <a:xfrm>
              <a:off x="2184" y="3602"/>
              <a:ext cx="18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5</a:t>
              </a:r>
            </a:p>
          </p:txBody>
        </p:sp>
        <p:sp>
          <p:nvSpPr>
            <p:cNvPr id="104" name="Text Box 81"/>
            <p:cNvSpPr txBox="1">
              <a:spLocks noChangeArrowheads="1"/>
            </p:cNvSpPr>
            <p:nvPr/>
          </p:nvSpPr>
          <p:spPr bwMode="auto">
            <a:xfrm>
              <a:off x="2208" y="3120"/>
              <a:ext cx="11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ko-KR" sz="16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05" name="Text Box 82"/>
            <p:cNvSpPr txBox="1">
              <a:spLocks noChangeArrowheads="1"/>
            </p:cNvSpPr>
            <p:nvPr/>
          </p:nvSpPr>
          <p:spPr bwMode="auto">
            <a:xfrm>
              <a:off x="3624" y="3602"/>
              <a:ext cx="26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10</a:t>
              </a:r>
            </a:p>
          </p:txBody>
        </p:sp>
      </p:grpSp>
      <p:grpSp>
        <p:nvGrpSpPr>
          <p:cNvPr id="106" name="그룹 1"/>
          <p:cNvGrpSpPr>
            <a:grpSpLocks/>
          </p:cNvGrpSpPr>
          <p:nvPr/>
        </p:nvGrpSpPr>
        <p:grpSpPr bwMode="auto">
          <a:xfrm>
            <a:off x="1962520" y="3781996"/>
            <a:ext cx="1576873" cy="339196"/>
            <a:chOff x="784226" y="3356992"/>
            <a:chExt cx="1577025" cy="339276"/>
          </a:xfrm>
        </p:grpSpPr>
        <p:sp>
          <p:nvSpPr>
            <p:cNvPr id="107" name="Text Box 47"/>
            <p:cNvSpPr txBox="1">
              <a:spLocks noChangeArrowheads="1"/>
            </p:cNvSpPr>
            <p:nvPr/>
          </p:nvSpPr>
          <p:spPr bwMode="auto">
            <a:xfrm>
              <a:off x="1580514" y="3356992"/>
              <a:ext cx="780737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(4,1,4)</a:t>
              </a:r>
              <a:endPara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08" name="Text Box 87"/>
            <p:cNvSpPr txBox="1">
              <a:spLocks noChangeArrowheads="1"/>
            </p:cNvSpPr>
            <p:nvPr/>
          </p:nvSpPr>
          <p:spPr bwMode="auto">
            <a:xfrm>
              <a:off x="784226" y="3356992"/>
              <a:ext cx="887378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τ</a:t>
              </a:r>
              <a:r>
                <a:rPr kumimoji="0" lang="en-US" altLang="ko-KR" sz="1600" b="0" baseline="-250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1</a:t>
              </a:r>
              <a:endParaRPr kumimoji="0" lang="en-US" altLang="ko-KR" sz="1600" b="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grpSp>
        <p:nvGrpSpPr>
          <p:cNvPr id="109" name="그룹 2"/>
          <p:cNvGrpSpPr>
            <a:grpSpLocks/>
          </p:cNvGrpSpPr>
          <p:nvPr/>
        </p:nvGrpSpPr>
        <p:grpSpPr bwMode="auto">
          <a:xfrm>
            <a:off x="2158696" y="5774396"/>
            <a:ext cx="1402957" cy="339196"/>
            <a:chOff x="1090395" y="4586288"/>
            <a:chExt cx="1402849" cy="339276"/>
          </a:xfrm>
        </p:grpSpPr>
        <p:sp>
          <p:nvSpPr>
            <p:cNvPr id="110" name="Text Box 69"/>
            <p:cNvSpPr txBox="1">
              <a:spLocks noChangeArrowheads="1"/>
            </p:cNvSpPr>
            <p:nvPr/>
          </p:nvSpPr>
          <p:spPr bwMode="auto">
            <a:xfrm>
              <a:off x="1485033" y="4586288"/>
              <a:ext cx="1008211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(10,3,10)</a:t>
              </a:r>
              <a:endPara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11" name="Text Box 89"/>
            <p:cNvSpPr txBox="1">
              <a:spLocks noChangeArrowheads="1"/>
            </p:cNvSpPr>
            <p:nvPr/>
          </p:nvSpPr>
          <p:spPr bwMode="auto">
            <a:xfrm>
              <a:off x="1090395" y="4586288"/>
              <a:ext cx="363854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τ</a:t>
              </a:r>
              <a:r>
                <a:rPr kumimoji="0" lang="en-US" altLang="ko-KR" sz="1600" b="0" baseline="-250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3</a:t>
              </a:r>
              <a:endParaRPr kumimoji="0" lang="en-US" altLang="ko-KR" sz="1600" b="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12" name="Text Box 80"/>
          <p:cNvSpPr txBox="1">
            <a:spLocks noChangeArrowheads="1"/>
          </p:cNvSpPr>
          <p:nvPr/>
        </p:nvSpPr>
        <p:spPr bwMode="auto">
          <a:xfrm>
            <a:off x="5275255" y="4088385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endParaRPr kumimoji="0" lang="en-US" altLang="ko-KR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3" name="Text Box 82"/>
          <p:cNvSpPr txBox="1">
            <a:spLocks noChangeArrowheads="1"/>
          </p:cNvSpPr>
          <p:nvPr/>
        </p:nvSpPr>
        <p:spPr bwMode="auto">
          <a:xfrm>
            <a:off x="7087377" y="4097910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</a:t>
            </a:r>
            <a:endParaRPr kumimoji="0" lang="en-US" altLang="ko-KR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4" name="Line 45"/>
          <p:cNvSpPr>
            <a:spLocks noChangeShapeType="1"/>
          </p:cNvSpPr>
          <p:nvPr/>
        </p:nvSpPr>
        <p:spPr bwMode="auto">
          <a:xfrm>
            <a:off x="7247310" y="345973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15" name="직선 화살표 연결선 2"/>
          <p:cNvCxnSpPr>
            <a:cxnSpLocks noChangeShapeType="1"/>
          </p:cNvCxnSpPr>
          <p:nvPr/>
        </p:nvCxnSpPr>
        <p:spPr bwMode="auto">
          <a:xfrm flipV="1">
            <a:off x="3373808" y="6004586"/>
            <a:ext cx="215900" cy="288925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직선 화살표 연결선 115"/>
          <p:cNvCxnSpPr>
            <a:cxnSpLocks noChangeShapeType="1"/>
          </p:cNvCxnSpPr>
          <p:nvPr/>
        </p:nvCxnSpPr>
        <p:spPr bwMode="auto">
          <a:xfrm flipH="1" flipV="1">
            <a:off x="8187662" y="5985536"/>
            <a:ext cx="173038" cy="35083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TextBox 52"/>
          <p:cNvSpPr txBox="1">
            <a:spLocks noChangeArrowheads="1"/>
          </p:cNvSpPr>
          <p:nvPr/>
        </p:nvSpPr>
        <p:spPr bwMode="auto">
          <a:xfrm>
            <a:off x="2621333" y="6223661"/>
            <a:ext cx="166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 time</a:t>
            </a:r>
            <a:endParaRPr kumimoji="0" lang="ko-KR" altLang="en-US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8" name="TextBox 55"/>
          <p:cNvSpPr txBox="1">
            <a:spLocks noChangeArrowheads="1"/>
          </p:cNvSpPr>
          <p:nvPr/>
        </p:nvSpPr>
        <p:spPr bwMode="auto">
          <a:xfrm>
            <a:off x="7463561" y="6318072"/>
            <a:ext cx="1665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response time</a:t>
            </a:r>
            <a:endParaRPr kumimoji="0" lang="ko-KR" altLang="en-US" sz="1600" b="0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9" name="TextBox 5"/>
          <p:cNvSpPr txBox="1">
            <a:spLocks noChangeArrowheads="1"/>
          </p:cNvSpPr>
          <p:nvPr/>
        </p:nvSpPr>
        <p:spPr bwMode="auto">
          <a:xfrm>
            <a:off x="2808658" y="3535935"/>
            <a:ext cx="831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T,C,D</a:t>
            </a:r>
            <a:endParaRPr kumimoji="0" lang="ko-KR" altLang="en-US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0" name="Text Box 80"/>
          <p:cNvSpPr txBox="1">
            <a:spLocks noChangeArrowheads="1"/>
          </p:cNvSpPr>
          <p:nvPr/>
        </p:nvSpPr>
        <p:spPr bwMode="auto">
          <a:xfrm>
            <a:off x="3452527" y="4086798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</a:t>
            </a:r>
          </a:p>
        </p:txBody>
      </p:sp>
      <p:cxnSp>
        <p:nvCxnSpPr>
          <p:cNvPr id="121" name="직선 화살표 연결선 49"/>
          <p:cNvCxnSpPr>
            <a:cxnSpLocks noChangeShapeType="1"/>
          </p:cNvCxnSpPr>
          <p:nvPr/>
        </p:nvCxnSpPr>
        <p:spPr bwMode="auto">
          <a:xfrm flipV="1">
            <a:off x="5097422" y="6010192"/>
            <a:ext cx="341709" cy="526207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TextBox 55"/>
          <p:cNvSpPr txBox="1">
            <a:spLocks noChangeArrowheads="1"/>
          </p:cNvSpPr>
          <p:nvPr/>
        </p:nvSpPr>
        <p:spPr bwMode="auto">
          <a:xfrm>
            <a:off x="4337459" y="6488397"/>
            <a:ext cx="131043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preemption</a:t>
            </a:r>
            <a:endParaRPr kumimoji="0" lang="ko-KR" altLang="en-US" sz="1600" b="0" dirty="0">
              <a:solidFill>
                <a:srgbClr val="0070C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3" name="Rectangle 24"/>
          <p:cNvSpPr>
            <a:spLocks noChangeArrowheads="1"/>
          </p:cNvSpPr>
          <p:nvPr/>
        </p:nvSpPr>
        <p:spPr bwMode="auto">
          <a:xfrm>
            <a:off x="5921485" y="4659408"/>
            <a:ext cx="885375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4" name="Line 7"/>
          <p:cNvSpPr>
            <a:spLocks noChangeShapeType="1"/>
          </p:cNvSpPr>
          <p:nvPr/>
        </p:nvSpPr>
        <p:spPr bwMode="auto">
          <a:xfrm>
            <a:off x="3591388" y="5035645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5" name="Line 8"/>
          <p:cNvSpPr>
            <a:spLocks noChangeShapeType="1"/>
          </p:cNvSpPr>
          <p:nvPr/>
        </p:nvSpPr>
        <p:spPr bwMode="auto">
          <a:xfrm>
            <a:off x="3591388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6" name="Line 9"/>
          <p:cNvSpPr>
            <a:spLocks noChangeShapeType="1"/>
          </p:cNvSpPr>
          <p:nvPr/>
        </p:nvSpPr>
        <p:spPr bwMode="auto">
          <a:xfrm>
            <a:off x="4505788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7" name="Line 10"/>
          <p:cNvSpPr>
            <a:spLocks noChangeShapeType="1"/>
          </p:cNvSpPr>
          <p:nvPr/>
        </p:nvSpPr>
        <p:spPr bwMode="auto">
          <a:xfrm>
            <a:off x="4962988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>
            <a:off x="5420188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9" name="Line 12"/>
          <p:cNvSpPr>
            <a:spLocks noChangeShapeType="1"/>
          </p:cNvSpPr>
          <p:nvPr/>
        </p:nvSpPr>
        <p:spPr bwMode="auto">
          <a:xfrm>
            <a:off x="4048588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0" name="Line 13"/>
          <p:cNvSpPr>
            <a:spLocks noChangeShapeType="1"/>
          </p:cNvSpPr>
          <p:nvPr/>
        </p:nvSpPr>
        <p:spPr bwMode="auto">
          <a:xfrm>
            <a:off x="6334588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1" name="Line 14"/>
          <p:cNvSpPr>
            <a:spLocks noChangeShapeType="1"/>
          </p:cNvSpPr>
          <p:nvPr/>
        </p:nvSpPr>
        <p:spPr bwMode="auto">
          <a:xfrm>
            <a:off x="6791788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2" name="Line 15"/>
          <p:cNvSpPr>
            <a:spLocks noChangeShapeType="1"/>
          </p:cNvSpPr>
          <p:nvPr/>
        </p:nvSpPr>
        <p:spPr bwMode="auto">
          <a:xfrm>
            <a:off x="5877388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3" name="Line 16"/>
          <p:cNvSpPr>
            <a:spLocks noChangeShapeType="1"/>
          </p:cNvSpPr>
          <p:nvPr/>
        </p:nvSpPr>
        <p:spPr bwMode="auto">
          <a:xfrm>
            <a:off x="7706188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4" name="Line 17"/>
          <p:cNvSpPr>
            <a:spLocks noChangeShapeType="1"/>
          </p:cNvSpPr>
          <p:nvPr/>
        </p:nvSpPr>
        <p:spPr bwMode="auto">
          <a:xfrm>
            <a:off x="7248988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5" name="Line 19"/>
          <p:cNvSpPr>
            <a:spLocks noChangeShapeType="1"/>
          </p:cNvSpPr>
          <p:nvPr/>
        </p:nvSpPr>
        <p:spPr bwMode="auto">
          <a:xfrm>
            <a:off x="8163388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6" name="Line 45"/>
          <p:cNvSpPr>
            <a:spLocks noChangeShapeType="1"/>
          </p:cNvSpPr>
          <p:nvPr/>
        </p:nvSpPr>
        <p:spPr bwMode="auto">
          <a:xfrm>
            <a:off x="5900133" y="4459383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7" name="Line 73"/>
          <p:cNvSpPr>
            <a:spLocks noChangeShapeType="1"/>
          </p:cNvSpPr>
          <p:nvPr/>
        </p:nvSpPr>
        <p:spPr bwMode="auto">
          <a:xfrm>
            <a:off x="3591388" y="442604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38" name="그룹 1"/>
          <p:cNvGrpSpPr>
            <a:grpSpLocks/>
          </p:cNvGrpSpPr>
          <p:nvPr/>
        </p:nvGrpSpPr>
        <p:grpSpPr bwMode="auto">
          <a:xfrm>
            <a:off x="1964200" y="4748306"/>
            <a:ext cx="1576873" cy="339196"/>
            <a:chOff x="784226" y="3356992"/>
            <a:chExt cx="1577025" cy="339276"/>
          </a:xfrm>
        </p:grpSpPr>
        <p:sp>
          <p:nvSpPr>
            <p:cNvPr id="139" name="Text Box 47"/>
            <p:cNvSpPr txBox="1">
              <a:spLocks noChangeArrowheads="1"/>
            </p:cNvSpPr>
            <p:nvPr/>
          </p:nvSpPr>
          <p:spPr bwMode="auto">
            <a:xfrm>
              <a:off x="1580514" y="3356992"/>
              <a:ext cx="780737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(5,2,5)</a:t>
              </a:r>
              <a:endPara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0" name="Text Box 87"/>
            <p:cNvSpPr txBox="1">
              <a:spLocks noChangeArrowheads="1"/>
            </p:cNvSpPr>
            <p:nvPr/>
          </p:nvSpPr>
          <p:spPr bwMode="auto">
            <a:xfrm>
              <a:off x="784226" y="3356992"/>
              <a:ext cx="887378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τ</a:t>
              </a:r>
              <a:r>
                <a:rPr kumimoji="0" lang="en-US" altLang="ko-KR" sz="1600" b="0" baseline="-250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</a:t>
              </a:r>
              <a:endParaRPr kumimoji="0" lang="en-US" altLang="ko-KR" sz="1600" b="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41" name="Text Box 80"/>
          <p:cNvSpPr txBox="1">
            <a:spLocks noChangeArrowheads="1"/>
          </p:cNvSpPr>
          <p:nvPr/>
        </p:nvSpPr>
        <p:spPr bwMode="auto">
          <a:xfrm>
            <a:off x="5749204" y="5054695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endParaRPr kumimoji="0" lang="en-US" altLang="ko-KR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2" name="Text Box 82"/>
          <p:cNvSpPr txBox="1">
            <a:spLocks noChangeArrowheads="1"/>
          </p:cNvSpPr>
          <p:nvPr/>
        </p:nvSpPr>
        <p:spPr bwMode="auto">
          <a:xfrm>
            <a:off x="7966651" y="5064220"/>
            <a:ext cx="413576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</a:t>
            </a:r>
            <a:endParaRPr kumimoji="0" lang="en-US" altLang="ko-KR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3" name="Line 45"/>
          <p:cNvSpPr>
            <a:spLocks noChangeShapeType="1"/>
          </p:cNvSpPr>
          <p:nvPr/>
        </p:nvSpPr>
        <p:spPr bwMode="auto">
          <a:xfrm>
            <a:off x="8173429" y="442604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4" name="Text Box 80"/>
          <p:cNvSpPr txBox="1">
            <a:spLocks noChangeArrowheads="1"/>
          </p:cNvSpPr>
          <p:nvPr/>
        </p:nvSpPr>
        <p:spPr bwMode="auto">
          <a:xfrm>
            <a:off x="3454207" y="5053108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</a:t>
            </a:r>
          </a:p>
        </p:txBody>
      </p:sp>
      <p:cxnSp>
        <p:nvCxnSpPr>
          <p:cNvPr id="145" name="직선 화살표 연결선 49"/>
          <p:cNvCxnSpPr>
            <a:cxnSpLocks noChangeShapeType="1"/>
          </p:cNvCxnSpPr>
          <p:nvPr/>
        </p:nvCxnSpPr>
        <p:spPr bwMode="auto">
          <a:xfrm flipV="1">
            <a:off x="6927899" y="6021919"/>
            <a:ext cx="341709" cy="526207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55"/>
          <p:cNvSpPr txBox="1">
            <a:spLocks noChangeArrowheads="1"/>
          </p:cNvSpPr>
          <p:nvPr/>
        </p:nvSpPr>
        <p:spPr bwMode="auto">
          <a:xfrm>
            <a:off x="6167936" y="6500124"/>
            <a:ext cx="131043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preemption</a:t>
            </a:r>
            <a:endParaRPr kumimoji="0" lang="ko-KR" altLang="en-US" sz="1600" b="0" dirty="0">
              <a:solidFill>
                <a:srgbClr val="0070C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34526" y="1798076"/>
                <a:ext cx="2272512" cy="1585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=3</a:t>
                </a:r>
              </a:p>
              <a:p>
                <a:r>
                  <a:rPr lang="en-US" altLang="ko-KR" sz="1800" dirty="0" smtClean="0"/>
                  <a:t>Executions that should be performed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800" dirty="0" smtClean="0"/>
                  <a:t> is </a:t>
                </a:r>
              </a:p>
              <a:p>
                <a:r>
                  <a:rPr lang="en-US" altLang="ko-KR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altLang="ko-KR" sz="1800" dirty="0" smtClean="0"/>
                  <a:t>+</a:t>
                </a:r>
                <a:r>
                  <a:rPr lang="en-US" altLang="ko-KR" sz="1800" dirty="0" smtClean="0">
                    <a:solidFill>
                      <a:srgbClr val="FFC000"/>
                    </a:solidFill>
                  </a:rPr>
                  <a:t>2</a:t>
                </a:r>
                <a:r>
                  <a:rPr lang="en-US" altLang="ko-KR" sz="1800" dirty="0" smtClean="0"/>
                  <a:t>+</a:t>
                </a:r>
                <a:r>
                  <a:rPr lang="en-US" altLang="ko-KR" sz="1800" dirty="0" smtClean="0">
                    <a:solidFill>
                      <a:srgbClr val="00B050"/>
                    </a:solidFill>
                  </a:rPr>
                  <a:t>3</a:t>
                </a:r>
                <a:r>
                  <a:rPr lang="en-US" altLang="ko-KR" sz="1800" dirty="0" smtClean="0"/>
                  <a:t> = 6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6" y="1798076"/>
                <a:ext cx="2272512" cy="1585434"/>
              </a:xfrm>
              <a:prstGeom prst="rect">
                <a:avLst/>
              </a:prstGeom>
              <a:blipFill>
                <a:blip r:embed="rId8"/>
                <a:stretch>
                  <a:fillRect l="-2145" t="-2308" b="-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/>
          <p:nvPr/>
        </p:nvCxnSpPr>
        <p:spPr>
          <a:xfrm>
            <a:off x="4978049" y="3459735"/>
            <a:ext cx="0" cy="285833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589708" y="3493073"/>
            <a:ext cx="136340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4004389" y="3001148"/>
                <a:ext cx="566502" cy="475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389" y="3001148"/>
                <a:ext cx="566502" cy="475515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51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time analysis for 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59"/>
              <p:cNvSpPr>
                <a:spLocks noChangeArrowheads="1"/>
              </p:cNvSpPr>
              <p:nvPr/>
            </p:nvSpPr>
            <p:spPr bwMode="auto">
              <a:xfrm>
                <a:off x="4490035" y="2617186"/>
                <a:ext cx="31881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r>
                  <a:rPr lang="en-US" altLang="ko-KR" i="1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HP(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  <m:t>τ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)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: a set of higher-priority tasks</a:t>
                </a:r>
                <a:endParaRPr lang="ko-KR" altLang="en-US" baseline="-25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5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0035" y="2617186"/>
                <a:ext cx="3188117" cy="307777"/>
              </a:xfrm>
              <a:prstGeom prst="rect">
                <a:avLst/>
              </a:prstGeom>
              <a:blipFill>
                <a:blip r:embed="rId2"/>
                <a:stretch>
                  <a:fillRect t="-1961" b="-196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650503" y="1190309"/>
                <a:ext cx="6290745" cy="1305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pt-BR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τ</m:t>
                          </m:r>
                          <m:r>
                            <a:rPr lang="en-US" altLang="ko-KR" sz="28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𝑖</m:t>
                          </m:r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∊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𝐻𝑃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τ</m:t>
                          </m:r>
                          <m:r>
                            <a:rPr lang="en-US" altLang="ko-KR" sz="28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3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pt-BR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ko-KR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sz="2800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8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03" y="1190309"/>
                <a:ext cx="6290745" cy="1305037"/>
              </a:xfrm>
              <a:prstGeom prst="rect">
                <a:avLst/>
              </a:prstGeom>
              <a:blipFill>
                <a:blip r:embed="rId3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7270054" y="368833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3599752" y="368833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7710120" y="5614061"/>
            <a:ext cx="468312" cy="381000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6793308" y="5623586"/>
            <a:ext cx="468312" cy="381000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4963156" y="5623586"/>
            <a:ext cx="468312" cy="381000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4063652" y="4654645"/>
            <a:ext cx="924441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3" name="Rectangle 24"/>
          <p:cNvSpPr>
            <a:spLocks noChangeArrowheads="1"/>
          </p:cNvSpPr>
          <p:nvPr/>
        </p:nvSpPr>
        <p:spPr bwMode="auto">
          <a:xfrm>
            <a:off x="5447531" y="3693098"/>
            <a:ext cx="423863" cy="3810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4" name="Line 7"/>
          <p:cNvSpPr>
            <a:spLocks noChangeShapeType="1"/>
          </p:cNvSpPr>
          <p:nvPr/>
        </p:nvSpPr>
        <p:spPr bwMode="auto">
          <a:xfrm>
            <a:off x="3599752" y="4069335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5" name="Line 8"/>
          <p:cNvSpPr>
            <a:spLocks noChangeShapeType="1"/>
          </p:cNvSpPr>
          <p:nvPr/>
        </p:nvSpPr>
        <p:spPr bwMode="auto">
          <a:xfrm>
            <a:off x="3599752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6" name="Line 9"/>
          <p:cNvSpPr>
            <a:spLocks noChangeShapeType="1"/>
          </p:cNvSpPr>
          <p:nvPr/>
        </p:nvSpPr>
        <p:spPr bwMode="auto">
          <a:xfrm>
            <a:off x="4514152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7" name="Line 10"/>
          <p:cNvSpPr>
            <a:spLocks noChangeShapeType="1"/>
          </p:cNvSpPr>
          <p:nvPr/>
        </p:nvSpPr>
        <p:spPr bwMode="auto">
          <a:xfrm>
            <a:off x="4971352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8" name="Line 11"/>
          <p:cNvSpPr>
            <a:spLocks noChangeShapeType="1"/>
          </p:cNvSpPr>
          <p:nvPr/>
        </p:nvSpPr>
        <p:spPr bwMode="auto">
          <a:xfrm>
            <a:off x="5428552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4056952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6342952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6800152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2" name="Line 15"/>
          <p:cNvSpPr>
            <a:spLocks noChangeShapeType="1"/>
          </p:cNvSpPr>
          <p:nvPr/>
        </p:nvSpPr>
        <p:spPr bwMode="auto">
          <a:xfrm>
            <a:off x="5885752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3" name="Line 16"/>
          <p:cNvSpPr>
            <a:spLocks noChangeShapeType="1"/>
          </p:cNvSpPr>
          <p:nvPr/>
        </p:nvSpPr>
        <p:spPr bwMode="auto">
          <a:xfrm>
            <a:off x="7714552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4" name="Line 17"/>
          <p:cNvSpPr>
            <a:spLocks noChangeShapeType="1"/>
          </p:cNvSpPr>
          <p:nvPr/>
        </p:nvSpPr>
        <p:spPr bwMode="auto">
          <a:xfrm>
            <a:off x="7257352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>
            <a:off x="8171752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6" name="Line 45"/>
          <p:cNvSpPr>
            <a:spLocks noChangeShapeType="1"/>
          </p:cNvSpPr>
          <p:nvPr/>
        </p:nvSpPr>
        <p:spPr bwMode="auto">
          <a:xfrm>
            <a:off x="5436225" y="3493073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>
            <a:off x="3599752" y="6004586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8" name="Line 50"/>
          <p:cNvSpPr>
            <a:spLocks noChangeShapeType="1"/>
          </p:cNvSpPr>
          <p:nvPr/>
        </p:nvSpPr>
        <p:spPr bwMode="auto">
          <a:xfrm>
            <a:off x="3599752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9" name="Line 51"/>
          <p:cNvSpPr>
            <a:spLocks noChangeShapeType="1"/>
          </p:cNvSpPr>
          <p:nvPr/>
        </p:nvSpPr>
        <p:spPr bwMode="auto">
          <a:xfrm>
            <a:off x="4514152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0" name="Line 52"/>
          <p:cNvSpPr>
            <a:spLocks noChangeShapeType="1"/>
          </p:cNvSpPr>
          <p:nvPr/>
        </p:nvSpPr>
        <p:spPr bwMode="auto">
          <a:xfrm>
            <a:off x="4971352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1" name="Line 53"/>
          <p:cNvSpPr>
            <a:spLocks noChangeShapeType="1"/>
          </p:cNvSpPr>
          <p:nvPr/>
        </p:nvSpPr>
        <p:spPr bwMode="auto">
          <a:xfrm>
            <a:off x="5428552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2" name="Line 54"/>
          <p:cNvSpPr>
            <a:spLocks noChangeShapeType="1"/>
          </p:cNvSpPr>
          <p:nvPr/>
        </p:nvSpPr>
        <p:spPr bwMode="auto">
          <a:xfrm>
            <a:off x="4056952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3" name="Line 55"/>
          <p:cNvSpPr>
            <a:spLocks noChangeShapeType="1"/>
          </p:cNvSpPr>
          <p:nvPr/>
        </p:nvSpPr>
        <p:spPr bwMode="auto">
          <a:xfrm>
            <a:off x="6342952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4" name="Line 56"/>
          <p:cNvSpPr>
            <a:spLocks noChangeShapeType="1"/>
          </p:cNvSpPr>
          <p:nvPr/>
        </p:nvSpPr>
        <p:spPr bwMode="auto">
          <a:xfrm>
            <a:off x="6800152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5" name="Line 57"/>
          <p:cNvSpPr>
            <a:spLocks noChangeShapeType="1"/>
          </p:cNvSpPr>
          <p:nvPr/>
        </p:nvSpPr>
        <p:spPr bwMode="auto">
          <a:xfrm>
            <a:off x="5885752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6" name="Line 58"/>
          <p:cNvSpPr>
            <a:spLocks noChangeShapeType="1"/>
          </p:cNvSpPr>
          <p:nvPr/>
        </p:nvSpPr>
        <p:spPr bwMode="auto">
          <a:xfrm>
            <a:off x="7714552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7" name="Line 59"/>
          <p:cNvSpPr>
            <a:spLocks noChangeShapeType="1"/>
          </p:cNvSpPr>
          <p:nvPr/>
        </p:nvSpPr>
        <p:spPr bwMode="auto">
          <a:xfrm>
            <a:off x="7257352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8" name="Line 61"/>
          <p:cNvSpPr>
            <a:spLocks noChangeShapeType="1"/>
          </p:cNvSpPr>
          <p:nvPr/>
        </p:nvSpPr>
        <p:spPr bwMode="auto">
          <a:xfrm>
            <a:off x="8171752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9" name="Line 68"/>
          <p:cNvSpPr>
            <a:spLocks noChangeShapeType="1"/>
          </p:cNvSpPr>
          <p:nvPr/>
        </p:nvSpPr>
        <p:spPr bwMode="auto">
          <a:xfrm>
            <a:off x="8169174" y="5394986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0" name="Line 73"/>
          <p:cNvSpPr>
            <a:spLocks noChangeShapeType="1"/>
          </p:cNvSpPr>
          <p:nvPr/>
        </p:nvSpPr>
        <p:spPr bwMode="auto">
          <a:xfrm>
            <a:off x="3599752" y="345973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1" name="Line 75"/>
          <p:cNvSpPr>
            <a:spLocks noChangeShapeType="1"/>
          </p:cNvSpPr>
          <p:nvPr/>
        </p:nvSpPr>
        <p:spPr bwMode="auto">
          <a:xfrm>
            <a:off x="3629823" y="5394986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02" name="Group 79"/>
          <p:cNvGrpSpPr>
            <a:grpSpLocks/>
          </p:cNvGrpSpPr>
          <p:nvPr/>
        </p:nvGrpSpPr>
        <p:grpSpPr bwMode="auto">
          <a:xfrm>
            <a:off x="5715889" y="5220361"/>
            <a:ext cx="2700338" cy="1104900"/>
            <a:chOff x="2184" y="3120"/>
            <a:chExt cx="1701" cy="696"/>
          </a:xfrm>
        </p:grpSpPr>
        <p:sp>
          <p:nvSpPr>
            <p:cNvPr id="103" name="Text Box 80"/>
            <p:cNvSpPr txBox="1">
              <a:spLocks noChangeArrowheads="1"/>
            </p:cNvSpPr>
            <p:nvPr/>
          </p:nvSpPr>
          <p:spPr bwMode="auto">
            <a:xfrm>
              <a:off x="2184" y="3602"/>
              <a:ext cx="18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5</a:t>
              </a:r>
            </a:p>
          </p:txBody>
        </p:sp>
        <p:sp>
          <p:nvSpPr>
            <p:cNvPr id="104" name="Text Box 81"/>
            <p:cNvSpPr txBox="1">
              <a:spLocks noChangeArrowheads="1"/>
            </p:cNvSpPr>
            <p:nvPr/>
          </p:nvSpPr>
          <p:spPr bwMode="auto">
            <a:xfrm>
              <a:off x="2208" y="3120"/>
              <a:ext cx="11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ko-KR" sz="16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05" name="Text Box 82"/>
            <p:cNvSpPr txBox="1">
              <a:spLocks noChangeArrowheads="1"/>
            </p:cNvSpPr>
            <p:nvPr/>
          </p:nvSpPr>
          <p:spPr bwMode="auto">
            <a:xfrm>
              <a:off x="3624" y="3602"/>
              <a:ext cx="26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10</a:t>
              </a:r>
            </a:p>
          </p:txBody>
        </p:sp>
      </p:grpSp>
      <p:grpSp>
        <p:nvGrpSpPr>
          <p:cNvPr id="106" name="그룹 1"/>
          <p:cNvGrpSpPr>
            <a:grpSpLocks/>
          </p:cNvGrpSpPr>
          <p:nvPr/>
        </p:nvGrpSpPr>
        <p:grpSpPr bwMode="auto">
          <a:xfrm>
            <a:off x="2052950" y="3781996"/>
            <a:ext cx="1576873" cy="339196"/>
            <a:chOff x="784226" y="3356992"/>
            <a:chExt cx="1577025" cy="339276"/>
          </a:xfrm>
        </p:grpSpPr>
        <p:sp>
          <p:nvSpPr>
            <p:cNvPr id="107" name="Text Box 47"/>
            <p:cNvSpPr txBox="1">
              <a:spLocks noChangeArrowheads="1"/>
            </p:cNvSpPr>
            <p:nvPr/>
          </p:nvSpPr>
          <p:spPr bwMode="auto">
            <a:xfrm>
              <a:off x="1580514" y="3356992"/>
              <a:ext cx="780737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(4,1,4)</a:t>
              </a:r>
              <a:endPara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08" name="Text Box 87"/>
            <p:cNvSpPr txBox="1">
              <a:spLocks noChangeArrowheads="1"/>
            </p:cNvSpPr>
            <p:nvPr/>
          </p:nvSpPr>
          <p:spPr bwMode="auto">
            <a:xfrm>
              <a:off x="784226" y="3356992"/>
              <a:ext cx="887378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τ</a:t>
              </a:r>
              <a:r>
                <a:rPr kumimoji="0" lang="en-US" altLang="ko-KR" sz="1600" b="0" baseline="-250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1</a:t>
              </a:r>
              <a:endParaRPr kumimoji="0" lang="en-US" altLang="ko-KR" sz="1600" b="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grpSp>
        <p:nvGrpSpPr>
          <p:cNvPr id="109" name="그룹 2"/>
          <p:cNvGrpSpPr>
            <a:grpSpLocks/>
          </p:cNvGrpSpPr>
          <p:nvPr/>
        </p:nvGrpSpPr>
        <p:grpSpPr bwMode="auto">
          <a:xfrm>
            <a:off x="2168740" y="5774396"/>
            <a:ext cx="1402957" cy="339196"/>
            <a:chOff x="1090395" y="4586288"/>
            <a:chExt cx="1402849" cy="339276"/>
          </a:xfrm>
        </p:grpSpPr>
        <p:sp>
          <p:nvSpPr>
            <p:cNvPr id="110" name="Text Box 69"/>
            <p:cNvSpPr txBox="1">
              <a:spLocks noChangeArrowheads="1"/>
            </p:cNvSpPr>
            <p:nvPr/>
          </p:nvSpPr>
          <p:spPr bwMode="auto">
            <a:xfrm>
              <a:off x="1485033" y="4586288"/>
              <a:ext cx="1008211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(10,3,10)</a:t>
              </a:r>
              <a:endPara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11" name="Text Box 89"/>
            <p:cNvSpPr txBox="1">
              <a:spLocks noChangeArrowheads="1"/>
            </p:cNvSpPr>
            <p:nvPr/>
          </p:nvSpPr>
          <p:spPr bwMode="auto">
            <a:xfrm>
              <a:off x="1090395" y="4586288"/>
              <a:ext cx="363854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τ</a:t>
              </a:r>
              <a:r>
                <a:rPr kumimoji="0" lang="en-US" altLang="ko-KR" sz="1600" b="0" baseline="-250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3</a:t>
              </a:r>
              <a:endParaRPr kumimoji="0" lang="en-US" altLang="ko-KR" sz="1600" b="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12" name="Text Box 80"/>
          <p:cNvSpPr txBox="1">
            <a:spLocks noChangeArrowheads="1"/>
          </p:cNvSpPr>
          <p:nvPr/>
        </p:nvSpPr>
        <p:spPr bwMode="auto">
          <a:xfrm>
            <a:off x="5285299" y="4088385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endParaRPr kumimoji="0" lang="en-US" altLang="ko-KR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3" name="Text Box 82"/>
          <p:cNvSpPr txBox="1">
            <a:spLocks noChangeArrowheads="1"/>
          </p:cNvSpPr>
          <p:nvPr/>
        </p:nvSpPr>
        <p:spPr bwMode="auto">
          <a:xfrm>
            <a:off x="7097421" y="4097910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</a:t>
            </a:r>
            <a:endParaRPr kumimoji="0" lang="en-US" altLang="ko-KR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4" name="Line 45"/>
          <p:cNvSpPr>
            <a:spLocks noChangeShapeType="1"/>
          </p:cNvSpPr>
          <p:nvPr/>
        </p:nvSpPr>
        <p:spPr bwMode="auto">
          <a:xfrm>
            <a:off x="7257354" y="345973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15" name="직선 화살표 연결선 2"/>
          <p:cNvCxnSpPr>
            <a:cxnSpLocks noChangeShapeType="1"/>
          </p:cNvCxnSpPr>
          <p:nvPr/>
        </p:nvCxnSpPr>
        <p:spPr bwMode="auto">
          <a:xfrm flipV="1">
            <a:off x="3383852" y="6004586"/>
            <a:ext cx="215900" cy="288925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직선 화살표 연결선 115"/>
          <p:cNvCxnSpPr>
            <a:cxnSpLocks noChangeShapeType="1"/>
          </p:cNvCxnSpPr>
          <p:nvPr/>
        </p:nvCxnSpPr>
        <p:spPr bwMode="auto">
          <a:xfrm flipH="1" flipV="1">
            <a:off x="8197706" y="5985536"/>
            <a:ext cx="173038" cy="35083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TextBox 52"/>
          <p:cNvSpPr txBox="1">
            <a:spLocks noChangeArrowheads="1"/>
          </p:cNvSpPr>
          <p:nvPr/>
        </p:nvSpPr>
        <p:spPr bwMode="auto">
          <a:xfrm>
            <a:off x="2631377" y="6223661"/>
            <a:ext cx="166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 time</a:t>
            </a:r>
            <a:endParaRPr kumimoji="0" lang="ko-KR" altLang="en-US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8" name="TextBox 55"/>
          <p:cNvSpPr txBox="1">
            <a:spLocks noChangeArrowheads="1"/>
          </p:cNvSpPr>
          <p:nvPr/>
        </p:nvSpPr>
        <p:spPr bwMode="auto">
          <a:xfrm>
            <a:off x="7473605" y="6318072"/>
            <a:ext cx="1665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response time</a:t>
            </a:r>
            <a:endParaRPr kumimoji="0" lang="ko-KR" altLang="en-US" sz="1600" b="0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9" name="TextBox 5"/>
          <p:cNvSpPr txBox="1">
            <a:spLocks noChangeArrowheads="1"/>
          </p:cNvSpPr>
          <p:nvPr/>
        </p:nvSpPr>
        <p:spPr bwMode="auto">
          <a:xfrm>
            <a:off x="2818702" y="3535935"/>
            <a:ext cx="831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T,C,D</a:t>
            </a:r>
            <a:endParaRPr kumimoji="0" lang="ko-KR" altLang="en-US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0" name="Text Box 80"/>
          <p:cNvSpPr txBox="1">
            <a:spLocks noChangeArrowheads="1"/>
          </p:cNvSpPr>
          <p:nvPr/>
        </p:nvSpPr>
        <p:spPr bwMode="auto">
          <a:xfrm>
            <a:off x="3462571" y="4086798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</a:t>
            </a:r>
          </a:p>
        </p:txBody>
      </p:sp>
      <p:cxnSp>
        <p:nvCxnSpPr>
          <p:cNvPr id="121" name="직선 화살표 연결선 49"/>
          <p:cNvCxnSpPr>
            <a:cxnSpLocks noChangeShapeType="1"/>
          </p:cNvCxnSpPr>
          <p:nvPr/>
        </p:nvCxnSpPr>
        <p:spPr bwMode="auto">
          <a:xfrm flipV="1">
            <a:off x="5107466" y="6010192"/>
            <a:ext cx="341709" cy="526207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TextBox 55"/>
          <p:cNvSpPr txBox="1">
            <a:spLocks noChangeArrowheads="1"/>
          </p:cNvSpPr>
          <p:nvPr/>
        </p:nvSpPr>
        <p:spPr bwMode="auto">
          <a:xfrm>
            <a:off x="4347503" y="6488397"/>
            <a:ext cx="131043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preemption</a:t>
            </a:r>
            <a:endParaRPr kumimoji="0" lang="ko-KR" altLang="en-US" sz="1600" b="0" dirty="0">
              <a:solidFill>
                <a:srgbClr val="0070C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3" name="Rectangle 24"/>
          <p:cNvSpPr>
            <a:spLocks noChangeArrowheads="1"/>
          </p:cNvSpPr>
          <p:nvPr/>
        </p:nvSpPr>
        <p:spPr bwMode="auto">
          <a:xfrm>
            <a:off x="5931529" y="4659408"/>
            <a:ext cx="885375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4" name="Line 7"/>
          <p:cNvSpPr>
            <a:spLocks noChangeShapeType="1"/>
          </p:cNvSpPr>
          <p:nvPr/>
        </p:nvSpPr>
        <p:spPr bwMode="auto">
          <a:xfrm>
            <a:off x="3601432" y="5035645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5" name="Line 8"/>
          <p:cNvSpPr>
            <a:spLocks noChangeShapeType="1"/>
          </p:cNvSpPr>
          <p:nvPr/>
        </p:nvSpPr>
        <p:spPr bwMode="auto">
          <a:xfrm>
            <a:off x="3601432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6" name="Line 9"/>
          <p:cNvSpPr>
            <a:spLocks noChangeShapeType="1"/>
          </p:cNvSpPr>
          <p:nvPr/>
        </p:nvSpPr>
        <p:spPr bwMode="auto">
          <a:xfrm>
            <a:off x="4515832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7" name="Line 10"/>
          <p:cNvSpPr>
            <a:spLocks noChangeShapeType="1"/>
          </p:cNvSpPr>
          <p:nvPr/>
        </p:nvSpPr>
        <p:spPr bwMode="auto">
          <a:xfrm>
            <a:off x="4973032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>
            <a:off x="5430232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9" name="Line 12"/>
          <p:cNvSpPr>
            <a:spLocks noChangeShapeType="1"/>
          </p:cNvSpPr>
          <p:nvPr/>
        </p:nvSpPr>
        <p:spPr bwMode="auto">
          <a:xfrm>
            <a:off x="4058632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0" name="Line 13"/>
          <p:cNvSpPr>
            <a:spLocks noChangeShapeType="1"/>
          </p:cNvSpPr>
          <p:nvPr/>
        </p:nvSpPr>
        <p:spPr bwMode="auto">
          <a:xfrm>
            <a:off x="6344632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1" name="Line 14"/>
          <p:cNvSpPr>
            <a:spLocks noChangeShapeType="1"/>
          </p:cNvSpPr>
          <p:nvPr/>
        </p:nvSpPr>
        <p:spPr bwMode="auto">
          <a:xfrm>
            <a:off x="6801832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2" name="Line 15"/>
          <p:cNvSpPr>
            <a:spLocks noChangeShapeType="1"/>
          </p:cNvSpPr>
          <p:nvPr/>
        </p:nvSpPr>
        <p:spPr bwMode="auto">
          <a:xfrm>
            <a:off x="5887432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3" name="Line 16"/>
          <p:cNvSpPr>
            <a:spLocks noChangeShapeType="1"/>
          </p:cNvSpPr>
          <p:nvPr/>
        </p:nvSpPr>
        <p:spPr bwMode="auto">
          <a:xfrm>
            <a:off x="7716232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4" name="Line 17"/>
          <p:cNvSpPr>
            <a:spLocks noChangeShapeType="1"/>
          </p:cNvSpPr>
          <p:nvPr/>
        </p:nvSpPr>
        <p:spPr bwMode="auto">
          <a:xfrm>
            <a:off x="7259032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5" name="Line 19"/>
          <p:cNvSpPr>
            <a:spLocks noChangeShapeType="1"/>
          </p:cNvSpPr>
          <p:nvPr/>
        </p:nvSpPr>
        <p:spPr bwMode="auto">
          <a:xfrm>
            <a:off x="8173432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6" name="Line 45"/>
          <p:cNvSpPr>
            <a:spLocks noChangeShapeType="1"/>
          </p:cNvSpPr>
          <p:nvPr/>
        </p:nvSpPr>
        <p:spPr bwMode="auto">
          <a:xfrm>
            <a:off x="5910177" y="4459383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7" name="Line 73"/>
          <p:cNvSpPr>
            <a:spLocks noChangeShapeType="1"/>
          </p:cNvSpPr>
          <p:nvPr/>
        </p:nvSpPr>
        <p:spPr bwMode="auto">
          <a:xfrm>
            <a:off x="3601432" y="442604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38" name="그룹 1"/>
          <p:cNvGrpSpPr>
            <a:grpSpLocks/>
          </p:cNvGrpSpPr>
          <p:nvPr/>
        </p:nvGrpSpPr>
        <p:grpSpPr bwMode="auto">
          <a:xfrm>
            <a:off x="2054630" y="4748306"/>
            <a:ext cx="1576873" cy="339196"/>
            <a:chOff x="784226" y="3356992"/>
            <a:chExt cx="1577025" cy="339276"/>
          </a:xfrm>
        </p:grpSpPr>
        <p:sp>
          <p:nvSpPr>
            <p:cNvPr id="139" name="Text Box 47"/>
            <p:cNvSpPr txBox="1">
              <a:spLocks noChangeArrowheads="1"/>
            </p:cNvSpPr>
            <p:nvPr/>
          </p:nvSpPr>
          <p:spPr bwMode="auto">
            <a:xfrm>
              <a:off x="1580514" y="3356992"/>
              <a:ext cx="780737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(5,2,5)</a:t>
              </a:r>
              <a:endPara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0" name="Text Box 87"/>
            <p:cNvSpPr txBox="1">
              <a:spLocks noChangeArrowheads="1"/>
            </p:cNvSpPr>
            <p:nvPr/>
          </p:nvSpPr>
          <p:spPr bwMode="auto">
            <a:xfrm>
              <a:off x="784226" y="3356992"/>
              <a:ext cx="887378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τ</a:t>
              </a:r>
              <a:r>
                <a:rPr kumimoji="0" lang="en-US" altLang="ko-KR" sz="1600" b="0" baseline="-250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</a:t>
              </a:r>
              <a:endParaRPr kumimoji="0" lang="en-US" altLang="ko-KR" sz="1600" b="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41" name="Text Box 80"/>
          <p:cNvSpPr txBox="1">
            <a:spLocks noChangeArrowheads="1"/>
          </p:cNvSpPr>
          <p:nvPr/>
        </p:nvSpPr>
        <p:spPr bwMode="auto">
          <a:xfrm>
            <a:off x="5759248" y="5054695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endParaRPr kumimoji="0" lang="en-US" altLang="ko-KR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2" name="Text Box 82"/>
          <p:cNvSpPr txBox="1">
            <a:spLocks noChangeArrowheads="1"/>
          </p:cNvSpPr>
          <p:nvPr/>
        </p:nvSpPr>
        <p:spPr bwMode="auto">
          <a:xfrm>
            <a:off x="7976695" y="5064220"/>
            <a:ext cx="413576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</a:t>
            </a:r>
            <a:endParaRPr kumimoji="0" lang="en-US" altLang="ko-KR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3" name="Line 45"/>
          <p:cNvSpPr>
            <a:spLocks noChangeShapeType="1"/>
          </p:cNvSpPr>
          <p:nvPr/>
        </p:nvSpPr>
        <p:spPr bwMode="auto">
          <a:xfrm>
            <a:off x="8183473" y="442604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4" name="Text Box 80"/>
          <p:cNvSpPr txBox="1">
            <a:spLocks noChangeArrowheads="1"/>
          </p:cNvSpPr>
          <p:nvPr/>
        </p:nvSpPr>
        <p:spPr bwMode="auto">
          <a:xfrm>
            <a:off x="3464251" y="5053108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</a:t>
            </a:r>
          </a:p>
        </p:txBody>
      </p:sp>
      <p:cxnSp>
        <p:nvCxnSpPr>
          <p:cNvPr id="145" name="직선 화살표 연결선 49"/>
          <p:cNvCxnSpPr>
            <a:cxnSpLocks noChangeShapeType="1"/>
          </p:cNvCxnSpPr>
          <p:nvPr/>
        </p:nvCxnSpPr>
        <p:spPr bwMode="auto">
          <a:xfrm flipV="1">
            <a:off x="6937943" y="6021919"/>
            <a:ext cx="341709" cy="526207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55"/>
          <p:cNvSpPr txBox="1">
            <a:spLocks noChangeArrowheads="1"/>
          </p:cNvSpPr>
          <p:nvPr/>
        </p:nvSpPr>
        <p:spPr bwMode="auto">
          <a:xfrm>
            <a:off x="6177980" y="6500124"/>
            <a:ext cx="131043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preemption</a:t>
            </a:r>
            <a:endParaRPr kumimoji="0" lang="ko-KR" altLang="en-US" sz="1600" b="0" dirty="0">
              <a:solidFill>
                <a:srgbClr val="0070C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44615" y="3459735"/>
            <a:ext cx="0" cy="285833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599752" y="3493073"/>
            <a:ext cx="2743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4778106" y="3001148"/>
                <a:ext cx="573106" cy="468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106" y="3001148"/>
                <a:ext cx="573106" cy="468526"/>
              </a:xfrm>
              <a:prstGeom prst="rect">
                <a:avLst/>
              </a:prstGeom>
              <a:blipFill>
                <a:blip r:embed="rId8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직사각형 147"/>
              <p:cNvSpPr/>
              <p:nvPr/>
            </p:nvSpPr>
            <p:spPr>
              <a:xfrm>
                <a:off x="134526" y="1798076"/>
                <a:ext cx="2272512" cy="1585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ko-KR" sz="2400" dirty="0" smtClean="0"/>
              </a:p>
              <a:p>
                <a:r>
                  <a:rPr lang="en-US" altLang="ko-KR" sz="1800" dirty="0" smtClean="0"/>
                  <a:t>Executions that should be performed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800" dirty="0" smtClean="0"/>
                  <a:t> is </a:t>
                </a:r>
              </a:p>
              <a:p>
                <a:r>
                  <a:rPr lang="en-US" altLang="ko-KR" sz="18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altLang="ko-KR" sz="1800" dirty="0" smtClean="0"/>
                  <a:t>+</a:t>
                </a:r>
                <a:r>
                  <a:rPr lang="en-US" altLang="ko-KR" sz="1800" dirty="0" smtClean="0">
                    <a:solidFill>
                      <a:srgbClr val="FFC000"/>
                    </a:solidFill>
                  </a:rPr>
                  <a:t>4</a:t>
                </a:r>
                <a:r>
                  <a:rPr lang="en-US" altLang="ko-KR" sz="1800" dirty="0" smtClean="0"/>
                  <a:t>+</a:t>
                </a:r>
                <a:r>
                  <a:rPr lang="en-US" altLang="ko-KR" sz="1800" dirty="0" smtClean="0">
                    <a:solidFill>
                      <a:srgbClr val="00B050"/>
                    </a:solidFill>
                  </a:rPr>
                  <a:t>3</a:t>
                </a:r>
                <a:r>
                  <a:rPr lang="en-US" altLang="ko-KR" sz="1800" dirty="0" smtClean="0"/>
                  <a:t> = 9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48" name="직사각형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6" y="1798076"/>
                <a:ext cx="2272512" cy="1585434"/>
              </a:xfrm>
              <a:prstGeom prst="rect">
                <a:avLst/>
              </a:prstGeom>
              <a:blipFill>
                <a:blip r:embed="rId9"/>
                <a:stretch>
                  <a:fillRect l="-2145" t="-2308" b="-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77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time analysis for 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59"/>
              <p:cNvSpPr>
                <a:spLocks noChangeArrowheads="1"/>
              </p:cNvSpPr>
              <p:nvPr/>
            </p:nvSpPr>
            <p:spPr bwMode="auto">
              <a:xfrm>
                <a:off x="4490035" y="2617186"/>
                <a:ext cx="31881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algn="ctr"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r>
                  <a:rPr lang="en-US" altLang="ko-KR" i="1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HP(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  <m:t>τ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)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: a set of higher-priority tasks</a:t>
                </a:r>
                <a:endParaRPr lang="ko-KR" altLang="en-US" baseline="-25000" dirty="0" smtClean="0">
                  <a:solidFill>
                    <a:schemeClr val="tx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5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0035" y="2617186"/>
                <a:ext cx="3188117" cy="307777"/>
              </a:xfrm>
              <a:prstGeom prst="rect">
                <a:avLst/>
              </a:prstGeom>
              <a:blipFill>
                <a:blip r:embed="rId2"/>
                <a:stretch>
                  <a:fillRect t="-1961" b="-196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650503" y="1190309"/>
                <a:ext cx="6290745" cy="1305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pt-BR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τ</m:t>
                          </m:r>
                          <m:r>
                            <a:rPr lang="en-US" altLang="ko-KR" sz="28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𝑖</m:t>
                          </m:r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∊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𝐻𝑃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τ</m:t>
                          </m:r>
                          <m:r>
                            <a:rPr lang="en-US" altLang="ko-KR" sz="28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50" charset="-127"/>
                            </a:rPr>
                            <m:t>3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pt-BR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ko-KR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sz="2800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8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03" y="1190309"/>
                <a:ext cx="6290745" cy="1305037"/>
              </a:xfrm>
              <a:prstGeom prst="rect">
                <a:avLst/>
              </a:prstGeom>
              <a:blipFill>
                <a:blip r:embed="rId3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7249957" y="368833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3579655" y="3688335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7690023" y="5614061"/>
            <a:ext cx="468312" cy="381000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6773211" y="5623586"/>
            <a:ext cx="468312" cy="381000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4943059" y="5623586"/>
            <a:ext cx="468312" cy="381000"/>
          </a:xfrm>
          <a:prstGeom prst="rect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4043555" y="4654645"/>
            <a:ext cx="924441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3" name="Rectangle 24"/>
          <p:cNvSpPr>
            <a:spLocks noChangeArrowheads="1"/>
          </p:cNvSpPr>
          <p:nvPr/>
        </p:nvSpPr>
        <p:spPr bwMode="auto">
          <a:xfrm>
            <a:off x="5427434" y="3693098"/>
            <a:ext cx="423863" cy="3810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4" name="Line 7"/>
          <p:cNvSpPr>
            <a:spLocks noChangeShapeType="1"/>
          </p:cNvSpPr>
          <p:nvPr/>
        </p:nvSpPr>
        <p:spPr bwMode="auto">
          <a:xfrm>
            <a:off x="3579655" y="4069335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5" name="Line 8"/>
          <p:cNvSpPr>
            <a:spLocks noChangeShapeType="1"/>
          </p:cNvSpPr>
          <p:nvPr/>
        </p:nvSpPr>
        <p:spPr bwMode="auto">
          <a:xfrm>
            <a:off x="3579655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6" name="Line 9"/>
          <p:cNvSpPr>
            <a:spLocks noChangeShapeType="1"/>
          </p:cNvSpPr>
          <p:nvPr/>
        </p:nvSpPr>
        <p:spPr bwMode="auto">
          <a:xfrm>
            <a:off x="4494055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7" name="Line 10"/>
          <p:cNvSpPr>
            <a:spLocks noChangeShapeType="1"/>
          </p:cNvSpPr>
          <p:nvPr/>
        </p:nvSpPr>
        <p:spPr bwMode="auto">
          <a:xfrm>
            <a:off x="4951255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8" name="Line 11"/>
          <p:cNvSpPr>
            <a:spLocks noChangeShapeType="1"/>
          </p:cNvSpPr>
          <p:nvPr/>
        </p:nvSpPr>
        <p:spPr bwMode="auto">
          <a:xfrm>
            <a:off x="5408455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4036855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6322855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6780055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2" name="Line 15"/>
          <p:cNvSpPr>
            <a:spLocks noChangeShapeType="1"/>
          </p:cNvSpPr>
          <p:nvPr/>
        </p:nvSpPr>
        <p:spPr bwMode="auto">
          <a:xfrm>
            <a:off x="5865655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3" name="Line 16"/>
          <p:cNvSpPr>
            <a:spLocks noChangeShapeType="1"/>
          </p:cNvSpPr>
          <p:nvPr/>
        </p:nvSpPr>
        <p:spPr bwMode="auto">
          <a:xfrm>
            <a:off x="7694455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4" name="Line 17"/>
          <p:cNvSpPr>
            <a:spLocks noChangeShapeType="1"/>
          </p:cNvSpPr>
          <p:nvPr/>
        </p:nvSpPr>
        <p:spPr bwMode="auto">
          <a:xfrm>
            <a:off x="7237255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>
            <a:off x="8151655" y="399313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6" name="Line 45"/>
          <p:cNvSpPr>
            <a:spLocks noChangeShapeType="1"/>
          </p:cNvSpPr>
          <p:nvPr/>
        </p:nvSpPr>
        <p:spPr bwMode="auto">
          <a:xfrm>
            <a:off x="5416128" y="3493073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>
            <a:off x="3579655" y="6004586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8" name="Line 50"/>
          <p:cNvSpPr>
            <a:spLocks noChangeShapeType="1"/>
          </p:cNvSpPr>
          <p:nvPr/>
        </p:nvSpPr>
        <p:spPr bwMode="auto">
          <a:xfrm>
            <a:off x="3579655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9" name="Line 51"/>
          <p:cNvSpPr>
            <a:spLocks noChangeShapeType="1"/>
          </p:cNvSpPr>
          <p:nvPr/>
        </p:nvSpPr>
        <p:spPr bwMode="auto">
          <a:xfrm>
            <a:off x="4494055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0" name="Line 52"/>
          <p:cNvSpPr>
            <a:spLocks noChangeShapeType="1"/>
          </p:cNvSpPr>
          <p:nvPr/>
        </p:nvSpPr>
        <p:spPr bwMode="auto">
          <a:xfrm>
            <a:off x="4951255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1" name="Line 53"/>
          <p:cNvSpPr>
            <a:spLocks noChangeShapeType="1"/>
          </p:cNvSpPr>
          <p:nvPr/>
        </p:nvSpPr>
        <p:spPr bwMode="auto">
          <a:xfrm>
            <a:off x="5408455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2" name="Line 54"/>
          <p:cNvSpPr>
            <a:spLocks noChangeShapeType="1"/>
          </p:cNvSpPr>
          <p:nvPr/>
        </p:nvSpPr>
        <p:spPr bwMode="auto">
          <a:xfrm>
            <a:off x="4036855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3" name="Line 55"/>
          <p:cNvSpPr>
            <a:spLocks noChangeShapeType="1"/>
          </p:cNvSpPr>
          <p:nvPr/>
        </p:nvSpPr>
        <p:spPr bwMode="auto">
          <a:xfrm>
            <a:off x="6322855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4" name="Line 56"/>
          <p:cNvSpPr>
            <a:spLocks noChangeShapeType="1"/>
          </p:cNvSpPr>
          <p:nvPr/>
        </p:nvSpPr>
        <p:spPr bwMode="auto">
          <a:xfrm>
            <a:off x="6780055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5" name="Line 57"/>
          <p:cNvSpPr>
            <a:spLocks noChangeShapeType="1"/>
          </p:cNvSpPr>
          <p:nvPr/>
        </p:nvSpPr>
        <p:spPr bwMode="auto">
          <a:xfrm>
            <a:off x="5865655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6" name="Line 58"/>
          <p:cNvSpPr>
            <a:spLocks noChangeShapeType="1"/>
          </p:cNvSpPr>
          <p:nvPr/>
        </p:nvSpPr>
        <p:spPr bwMode="auto">
          <a:xfrm>
            <a:off x="7694455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7" name="Line 59"/>
          <p:cNvSpPr>
            <a:spLocks noChangeShapeType="1"/>
          </p:cNvSpPr>
          <p:nvPr/>
        </p:nvSpPr>
        <p:spPr bwMode="auto">
          <a:xfrm>
            <a:off x="7237255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8" name="Line 61"/>
          <p:cNvSpPr>
            <a:spLocks noChangeShapeType="1"/>
          </p:cNvSpPr>
          <p:nvPr/>
        </p:nvSpPr>
        <p:spPr bwMode="auto">
          <a:xfrm>
            <a:off x="8151655" y="592838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9" name="Line 68"/>
          <p:cNvSpPr>
            <a:spLocks noChangeShapeType="1"/>
          </p:cNvSpPr>
          <p:nvPr/>
        </p:nvSpPr>
        <p:spPr bwMode="auto">
          <a:xfrm>
            <a:off x="8149077" y="5394986"/>
            <a:ext cx="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0" name="Line 73"/>
          <p:cNvSpPr>
            <a:spLocks noChangeShapeType="1"/>
          </p:cNvSpPr>
          <p:nvPr/>
        </p:nvSpPr>
        <p:spPr bwMode="auto">
          <a:xfrm>
            <a:off x="3579655" y="345973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1" name="Line 75"/>
          <p:cNvSpPr>
            <a:spLocks noChangeShapeType="1"/>
          </p:cNvSpPr>
          <p:nvPr/>
        </p:nvSpPr>
        <p:spPr bwMode="auto">
          <a:xfrm>
            <a:off x="3579655" y="5394986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02" name="Group 79"/>
          <p:cNvGrpSpPr>
            <a:grpSpLocks/>
          </p:cNvGrpSpPr>
          <p:nvPr/>
        </p:nvGrpSpPr>
        <p:grpSpPr bwMode="auto">
          <a:xfrm>
            <a:off x="5695792" y="5220361"/>
            <a:ext cx="2700338" cy="1104900"/>
            <a:chOff x="2184" y="3120"/>
            <a:chExt cx="1701" cy="696"/>
          </a:xfrm>
        </p:grpSpPr>
        <p:sp>
          <p:nvSpPr>
            <p:cNvPr id="103" name="Text Box 80"/>
            <p:cNvSpPr txBox="1">
              <a:spLocks noChangeArrowheads="1"/>
            </p:cNvSpPr>
            <p:nvPr/>
          </p:nvSpPr>
          <p:spPr bwMode="auto">
            <a:xfrm>
              <a:off x="2184" y="3602"/>
              <a:ext cx="18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5</a:t>
              </a:r>
            </a:p>
          </p:txBody>
        </p:sp>
        <p:sp>
          <p:nvSpPr>
            <p:cNvPr id="104" name="Text Box 81"/>
            <p:cNvSpPr txBox="1">
              <a:spLocks noChangeArrowheads="1"/>
            </p:cNvSpPr>
            <p:nvPr/>
          </p:nvSpPr>
          <p:spPr bwMode="auto">
            <a:xfrm>
              <a:off x="2208" y="3120"/>
              <a:ext cx="11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ko-KR" sz="16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05" name="Text Box 82"/>
            <p:cNvSpPr txBox="1">
              <a:spLocks noChangeArrowheads="1"/>
            </p:cNvSpPr>
            <p:nvPr/>
          </p:nvSpPr>
          <p:spPr bwMode="auto">
            <a:xfrm>
              <a:off x="3624" y="3602"/>
              <a:ext cx="26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10</a:t>
              </a:r>
            </a:p>
          </p:txBody>
        </p:sp>
      </p:grpSp>
      <p:grpSp>
        <p:nvGrpSpPr>
          <p:cNvPr id="106" name="그룹 1"/>
          <p:cNvGrpSpPr>
            <a:grpSpLocks/>
          </p:cNvGrpSpPr>
          <p:nvPr/>
        </p:nvGrpSpPr>
        <p:grpSpPr bwMode="auto">
          <a:xfrm>
            <a:off x="1952467" y="3781996"/>
            <a:ext cx="1576873" cy="339196"/>
            <a:chOff x="784226" y="3356992"/>
            <a:chExt cx="1577025" cy="339276"/>
          </a:xfrm>
        </p:grpSpPr>
        <p:sp>
          <p:nvSpPr>
            <p:cNvPr id="107" name="Text Box 47"/>
            <p:cNvSpPr txBox="1">
              <a:spLocks noChangeArrowheads="1"/>
            </p:cNvSpPr>
            <p:nvPr/>
          </p:nvSpPr>
          <p:spPr bwMode="auto">
            <a:xfrm>
              <a:off x="1580514" y="3356992"/>
              <a:ext cx="780737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(4,1,4)</a:t>
              </a:r>
              <a:endPara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08" name="Text Box 87"/>
            <p:cNvSpPr txBox="1">
              <a:spLocks noChangeArrowheads="1"/>
            </p:cNvSpPr>
            <p:nvPr/>
          </p:nvSpPr>
          <p:spPr bwMode="auto">
            <a:xfrm>
              <a:off x="784226" y="3356992"/>
              <a:ext cx="887378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τ</a:t>
              </a:r>
              <a:r>
                <a:rPr kumimoji="0" lang="en-US" altLang="ko-KR" sz="1600" b="0" baseline="-250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1</a:t>
              </a:r>
              <a:endParaRPr kumimoji="0" lang="en-US" altLang="ko-KR" sz="1600" b="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grpSp>
        <p:nvGrpSpPr>
          <p:cNvPr id="109" name="그룹 2"/>
          <p:cNvGrpSpPr>
            <a:grpSpLocks/>
          </p:cNvGrpSpPr>
          <p:nvPr/>
        </p:nvGrpSpPr>
        <p:grpSpPr bwMode="auto">
          <a:xfrm>
            <a:off x="2148643" y="5774396"/>
            <a:ext cx="1402957" cy="339196"/>
            <a:chOff x="1090395" y="4586288"/>
            <a:chExt cx="1402849" cy="339276"/>
          </a:xfrm>
        </p:grpSpPr>
        <p:sp>
          <p:nvSpPr>
            <p:cNvPr id="110" name="Text Box 69"/>
            <p:cNvSpPr txBox="1">
              <a:spLocks noChangeArrowheads="1"/>
            </p:cNvSpPr>
            <p:nvPr/>
          </p:nvSpPr>
          <p:spPr bwMode="auto">
            <a:xfrm>
              <a:off x="1485033" y="4586288"/>
              <a:ext cx="1008211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(10,3,10)</a:t>
              </a:r>
              <a:endPara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11" name="Text Box 89"/>
            <p:cNvSpPr txBox="1">
              <a:spLocks noChangeArrowheads="1"/>
            </p:cNvSpPr>
            <p:nvPr/>
          </p:nvSpPr>
          <p:spPr bwMode="auto">
            <a:xfrm>
              <a:off x="1090395" y="4586288"/>
              <a:ext cx="363854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τ</a:t>
              </a:r>
              <a:r>
                <a:rPr kumimoji="0" lang="en-US" altLang="ko-KR" sz="1600" b="0" baseline="-250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3</a:t>
              </a:r>
              <a:endParaRPr kumimoji="0" lang="en-US" altLang="ko-KR" sz="1600" b="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12" name="Text Box 80"/>
          <p:cNvSpPr txBox="1">
            <a:spLocks noChangeArrowheads="1"/>
          </p:cNvSpPr>
          <p:nvPr/>
        </p:nvSpPr>
        <p:spPr bwMode="auto">
          <a:xfrm>
            <a:off x="5265202" y="4088385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endParaRPr kumimoji="0" lang="en-US" altLang="ko-KR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3" name="Text Box 82"/>
          <p:cNvSpPr txBox="1">
            <a:spLocks noChangeArrowheads="1"/>
          </p:cNvSpPr>
          <p:nvPr/>
        </p:nvSpPr>
        <p:spPr bwMode="auto">
          <a:xfrm>
            <a:off x="7077324" y="4097910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</a:t>
            </a:r>
            <a:endParaRPr kumimoji="0" lang="en-US" altLang="ko-KR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4" name="Line 45"/>
          <p:cNvSpPr>
            <a:spLocks noChangeShapeType="1"/>
          </p:cNvSpPr>
          <p:nvPr/>
        </p:nvSpPr>
        <p:spPr bwMode="auto">
          <a:xfrm>
            <a:off x="7237257" y="345973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15" name="직선 화살표 연결선 2"/>
          <p:cNvCxnSpPr>
            <a:cxnSpLocks noChangeShapeType="1"/>
          </p:cNvCxnSpPr>
          <p:nvPr/>
        </p:nvCxnSpPr>
        <p:spPr bwMode="auto">
          <a:xfrm flipV="1">
            <a:off x="3363755" y="6004586"/>
            <a:ext cx="215900" cy="288925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직선 화살표 연결선 115"/>
          <p:cNvCxnSpPr>
            <a:cxnSpLocks noChangeShapeType="1"/>
          </p:cNvCxnSpPr>
          <p:nvPr/>
        </p:nvCxnSpPr>
        <p:spPr bwMode="auto">
          <a:xfrm flipH="1" flipV="1">
            <a:off x="8177609" y="5985536"/>
            <a:ext cx="173038" cy="350838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TextBox 52"/>
          <p:cNvSpPr txBox="1">
            <a:spLocks noChangeArrowheads="1"/>
          </p:cNvSpPr>
          <p:nvPr/>
        </p:nvSpPr>
        <p:spPr bwMode="auto">
          <a:xfrm>
            <a:off x="2611280" y="6223661"/>
            <a:ext cx="166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release time</a:t>
            </a:r>
            <a:endParaRPr kumimoji="0" lang="ko-KR" altLang="en-US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8" name="TextBox 55"/>
          <p:cNvSpPr txBox="1">
            <a:spLocks noChangeArrowheads="1"/>
          </p:cNvSpPr>
          <p:nvPr/>
        </p:nvSpPr>
        <p:spPr bwMode="auto">
          <a:xfrm>
            <a:off x="7453508" y="6318072"/>
            <a:ext cx="1665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response time</a:t>
            </a:r>
            <a:endParaRPr kumimoji="0" lang="ko-KR" altLang="en-US" sz="1600" b="0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9" name="TextBox 5"/>
          <p:cNvSpPr txBox="1">
            <a:spLocks noChangeArrowheads="1"/>
          </p:cNvSpPr>
          <p:nvPr/>
        </p:nvSpPr>
        <p:spPr bwMode="auto">
          <a:xfrm>
            <a:off x="2798605" y="3535935"/>
            <a:ext cx="831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T,C,D</a:t>
            </a:r>
            <a:endParaRPr kumimoji="0" lang="ko-KR" altLang="en-US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0" name="Text Box 80"/>
          <p:cNvSpPr txBox="1">
            <a:spLocks noChangeArrowheads="1"/>
          </p:cNvSpPr>
          <p:nvPr/>
        </p:nvSpPr>
        <p:spPr bwMode="auto">
          <a:xfrm>
            <a:off x="3442474" y="4086798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</a:t>
            </a:r>
          </a:p>
        </p:txBody>
      </p:sp>
      <p:cxnSp>
        <p:nvCxnSpPr>
          <p:cNvPr id="121" name="직선 화살표 연결선 49"/>
          <p:cNvCxnSpPr>
            <a:cxnSpLocks noChangeShapeType="1"/>
          </p:cNvCxnSpPr>
          <p:nvPr/>
        </p:nvCxnSpPr>
        <p:spPr bwMode="auto">
          <a:xfrm flipV="1">
            <a:off x="5087369" y="6010192"/>
            <a:ext cx="341709" cy="526207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TextBox 55"/>
          <p:cNvSpPr txBox="1">
            <a:spLocks noChangeArrowheads="1"/>
          </p:cNvSpPr>
          <p:nvPr/>
        </p:nvSpPr>
        <p:spPr bwMode="auto">
          <a:xfrm>
            <a:off x="4327406" y="6488397"/>
            <a:ext cx="131043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preemption</a:t>
            </a:r>
            <a:endParaRPr kumimoji="0" lang="ko-KR" altLang="en-US" sz="1600" b="0" dirty="0">
              <a:solidFill>
                <a:srgbClr val="0070C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3" name="Rectangle 24"/>
          <p:cNvSpPr>
            <a:spLocks noChangeArrowheads="1"/>
          </p:cNvSpPr>
          <p:nvPr/>
        </p:nvSpPr>
        <p:spPr bwMode="auto">
          <a:xfrm>
            <a:off x="5911432" y="4659408"/>
            <a:ext cx="885375" cy="3810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 b="0">
              <a:solidFill>
                <a:schemeClr val="bg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4" name="Line 7"/>
          <p:cNvSpPr>
            <a:spLocks noChangeShapeType="1"/>
          </p:cNvSpPr>
          <p:nvPr/>
        </p:nvSpPr>
        <p:spPr bwMode="auto">
          <a:xfrm>
            <a:off x="3581335" y="5035645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5" name="Line 8"/>
          <p:cNvSpPr>
            <a:spLocks noChangeShapeType="1"/>
          </p:cNvSpPr>
          <p:nvPr/>
        </p:nvSpPr>
        <p:spPr bwMode="auto">
          <a:xfrm>
            <a:off x="3581335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6" name="Line 9"/>
          <p:cNvSpPr>
            <a:spLocks noChangeShapeType="1"/>
          </p:cNvSpPr>
          <p:nvPr/>
        </p:nvSpPr>
        <p:spPr bwMode="auto">
          <a:xfrm>
            <a:off x="4495735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7" name="Line 10"/>
          <p:cNvSpPr>
            <a:spLocks noChangeShapeType="1"/>
          </p:cNvSpPr>
          <p:nvPr/>
        </p:nvSpPr>
        <p:spPr bwMode="auto">
          <a:xfrm>
            <a:off x="4952935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>
            <a:off x="5410135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9" name="Line 12"/>
          <p:cNvSpPr>
            <a:spLocks noChangeShapeType="1"/>
          </p:cNvSpPr>
          <p:nvPr/>
        </p:nvSpPr>
        <p:spPr bwMode="auto">
          <a:xfrm>
            <a:off x="4038535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0" name="Line 13"/>
          <p:cNvSpPr>
            <a:spLocks noChangeShapeType="1"/>
          </p:cNvSpPr>
          <p:nvPr/>
        </p:nvSpPr>
        <p:spPr bwMode="auto">
          <a:xfrm>
            <a:off x="6324535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1" name="Line 14"/>
          <p:cNvSpPr>
            <a:spLocks noChangeShapeType="1"/>
          </p:cNvSpPr>
          <p:nvPr/>
        </p:nvSpPr>
        <p:spPr bwMode="auto">
          <a:xfrm>
            <a:off x="6781735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2" name="Line 15"/>
          <p:cNvSpPr>
            <a:spLocks noChangeShapeType="1"/>
          </p:cNvSpPr>
          <p:nvPr/>
        </p:nvSpPr>
        <p:spPr bwMode="auto">
          <a:xfrm>
            <a:off x="5867335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3" name="Line 16"/>
          <p:cNvSpPr>
            <a:spLocks noChangeShapeType="1"/>
          </p:cNvSpPr>
          <p:nvPr/>
        </p:nvSpPr>
        <p:spPr bwMode="auto">
          <a:xfrm>
            <a:off x="7696135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4" name="Line 17"/>
          <p:cNvSpPr>
            <a:spLocks noChangeShapeType="1"/>
          </p:cNvSpPr>
          <p:nvPr/>
        </p:nvSpPr>
        <p:spPr bwMode="auto">
          <a:xfrm>
            <a:off x="7238935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5" name="Line 19"/>
          <p:cNvSpPr>
            <a:spLocks noChangeShapeType="1"/>
          </p:cNvSpPr>
          <p:nvPr/>
        </p:nvSpPr>
        <p:spPr bwMode="auto">
          <a:xfrm>
            <a:off x="8153335" y="495944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6" name="Line 45"/>
          <p:cNvSpPr>
            <a:spLocks noChangeShapeType="1"/>
          </p:cNvSpPr>
          <p:nvPr/>
        </p:nvSpPr>
        <p:spPr bwMode="auto">
          <a:xfrm>
            <a:off x="5890080" y="4459383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7" name="Line 73"/>
          <p:cNvSpPr>
            <a:spLocks noChangeShapeType="1"/>
          </p:cNvSpPr>
          <p:nvPr/>
        </p:nvSpPr>
        <p:spPr bwMode="auto">
          <a:xfrm>
            <a:off x="3581335" y="442604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38" name="그룹 1"/>
          <p:cNvGrpSpPr>
            <a:grpSpLocks/>
          </p:cNvGrpSpPr>
          <p:nvPr/>
        </p:nvGrpSpPr>
        <p:grpSpPr bwMode="auto">
          <a:xfrm>
            <a:off x="1954147" y="4748306"/>
            <a:ext cx="1576873" cy="339196"/>
            <a:chOff x="784226" y="3356992"/>
            <a:chExt cx="1577025" cy="339276"/>
          </a:xfrm>
        </p:grpSpPr>
        <p:sp>
          <p:nvSpPr>
            <p:cNvPr id="139" name="Text Box 47"/>
            <p:cNvSpPr txBox="1">
              <a:spLocks noChangeArrowheads="1"/>
            </p:cNvSpPr>
            <p:nvPr/>
          </p:nvSpPr>
          <p:spPr bwMode="auto">
            <a:xfrm>
              <a:off x="1580514" y="3356992"/>
              <a:ext cx="780737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(5,2,5)</a:t>
              </a:r>
              <a:endParaRPr kumimoji="0" lang="en-US" altLang="ko-KR" sz="1600" b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40" name="Text Box 87"/>
            <p:cNvSpPr txBox="1">
              <a:spLocks noChangeArrowheads="1"/>
            </p:cNvSpPr>
            <p:nvPr/>
          </p:nvSpPr>
          <p:spPr bwMode="auto">
            <a:xfrm>
              <a:off x="784226" y="3356992"/>
              <a:ext cx="887378" cy="33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lnSpc>
                  <a:spcPct val="110000"/>
                </a:lnSpc>
                <a:spcBef>
                  <a:spcPct val="20000"/>
                </a:spcBef>
                <a:buClr>
                  <a:srgbClr val="00CC00"/>
                </a:buClr>
                <a:buSzPct val="80000"/>
                <a:buFont typeface="Wingdings" panose="05000000000000000000" pitchFamily="2" charset="2"/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ct val="110000"/>
                </a:lnSpc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Blip>
                  <a:blip r:embed="rId5"/>
                </a:buBlip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EFEF75"/>
                </a:buClr>
                <a:buSzPct val="80000"/>
                <a:buFont typeface="Wingdings" panose="05000000000000000000" pitchFamily="2" charset="2"/>
                <a:buBlip>
                  <a:blip r:embed="rId6"/>
                </a:buBlip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80000"/>
                <a:buFont typeface="Wingdings" panose="05000000000000000000" pitchFamily="2" charset="2"/>
                <a:buBlip>
                  <a:blip r:embed="rId7"/>
                </a:buBlip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l-GR" altLang="ko-KR" sz="1600" b="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τ</a:t>
              </a:r>
              <a:r>
                <a:rPr kumimoji="0" lang="en-US" altLang="ko-KR" sz="1600" b="0" baseline="-250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</a:t>
              </a:r>
              <a:endParaRPr kumimoji="0" lang="en-US" altLang="ko-KR" sz="1600" b="0" baseline="-25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41" name="Text Box 80"/>
          <p:cNvSpPr txBox="1">
            <a:spLocks noChangeArrowheads="1"/>
          </p:cNvSpPr>
          <p:nvPr/>
        </p:nvSpPr>
        <p:spPr bwMode="auto">
          <a:xfrm>
            <a:off x="5739151" y="5054695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endParaRPr kumimoji="0" lang="en-US" altLang="ko-KR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2" name="Text Box 82"/>
          <p:cNvSpPr txBox="1">
            <a:spLocks noChangeArrowheads="1"/>
          </p:cNvSpPr>
          <p:nvPr/>
        </p:nvSpPr>
        <p:spPr bwMode="auto">
          <a:xfrm>
            <a:off x="7956598" y="5064220"/>
            <a:ext cx="413576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</a:t>
            </a:r>
            <a:endParaRPr kumimoji="0" lang="en-US" altLang="ko-KR" sz="1600" b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3" name="Line 45"/>
          <p:cNvSpPr>
            <a:spLocks noChangeShapeType="1"/>
          </p:cNvSpPr>
          <p:nvPr/>
        </p:nvSpPr>
        <p:spPr bwMode="auto">
          <a:xfrm>
            <a:off x="8163376" y="442604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ko-KR" altLang="en-US" sz="16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4" name="Text Box 80"/>
          <p:cNvSpPr txBox="1">
            <a:spLocks noChangeArrowheads="1"/>
          </p:cNvSpPr>
          <p:nvPr/>
        </p:nvSpPr>
        <p:spPr bwMode="auto">
          <a:xfrm>
            <a:off x="3444154" y="5053108"/>
            <a:ext cx="29976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</a:t>
            </a:r>
          </a:p>
        </p:txBody>
      </p:sp>
      <p:cxnSp>
        <p:nvCxnSpPr>
          <p:cNvPr id="145" name="직선 화살표 연결선 49"/>
          <p:cNvCxnSpPr>
            <a:cxnSpLocks noChangeShapeType="1"/>
          </p:cNvCxnSpPr>
          <p:nvPr/>
        </p:nvCxnSpPr>
        <p:spPr bwMode="auto">
          <a:xfrm flipV="1">
            <a:off x="6917846" y="6021919"/>
            <a:ext cx="341709" cy="526207"/>
          </a:xfrm>
          <a:prstGeom prst="straightConnector1">
            <a:avLst/>
          </a:prstGeom>
          <a:noFill/>
          <a:ln w="9525" algn="ctr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55"/>
          <p:cNvSpPr txBox="1">
            <a:spLocks noChangeArrowheads="1"/>
          </p:cNvSpPr>
          <p:nvPr/>
        </p:nvSpPr>
        <p:spPr bwMode="auto">
          <a:xfrm>
            <a:off x="6157883" y="6500124"/>
            <a:ext cx="131043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110000"/>
              </a:lnSpc>
              <a:spcBef>
                <a:spcPct val="20000"/>
              </a:spcBef>
              <a:buClr>
                <a:srgbClr val="00CC00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Clr>
                <a:srgbClr val="EFEF75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80000"/>
              <a:buFont typeface="Wingdings" panose="05000000000000000000" pitchFamily="2" charset="2"/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0" dirty="0" smtClean="0">
                <a:solidFill>
                  <a:srgbClr val="0070C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preemption</a:t>
            </a:r>
            <a:endParaRPr kumimoji="0" lang="ko-KR" altLang="en-US" sz="1600" b="0" dirty="0">
              <a:solidFill>
                <a:srgbClr val="0070C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711185" y="3459735"/>
            <a:ext cx="0" cy="285833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579655" y="3493073"/>
            <a:ext cx="412750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5571923" y="3001148"/>
                <a:ext cx="573106" cy="468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923" y="3001148"/>
                <a:ext cx="573106" cy="468526"/>
              </a:xfrm>
              <a:prstGeom prst="rect">
                <a:avLst/>
              </a:prstGeom>
              <a:blipFill>
                <a:blip r:embed="rId8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직사각형 147"/>
              <p:cNvSpPr/>
              <p:nvPr/>
            </p:nvSpPr>
            <p:spPr>
              <a:xfrm>
                <a:off x="134526" y="1798076"/>
                <a:ext cx="2272512" cy="1585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altLang="ko-KR" sz="2400" dirty="0" smtClean="0"/>
              </a:p>
              <a:p>
                <a:r>
                  <a:rPr lang="en-US" altLang="ko-KR" sz="1800" dirty="0" smtClean="0"/>
                  <a:t>Executions that should be performed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ko-KR" sz="1800" dirty="0" smtClean="0"/>
                  <a:t> is </a:t>
                </a:r>
              </a:p>
              <a:p>
                <a:r>
                  <a:rPr lang="en-US" altLang="ko-KR" sz="18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ko-KR" sz="1800" dirty="0" smtClean="0"/>
                  <a:t>+</a:t>
                </a:r>
                <a:r>
                  <a:rPr lang="en-US" altLang="ko-KR" sz="1800" dirty="0" smtClean="0">
                    <a:solidFill>
                      <a:srgbClr val="FFC000"/>
                    </a:solidFill>
                  </a:rPr>
                  <a:t>4</a:t>
                </a:r>
                <a:r>
                  <a:rPr lang="en-US" altLang="ko-KR" sz="1800" dirty="0" smtClean="0"/>
                  <a:t>+</a:t>
                </a:r>
                <a:r>
                  <a:rPr lang="en-US" altLang="ko-KR" sz="1800" dirty="0" smtClean="0">
                    <a:solidFill>
                      <a:srgbClr val="00B050"/>
                    </a:solidFill>
                  </a:rPr>
                  <a:t>3</a:t>
                </a:r>
                <a:r>
                  <a:rPr lang="en-US" altLang="ko-KR" sz="1800" dirty="0" smtClean="0"/>
                  <a:t> = 10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48" name="직사각형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6" y="1798076"/>
                <a:ext cx="2272512" cy="1585434"/>
              </a:xfrm>
              <a:prstGeom prst="rect">
                <a:avLst/>
              </a:prstGeom>
              <a:blipFill>
                <a:blip r:embed="rId9"/>
                <a:stretch>
                  <a:fillRect l="-2145" t="-2308" b="-5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82073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5196</TotalTime>
  <Words>471</Words>
  <Application>Microsoft Office PowerPoint</Application>
  <PresentationFormat>화면 슬라이드 쇼(4:3)</PresentationFormat>
  <Paragraphs>273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Arial Unicode MS</vt:lpstr>
      <vt:lpstr>맑은 고딕</vt:lpstr>
      <vt:lpstr>Arial</vt:lpstr>
      <vt:lpstr>Calibri</vt:lpstr>
      <vt:lpstr>Cambria Math</vt:lpstr>
      <vt:lpstr>Courier New</vt:lpstr>
      <vt:lpstr>Symbol</vt:lpstr>
      <vt:lpstr>Times New Roman</vt:lpstr>
      <vt:lpstr>Wingdings</vt:lpstr>
      <vt:lpstr>디자인 사용자 지정</vt:lpstr>
      <vt:lpstr>Practice 8 - RTA for RM on Multiprocessors</vt:lpstr>
      <vt:lpstr>PowerPoint 프레젠테이션</vt:lpstr>
      <vt:lpstr>PowerPoint 프레젠테이션</vt:lpstr>
      <vt:lpstr>PowerPoint 프레젠테이션</vt:lpstr>
      <vt:lpstr>PowerPoint 프레젠테이션</vt:lpstr>
      <vt:lpstr>Response time analysis for RM</vt:lpstr>
      <vt:lpstr>Response time analysis for RM</vt:lpstr>
      <vt:lpstr>Response time analysis for RM</vt:lpstr>
      <vt:lpstr>Response time analysis for RM</vt:lpstr>
      <vt:lpstr>Response time analysis for RM</vt:lpstr>
      <vt:lpstr>Schedulaiblity Analysis for Global Scheduling on Multiprocessor </vt:lpstr>
      <vt:lpstr>Schedulaiblity Analysis for Global Scheduling on Multiprocessor </vt:lpstr>
      <vt:lpstr>Pessimistic estimation of DA analysis</vt:lpstr>
      <vt:lpstr>“Improved” deadline-Based Analysis  (DA analysis) </vt:lpstr>
      <vt:lpstr>“Improved” deadline-Based Analysis  (DA analysis) for RM</vt:lpstr>
      <vt:lpstr>“Improved” deadline-Based Analysis  (DA analysis) for RM</vt:lpstr>
      <vt:lpstr>RTA for RM</vt:lpstr>
      <vt:lpstr>Schedulaiblity Analysis for Global Scheduling on Multiprocessor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RTCL_0</dc:creator>
  <cp:lastModifiedBy>Windows 사용자</cp:lastModifiedBy>
  <cp:revision>154</cp:revision>
  <cp:lastPrinted>2019-04-08T02:04:45Z</cp:lastPrinted>
  <dcterms:modified xsi:type="dcterms:W3CDTF">2019-05-22T08:36:20Z</dcterms:modified>
</cp:coreProperties>
</file>