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5"/>
  </p:notesMasterIdLst>
  <p:handoutMasterIdLst>
    <p:handoutMasterId r:id="rId26"/>
  </p:handoutMasterIdLst>
  <p:sldIdLst>
    <p:sldId id="660" r:id="rId2"/>
    <p:sldId id="662" r:id="rId3"/>
    <p:sldId id="663" r:id="rId4"/>
    <p:sldId id="667" r:id="rId5"/>
    <p:sldId id="664" r:id="rId6"/>
    <p:sldId id="665" r:id="rId7"/>
    <p:sldId id="666" r:id="rId8"/>
    <p:sldId id="648" r:id="rId9"/>
    <p:sldId id="649" r:id="rId10"/>
    <p:sldId id="650" r:id="rId11"/>
    <p:sldId id="652" r:id="rId12"/>
    <p:sldId id="653" r:id="rId13"/>
    <p:sldId id="654" r:id="rId14"/>
    <p:sldId id="655" r:id="rId15"/>
    <p:sldId id="656" r:id="rId16"/>
    <p:sldId id="657" r:id="rId17"/>
    <p:sldId id="659" r:id="rId18"/>
    <p:sldId id="671" r:id="rId19"/>
    <p:sldId id="669" r:id="rId20"/>
    <p:sldId id="672" r:id="rId21"/>
    <p:sldId id="673" r:id="rId22"/>
    <p:sldId id="675" r:id="rId23"/>
    <p:sldId id="674" r:id="rId24"/>
  </p:sldIdLst>
  <p:sldSz cx="9144000" cy="6858000" type="screen4x3"/>
  <p:notesSz cx="9866313" cy="67357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 autoAdjust="0"/>
    <p:restoredTop sz="82918" autoAdjust="0"/>
  </p:normalViewPr>
  <p:slideViewPr>
    <p:cSldViewPr snapToGrid="0">
      <p:cViewPr varScale="1">
        <p:scale>
          <a:sx n="88" d="100"/>
          <a:sy n="88" d="100"/>
        </p:scale>
        <p:origin x="84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3" y="0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9001B407-220F-4905-8CAF-0651C2C0A4E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9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3" y="6397629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C81D862D-32C8-43B2-826B-AB4E6E62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53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8675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6632" y="3199487"/>
            <a:ext cx="7893050" cy="30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39" tIns="90739" rIns="90739" bIns="90739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71225" y="1188962"/>
            <a:ext cx="8201550" cy="5203025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●"/>
              <a:tabLst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110000"/>
              </a:lnSpc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10000"/>
              </a:lnSpc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8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41300"/>
            <a:ext cx="8201550" cy="520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18600" y="618600"/>
            <a:ext cx="8211600" cy="72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직각 삼각형 25"/>
          <p:cNvSpPr/>
          <p:nvPr userDrawn="1"/>
        </p:nvSpPr>
        <p:spPr>
          <a:xfrm>
            <a:off x="-5095" y="6237312"/>
            <a:ext cx="893036" cy="627728"/>
          </a:xfrm>
          <a:custGeom>
            <a:avLst/>
            <a:gdLst>
              <a:gd name="connsiteX0" fmla="*/ 0 w 877161"/>
              <a:gd name="connsiteY0" fmla="*/ 627728 h 627728"/>
              <a:gd name="connsiteX1" fmla="*/ 0 w 877161"/>
              <a:gd name="connsiteY1" fmla="*/ 0 h 627728"/>
              <a:gd name="connsiteX2" fmla="*/ 877161 w 877161"/>
              <a:gd name="connsiteY2" fmla="*/ 627728 h 627728"/>
              <a:gd name="connsiteX3" fmla="*/ 0 w 877161"/>
              <a:gd name="connsiteY3" fmla="*/ 627728 h 627728"/>
              <a:gd name="connsiteX0" fmla="*/ 0 w 893036"/>
              <a:gd name="connsiteY0" fmla="*/ 627728 h 627728"/>
              <a:gd name="connsiteX1" fmla="*/ 0 w 893036"/>
              <a:gd name="connsiteY1" fmla="*/ 0 h 627728"/>
              <a:gd name="connsiteX2" fmla="*/ 893036 w 893036"/>
              <a:gd name="connsiteY2" fmla="*/ 624553 h 627728"/>
              <a:gd name="connsiteX3" fmla="*/ 0 w 893036"/>
              <a:gd name="connsiteY3" fmla="*/ 627728 h 62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036" h="627728">
                <a:moveTo>
                  <a:pt x="0" y="627728"/>
                </a:moveTo>
                <a:lnTo>
                  <a:pt x="0" y="0"/>
                </a:lnTo>
                <a:lnTo>
                  <a:pt x="893036" y="624553"/>
                </a:lnTo>
                <a:lnTo>
                  <a:pt x="0" y="6277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Calibri" panose="020F0502020204030204" pitchFamily="34" charset="0"/>
            </a:endParaRPr>
          </a:p>
        </p:txBody>
      </p:sp>
      <p:sp>
        <p:nvSpPr>
          <p:cNvPr id="15" name="슬라이드 번호 개체 틀 46"/>
          <p:cNvSpPr txBox="1">
            <a:spLocks/>
          </p:cNvSpPr>
          <p:nvPr userDrawn="1"/>
        </p:nvSpPr>
        <p:spPr>
          <a:xfrm>
            <a:off x="-1" y="6551184"/>
            <a:ext cx="441423" cy="28460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716743E-0283-4E3C-A71C-0A398C4C4EAB}" type="slidenum">
              <a:rPr lang="ko-KR" altLang="en-US" sz="1050" b="1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pPr algn="l"/>
              <a:t>‹#›</a:t>
            </a:fld>
            <a:endParaRPr lang="ko-KR" altLang="en-US" sz="750" b="1" dirty="0">
              <a:ln w="31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Practice 7</a:t>
            </a:r>
            <a:br>
              <a:rPr lang="en-US" altLang="ko-KR" sz="5400" dirty="0"/>
            </a:br>
            <a:r>
              <a:rPr lang="en-US" altLang="ko-KR" sz="4400" dirty="0"/>
              <a:t>- </a:t>
            </a:r>
            <a:r>
              <a:rPr lang="en-US" altLang="ko-KR" sz="4000" dirty="0"/>
              <a:t>Improved DA analysis for RM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700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3"/>
            <a:ext cx="8201550" cy="589596"/>
          </a:xfrm>
        </p:spPr>
        <p:txBody>
          <a:bodyPr/>
          <a:lstStyle/>
          <a:p>
            <a:r>
              <a:rPr lang="en-US" altLang="ko-KR" dirty="0"/>
              <a:t>Deadline-Based Analysis (DA analysis) – base idea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137759" y="5295080"/>
            <a:ext cx="2337735" cy="28429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4347" y="5292992"/>
            <a:ext cx="1635682" cy="28429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500563" y="4819966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207598" y="4819966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7753" y="5925819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9414" y="5910197"/>
            <a:ext cx="72008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 +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2895" y="5574967"/>
            <a:ext cx="1204566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94943" y="5013732"/>
            <a:ext cx="1482611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04655" y="5574967"/>
            <a:ext cx="1419950" cy="2887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83240" y="5007361"/>
            <a:ext cx="125327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31285" y="5579379"/>
            <a:ext cx="1210824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52363" y="5006264"/>
            <a:ext cx="125327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64898" y="4903920"/>
            <a:ext cx="389024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noFill/>
            </p:spPr>
            <p:txBody>
              <a:bodyPr wrap="square" lIns="87234" tIns="43617" rIns="87234" bIns="4361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I</m:t>
                      </m:r>
                      <m:r>
                        <m:rPr>
                          <m:nor/>
                        </m:rPr>
                        <a:rPr lang="en-US" altLang="ko-KR" sz="2400" baseline="-25000" dirty="0"/>
                        <m:t>k</m:t>
                      </m:r>
                      <m:r>
                        <m:rPr>
                          <m:nor/>
                        </m:rPr>
                        <a:rPr lang="en-US" altLang="ko-KR" sz="2400" dirty="0"/>
                        <m:t>(</m:t>
                      </m:r>
                      <m:r>
                        <m:rPr>
                          <m:nor/>
                        </m:rPr>
                        <a:rPr lang="en-US" altLang="ko-KR" sz="2400" dirty="0"/>
                        <m:t>Dk</m:t>
                      </m:r>
                      <m:r>
                        <m:rPr>
                          <m:nor/>
                        </m:rPr>
                        <a:rPr lang="en-US" altLang="ko-KR" sz="2400" dirty="0"/>
                        <m:t>)</m:t>
                      </m:r>
                    </m:oMath>
                  </m:oMathPara>
                </a14:m>
                <a:endParaRPr lang="ko-KR" altLang="en-US" sz="1600" baseline="-25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blipFill>
                <a:blip r:embed="rId2"/>
                <a:stretch>
                  <a:fillRect l="-3150" r="-21260" b="-2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/>
          <p:nvPr/>
        </p:nvCxnSpPr>
        <p:spPr>
          <a:xfrm flipH="1" flipV="1">
            <a:off x="4129011" y="4603942"/>
            <a:ext cx="107856" cy="264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492213" y="4981382"/>
            <a:ext cx="3849896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1212531" y="500626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220882" y="587017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515" y="5251574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356547" y="5006264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3377584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 amount of execution of </a:t>
                </a:r>
                <a:r>
                  <a:rPr lang="en-US" altLang="ko-KR" sz="18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/>
                  <a:t>i</a:t>
                </a:r>
                <a:r>
                  <a:rPr lang="en-US" altLang="ko-KR" sz="1800" dirty="0"/>
                  <a:t> performed in </a:t>
                </a:r>
                <a:r>
                  <a:rPr lang="en-US" altLang="ko-KR" sz="1800" dirty="0" err="1"/>
                  <a:t>D</a:t>
                </a:r>
                <a:r>
                  <a:rPr lang="en-US" altLang="ko-KR" sz="1800" baseline="-25000" dirty="0" err="1"/>
                  <a:t>k</a:t>
                </a:r>
                <a:r>
                  <a:rPr lang="en-US" altLang="ko-KR" sz="1800" dirty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3377584"/>
                <a:ext cx="5627815" cy="391582"/>
              </a:xfrm>
              <a:prstGeom prst="rect">
                <a:avLst/>
              </a:prstGeom>
              <a:blipFill>
                <a:blip r:embed="rId3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>
            <a:off x="1068515" y="4543700"/>
            <a:ext cx="396383" cy="276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846" y="3929059"/>
            <a:ext cx="1041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job of </a:t>
            </a:r>
            <a:r>
              <a:rPr lang="en-US" altLang="ko-KR" dirty="0" err="1">
                <a:latin typeface="Symbol" panose="05050102010706020507" pitchFamily="18" charset="2"/>
              </a:rPr>
              <a:t>t</a:t>
            </a:r>
            <a:r>
              <a:rPr lang="en-US" altLang="ko-KR" baseline="-25000" dirty="0" err="1"/>
              <a:t>k</a:t>
            </a:r>
            <a:r>
              <a:rPr lang="en-US" altLang="ko-KR" dirty="0"/>
              <a:t> is released here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238679" y="5587832"/>
            <a:ext cx="102719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957708" y="5585876"/>
            <a:ext cx="576064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536426" y="5585876"/>
            <a:ext cx="68818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355142" y="5585876"/>
            <a:ext cx="589533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58501" y="5874093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schedulable under any global scheduling if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4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7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/>
                  <a:t>The worst-case release pattern of </a:t>
                </a:r>
                <a:r>
                  <a:rPr lang="en-US" altLang="ko-KR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9921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20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49372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9921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/>
                  <a:t>The worst-case release pattern of </a:t>
                </a:r>
                <a:r>
                  <a:rPr lang="en-US" altLang="ko-KR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0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5442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9921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/>
                  <a:t>The worst-case release pattern of </a:t>
                </a:r>
                <a:r>
                  <a:rPr lang="en-US" altLang="ko-KR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09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956491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407643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956491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8909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/>
                  <a:t>The worst-case release pattern of </a:t>
                </a:r>
                <a:r>
                  <a:rPr lang="en-US" altLang="ko-KR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0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011561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462713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011561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23979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/>
                  <a:t>The worst-case release pattern of </a:t>
                </a:r>
                <a:r>
                  <a:rPr lang="en-US" altLang="ko-KR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9921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/>
                  <a:t>The worst-case release pattern of </a:t>
                </a:r>
                <a:r>
                  <a:rPr lang="en-US" altLang="ko-KR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77598" y="2456485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98" y="2456485"/>
                <a:ext cx="7286610" cy="1590051"/>
              </a:xfrm>
              <a:prstGeom prst="rect">
                <a:avLst/>
              </a:prstGeom>
              <a:blipFill>
                <a:blip r:embed="rId3"/>
                <a:stretch>
                  <a:fillRect t="-4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5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3"/>
            <a:ext cx="8201550" cy="589596"/>
          </a:xfrm>
        </p:spPr>
        <p:txBody>
          <a:bodyPr/>
          <a:lstStyle/>
          <a:p>
            <a:r>
              <a:rPr lang="en-US" altLang="ko-KR" dirty="0"/>
              <a:t>Deadline-Based Analysis (DA analysis) – base idea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schedulable under any global scheduling if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2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blipFill>
                <a:blip r:embed="rId3"/>
                <a:stretch>
                  <a:fillRect t="-3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02901" y="1670182"/>
            <a:ext cx="7727183" cy="36956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37988" y="5514049"/>
            <a:ext cx="47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You should implement this in Analysis.java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5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43"/>
          <p:cNvSpPr/>
          <p:nvPr/>
        </p:nvSpPr>
        <p:spPr>
          <a:xfrm>
            <a:off x="5546464" y="4291515"/>
            <a:ext cx="2723271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Pessimistic estimation of DA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 amount of execution of </a:t>
                </a:r>
                <a:r>
                  <a:rPr lang="en-US" altLang="ko-KR" sz="18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/>
                  <a:t>i</a:t>
                </a:r>
                <a:r>
                  <a:rPr lang="en-US" altLang="ko-KR" sz="1800" dirty="0"/>
                  <a:t> performed in </a:t>
                </a:r>
                <a:r>
                  <a:rPr lang="en-US" altLang="ko-KR" sz="1800" dirty="0" err="1"/>
                  <a:t>D</a:t>
                </a:r>
                <a:r>
                  <a:rPr lang="en-US" altLang="ko-KR" sz="1800" baseline="-25000" dirty="0" err="1"/>
                  <a:t>k</a:t>
                </a:r>
                <a:r>
                  <a:rPr lang="en-US" altLang="ko-KR" sz="1800" dirty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  <a:blipFill>
                <a:blip r:embed="rId2"/>
                <a:stretch>
                  <a:fillRect t="-6250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schedulable under any global scheduling if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blipFill>
                <a:blip r:embed="rId3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6"/>
          <p:cNvSpPr/>
          <p:nvPr/>
        </p:nvSpPr>
        <p:spPr>
          <a:xfrm>
            <a:off x="2569517" y="3996755"/>
            <a:ext cx="5713250" cy="28429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46" name="직선 연결선 8"/>
          <p:cNvCxnSpPr/>
          <p:nvPr/>
        </p:nvCxnSpPr>
        <p:spPr>
          <a:xfrm flipV="1">
            <a:off x="2575733" y="3523729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9"/>
          <p:cNvCxnSpPr/>
          <p:nvPr/>
        </p:nvCxnSpPr>
        <p:spPr>
          <a:xfrm flipV="1">
            <a:off x="8282768" y="3523729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16"/>
          <p:cNvSpPr/>
          <p:nvPr/>
        </p:nvSpPr>
        <p:spPr>
          <a:xfrm>
            <a:off x="2568065" y="4278730"/>
            <a:ext cx="1716108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4" name="직사각형 17"/>
          <p:cNvSpPr/>
          <p:nvPr/>
        </p:nvSpPr>
        <p:spPr>
          <a:xfrm>
            <a:off x="2570113" y="3717495"/>
            <a:ext cx="571265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59" name="직선 화살표 연결선 23"/>
          <p:cNvCxnSpPr/>
          <p:nvPr/>
        </p:nvCxnSpPr>
        <p:spPr>
          <a:xfrm>
            <a:off x="2540068" y="3607683"/>
            <a:ext cx="174410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29"/>
          <p:cNvCxnSpPr/>
          <p:nvPr/>
        </p:nvCxnSpPr>
        <p:spPr>
          <a:xfrm flipH="1" flipV="1">
            <a:off x="3666784" y="3307705"/>
            <a:ext cx="107856" cy="264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36"/>
          <p:cNvSpPr/>
          <p:nvPr/>
        </p:nvSpPr>
        <p:spPr>
          <a:xfrm>
            <a:off x="2567382" y="3685145"/>
            <a:ext cx="1716791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39"/>
          <p:cNvCxnSpPr/>
          <p:nvPr/>
        </p:nvCxnSpPr>
        <p:spPr>
          <a:xfrm flipH="1">
            <a:off x="2287701" y="371002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40"/>
          <p:cNvCxnSpPr/>
          <p:nvPr/>
        </p:nvCxnSpPr>
        <p:spPr>
          <a:xfrm flipH="1">
            <a:off x="2296052" y="457393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03559" y="3955337"/>
            <a:ext cx="60016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m=3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65" name="직선 화살표 연결선 42"/>
          <p:cNvCxnSpPr/>
          <p:nvPr/>
        </p:nvCxnSpPr>
        <p:spPr>
          <a:xfrm flipV="1">
            <a:off x="2431717" y="3710027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"/>
          <p:cNvCxnSpPr/>
          <p:nvPr/>
        </p:nvCxnSpPr>
        <p:spPr>
          <a:xfrm>
            <a:off x="2433671" y="4577856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918717" y="2889388"/>
                <a:ext cx="1365456" cy="448890"/>
              </a:xfrm>
              <a:prstGeom prst="rect">
                <a:avLst/>
              </a:prstGeom>
              <a:noFill/>
            </p:spPr>
            <p:txBody>
              <a:bodyPr wrap="square" lIns="87234" tIns="43617" rIns="87234" bIns="4361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I</m:t>
                      </m:r>
                      <m:r>
                        <m:rPr>
                          <m:nor/>
                        </m:rPr>
                        <a:rPr lang="en-US" altLang="ko-KR" sz="2400" baseline="-25000" dirty="0"/>
                        <m:t>k</m:t>
                      </m:r>
                      <m:r>
                        <m:rPr>
                          <m:nor/>
                        </m:rPr>
                        <a:rPr lang="en-US" altLang="ko-KR" sz="2400" dirty="0"/>
                        <m:t>(</m:t>
                      </m:r>
                      <m:r>
                        <m:rPr>
                          <m:nor/>
                        </m:rPr>
                        <a:rPr lang="en-US" altLang="ko-KR" sz="2400" dirty="0"/>
                        <m:t>Dk</m:t>
                      </m:r>
                      <m:r>
                        <m:rPr>
                          <m:nor/>
                        </m:rPr>
                        <a:rPr lang="en-US" altLang="ko-KR" sz="2400" dirty="0"/>
                        <m:t>)=5</m:t>
                      </m:r>
                    </m:oMath>
                  </m:oMathPara>
                </a14:m>
                <a:endParaRPr lang="ko-KR" altLang="en-US" sz="1600" baseline="-25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17" y="2889388"/>
                <a:ext cx="1365456" cy="448890"/>
              </a:xfrm>
              <a:prstGeom prst="rect">
                <a:avLst/>
              </a:prstGeom>
              <a:blipFill>
                <a:blip r:embed="rId4"/>
                <a:stretch>
                  <a:fillRect b="-20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5657" y="4551503"/>
            <a:ext cx="154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In reality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6200" y="5225143"/>
            <a:ext cx="8218464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889" y="5507555"/>
            <a:ext cx="190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In analysis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3"/>
          <p:cNvCxnSpPr/>
          <p:nvPr/>
        </p:nvCxnSpPr>
        <p:spPr>
          <a:xfrm>
            <a:off x="2540068" y="4764918"/>
            <a:ext cx="574269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98611" y="4725187"/>
                <a:ext cx="844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</m:oMath>
                </a14:m>
                <a:r>
                  <a:rPr lang="en-US" altLang="ko-KR" sz="1800" dirty="0"/>
                  <a:t>=20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611" y="4725187"/>
                <a:ext cx="844062" cy="369332"/>
              </a:xfrm>
              <a:prstGeom prst="rect">
                <a:avLst/>
              </a:prstGeom>
              <a:blipFill>
                <a:blip r:embed="rId5"/>
                <a:stretch>
                  <a:fillRect t="-8197" r="-287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24784" y="5436124"/>
                <a:ext cx="44712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15 </m:t>
                      </m:r>
                      <m:r>
                        <m:rPr>
                          <m:nor/>
                        </m:rPr>
                        <a:rPr lang="en-US" altLang="ko-KR" sz="2800" b="0" i="0" dirty="0" smtClean="0">
                          <a:solidFill>
                            <a:srgbClr val="FF0000"/>
                          </a:solidFill>
                        </a:rPr>
                        <m:t>&gt;</m:t>
                      </m:r>
                      <m:r>
                        <m:rPr>
                          <m:nor/>
                        </m:rPr>
                        <a:rPr lang="en-US" altLang="ko-KR" sz="28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ko-KR" sz="2800" dirty="0"/>
                        <m:t> 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784" y="5436124"/>
                <a:ext cx="44712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92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“Improved” deadline-Based Analysis </a:t>
            </a:r>
            <a:br>
              <a:rPr lang="en-US" altLang="ko-KR" dirty="0"/>
            </a:br>
            <a:r>
              <a:rPr lang="en-US" altLang="ko-KR" dirty="0"/>
              <a:t>(DA analysis)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 amount of execution of </a:t>
                </a:r>
                <a:r>
                  <a:rPr lang="en-US" altLang="ko-KR" sz="18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/>
                  <a:t>i</a:t>
                </a:r>
                <a:r>
                  <a:rPr lang="en-US" altLang="ko-KR" sz="1800" dirty="0"/>
                  <a:t> performed in </a:t>
                </a:r>
                <a:r>
                  <a:rPr lang="en-US" altLang="ko-KR" sz="1800" dirty="0" err="1"/>
                  <a:t>D</a:t>
                </a:r>
                <a:r>
                  <a:rPr lang="en-US" altLang="ko-KR" sz="1800" baseline="-25000" dirty="0" err="1"/>
                  <a:t>k</a:t>
                </a:r>
                <a:r>
                  <a:rPr lang="en-US" altLang="ko-KR" sz="1800" dirty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  <a:blipFill>
                <a:blip r:embed="rId2"/>
                <a:stretch>
                  <a:fillRect t="-6250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schedulable under any global scheduling if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min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blipFill>
                <a:blip r:embed="rId3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직사각형 43"/>
          <p:cNvSpPr/>
          <p:nvPr/>
        </p:nvSpPr>
        <p:spPr>
          <a:xfrm>
            <a:off x="4772742" y="4291515"/>
            <a:ext cx="2723271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4" name="직사각형 6"/>
          <p:cNvSpPr/>
          <p:nvPr/>
        </p:nvSpPr>
        <p:spPr>
          <a:xfrm>
            <a:off x="1795795" y="3996755"/>
            <a:ext cx="5713250" cy="28429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75" name="직선 연결선 8"/>
          <p:cNvCxnSpPr/>
          <p:nvPr/>
        </p:nvCxnSpPr>
        <p:spPr>
          <a:xfrm flipV="1">
            <a:off x="1802011" y="3523729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9"/>
          <p:cNvCxnSpPr/>
          <p:nvPr/>
        </p:nvCxnSpPr>
        <p:spPr>
          <a:xfrm flipV="1">
            <a:off x="7509046" y="3523729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16"/>
          <p:cNvSpPr/>
          <p:nvPr/>
        </p:nvSpPr>
        <p:spPr>
          <a:xfrm>
            <a:off x="1794343" y="4278730"/>
            <a:ext cx="1716108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8" name="직사각형 17"/>
          <p:cNvSpPr/>
          <p:nvPr/>
        </p:nvSpPr>
        <p:spPr>
          <a:xfrm>
            <a:off x="1796391" y="3717495"/>
            <a:ext cx="571265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81" name="직사각형 36"/>
          <p:cNvSpPr/>
          <p:nvPr/>
        </p:nvSpPr>
        <p:spPr>
          <a:xfrm>
            <a:off x="1793660" y="3685145"/>
            <a:ext cx="3216311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39"/>
          <p:cNvCxnSpPr/>
          <p:nvPr/>
        </p:nvCxnSpPr>
        <p:spPr>
          <a:xfrm flipH="1">
            <a:off x="1513979" y="371002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40"/>
          <p:cNvCxnSpPr/>
          <p:nvPr/>
        </p:nvCxnSpPr>
        <p:spPr>
          <a:xfrm flipH="1">
            <a:off x="1522330" y="457393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29837" y="3955337"/>
            <a:ext cx="60016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m=3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85" name="직선 화살표 연결선 42"/>
          <p:cNvCxnSpPr/>
          <p:nvPr/>
        </p:nvCxnSpPr>
        <p:spPr>
          <a:xfrm flipV="1">
            <a:off x="1657995" y="3710027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7"/>
          <p:cNvCxnSpPr/>
          <p:nvPr/>
        </p:nvCxnSpPr>
        <p:spPr>
          <a:xfrm>
            <a:off x="1659949" y="4577856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23"/>
          <p:cNvCxnSpPr/>
          <p:nvPr/>
        </p:nvCxnSpPr>
        <p:spPr>
          <a:xfrm>
            <a:off x="1766346" y="4764918"/>
            <a:ext cx="574269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024889" y="4725187"/>
                <a:ext cx="844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</m:oMath>
                </a14:m>
                <a:r>
                  <a:rPr lang="en-US" altLang="ko-KR" sz="1800" dirty="0"/>
                  <a:t>=20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89" y="4725187"/>
                <a:ext cx="844062" cy="369332"/>
              </a:xfrm>
              <a:prstGeom prst="rect">
                <a:avLst/>
              </a:prstGeom>
              <a:blipFill>
                <a:blip r:embed="rId4"/>
                <a:stretch>
                  <a:fillRect t="-8197" r="-287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23"/>
          <p:cNvCxnSpPr/>
          <p:nvPr/>
        </p:nvCxnSpPr>
        <p:spPr>
          <a:xfrm>
            <a:off x="1774015" y="3552695"/>
            <a:ext cx="32359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741841" y="3121793"/>
                <a:ext cx="1705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−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Ck</m:t>
                    </m:r>
                  </m:oMath>
                </a14:m>
                <a:r>
                  <a:rPr lang="en-US" altLang="ko-KR" sz="1800" dirty="0"/>
                  <a:t>+1=11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41" y="3121793"/>
                <a:ext cx="170507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215852" y="5370374"/>
                <a:ext cx="69228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F0000"/>
                    </a:solidFill>
                  </a:rPr>
                  <a:t>We focus on </a:t>
                </a:r>
                <a14:m>
                  <m:oMath xmlns:m="http://schemas.openxmlformats.org/officeDocument/2006/math">
                    <m:r>
                      <a:rPr lang="en-US" altLang="ko-KR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ko-KR" sz="2800" dirty="0" smtClean="0">
                        <a:solidFill>
                          <a:srgbClr val="FF0000"/>
                        </a:solidFill>
                      </a:rPr>
                      <m:t>D</m:t>
                    </m:r>
                    <m:r>
                      <m:rPr>
                        <m:nor/>
                      </m:rPr>
                      <a:rPr lang="en-US" altLang="ko-KR" sz="2800" baseline="-25000" dirty="0" smtClean="0">
                        <a:solidFill>
                          <a:srgbClr val="FF000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altLang="ko-KR" sz="2800" dirty="0" smtClean="0">
                        <a:solidFill>
                          <a:srgbClr val="FF000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800" dirty="0" smtClean="0">
                        <a:solidFill>
                          <a:srgbClr val="FF0000"/>
                        </a:solidFill>
                      </a:rPr>
                      <m:t>Ck</m:t>
                    </m:r>
                  </m:oMath>
                </a14:m>
                <a:r>
                  <a:rPr lang="en-US" altLang="ko-KR" sz="2800" dirty="0">
                    <a:solidFill>
                      <a:srgbClr val="FF0000"/>
                    </a:solidFill>
                  </a:rPr>
                  <a:t>+1” rather than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800" dirty="0">
                        <a:solidFill>
                          <a:srgbClr val="FF0000"/>
                        </a:solidFill>
                      </a:rPr>
                      <m:t>D</m:t>
                    </m:r>
                    <m:r>
                      <m:rPr>
                        <m:nor/>
                      </m:rPr>
                      <a:rPr lang="en-US" altLang="ko-KR" sz="2800" baseline="-25000" dirty="0">
                        <a:solidFill>
                          <a:srgbClr val="FF0000"/>
                        </a:solidFill>
                      </a:rPr>
                      <m:t>k</m:t>
                    </m:r>
                  </m:oMath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852" y="5370374"/>
                <a:ext cx="6922868" cy="523220"/>
              </a:xfrm>
              <a:prstGeom prst="rect">
                <a:avLst/>
              </a:prstGeom>
              <a:blipFill>
                <a:blip r:embed="rId6"/>
                <a:stretch>
                  <a:fillRect l="-1761"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72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423429"/>
            <a:ext cx="8229600" cy="501534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You should complete </a:t>
            </a:r>
            <a:r>
              <a:rPr lang="en-US" altLang="ko-KR" b="1" dirty="0"/>
              <a:t>implementing </a:t>
            </a:r>
          </a:p>
          <a:p>
            <a:pPr marL="0" indent="0">
              <a:buNone/>
            </a:pPr>
            <a:r>
              <a:rPr lang="en-US" altLang="ko-KR" b="1" dirty="0"/>
              <a:t>	1) deadline-based analysis for any scheduling</a:t>
            </a:r>
          </a:p>
          <a:p>
            <a:pPr marL="0" indent="0">
              <a:buNone/>
            </a:pPr>
            <a:r>
              <a:rPr lang="en-US" altLang="ko-KR" b="1" dirty="0"/>
              <a:t>	2) “improved” deadline-based analysis for RM scheduling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					in </a:t>
            </a:r>
            <a:r>
              <a:rPr lang="en-US" altLang="ko-KR" dirty="0" err="1"/>
              <a:t>CPUScheduler</a:t>
            </a:r>
            <a:r>
              <a:rPr lang="en-US" altLang="ko-KR" dirty="0"/>
              <a:t> V3_2</a:t>
            </a:r>
          </a:p>
          <a:p>
            <a:r>
              <a:rPr lang="en-US" altLang="ko-KR" dirty="0"/>
              <a:t>Follow the following steps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1800" dirty="0"/>
              <a:t>There should be file folders for input &amp; output files in your PC; modify GlobalData.java and create the corresponding folders</a:t>
            </a:r>
          </a:p>
          <a:p>
            <a:pPr marL="600075" lvl="1" indent="-257175">
              <a:buFont typeface="+mj-lt"/>
              <a:buAutoNum type="arabicPeriod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lvl="1" indent="-342900">
              <a:buFont typeface="+mj-lt"/>
              <a:buAutoNum type="arabicPeriod" startAt="2"/>
            </a:pPr>
            <a:endParaRPr lang="en-US" altLang="ko-KR" sz="1800" dirty="0"/>
          </a:p>
          <a:p>
            <a:pPr lvl="1" indent="-342900">
              <a:buFont typeface="+mj-lt"/>
              <a:buAutoNum type="arabicPeriod" startAt="2"/>
            </a:pPr>
            <a:r>
              <a:rPr lang="en-US" altLang="ko-KR" sz="1800" dirty="0"/>
              <a:t>Download outputFiles.zip from </a:t>
            </a:r>
            <a:r>
              <a:rPr lang="en-US" altLang="ko-KR" sz="1800" b="1" dirty="0"/>
              <a:t>E-learning</a:t>
            </a:r>
            <a:r>
              <a:rPr lang="en-US" altLang="ko-KR" sz="1800" dirty="0"/>
              <a:t> site, and unzip the file to your </a:t>
            </a:r>
            <a:r>
              <a:rPr lang="en-US" altLang="ko-KR" sz="1800" dirty="0" err="1"/>
              <a:t>outputfile</a:t>
            </a:r>
            <a:r>
              <a:rPr lang="en-US" altLang="ko-KR" sz="1800" dirty="0"/>
              <a:t> folder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ko-KR" alt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1" y="3139548"/>
            <a:ext cx="6557324" cy="113562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91076" y="3841073"/>
            <a:ext cx="4840432" cy="313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56" y="4818641"/>
            <a:ext cx="5650744" cy="18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81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“Improved” deadline-Based Analysis </a:t>
            </a:r>
            <a:br>
              <a:rPr lang="en-US" altLang="ko-KR" dirty="0"/>
            </a:br>
            <a:r>
              <a:rPr lang="en-US" altLang="ko-KR" dirty="0"/>
              <a:t>(DA analysis) for </a:t>
            </a:r>
            <a:r>
              <a:rPr lang="en-US" altLang="ko-KR" dirty="0">
                <a:solidFill>
                  <a:srgbClr val="FF0000"/>
                </a:solidFill>
              </a:rPr>
              <a:t>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 amount of execution of </a:t>
                </a:r>
                <a:r>
                  <a:rPr lang="en-US" altLang="ko-KR" sz="18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/>
                  <a:t>i</a:t>
                </a:r>
                <a:r>
                  <a:rPr lang="en-US" altLang="ko-KR" sz="1800" dirty="0"/>
                  <a:t> performed in </a:t>
                </a:r>
                <a:r>
                  <a:rPr lang="en-US" altLang="ko-KR" sz="1800" dirty="0" err="1"/>
                  <a:t>D</a:t>
                </a:r>
                <a:r>
                  <a:rPr lang="en-US" altLang="ko-KR" sz="1800" baseline="-25000" dirty="0" err="1"/>
                  <a:t>k</a:t>
                </a:r>
                <a:r>
                  <a:rPr lang="en-US" altLang="ko-KR" sz="1800" dirty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  <a:blipFill>
                <a:blip r:embed="rId2"/>
                <a:stretch>
                  <a:fillRect t="-6250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schedulable under RM scheduling if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min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blipFill>
                <a:blip r:embed="rId3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직사각형 43"/>
          <p:cNvSpPr/>
          <p:nvPr/>
        </p:nvSpPr>
        <p:spPr>
          <a:xfrm>
            <a:off x="4772742" y="4291515"/>
            <a:ext cx="2723271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4" name="직사각형 6"/>
          <p:cNvSpPr/>
          <p:nvPr/>
        </p:nvSpPr>
        <p:spPr>
          <a:xfrm>
            <a:off x="1795795" y="3996755"/>
            <a:ext cx="5713250" cy="2842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75" name="직선 연결선 8"/>
          <p:cNvCxnSpPr/>
          <p:nvPr/>
        </p:nvCxnSpPr>
        <p:spPr>
          <a:xfrm flipV="1">
            <a:off x="1802011" y="3523729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9"/>
          <p:cNvCxnSpPr/>
          <p:nvPr/>
        </p:nvCxnSpPr>
        <p:spPr>
          <a:xfrm flipV="1">
            <a:off x="7509046" y="3523729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16"/>
          <p:cNvSpPr/>
          <p:nvPr/>
        </p:nvSpPr>
        <p:spPr>
          <a:xfrm>
            <a:off x="1794343" y="4278730"/>
            <a:ext cx="1716108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8" name="직사각형 17"/>
          <p:cNvSpPr/>
          <p:nvPr/>
        </p:nvSpPr>
        <p:spPr>
          <a:xfrm>
            <a:off x="1796391" y="3717495"/>
            <a:ext cx="571265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81" name="직사각형 36"/>
          <p:cNvSpPr/>
          <p:nvPr/>
        </p:nvSpPr>
        <p:spPr>
          <a:xfrm>
            <a:off x="1793660" y="3685145"/>
            <a:ext cx="3216311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39"/>
          <p:cNvCxnSpPr/>
          <p:nvPr/>
        </p:nvCxnSpPr>
        <p:spPr>
          <a:xfrm flipH="1">
            <a:off x="1513979" y="371002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40"/>
          <p:cNvCxnSpPr/>
          <p:nvPr/>
        </p:nvCxnSpPr>
        <p:spPr>
          <a:xfrm flipH="1">
            <a:off x="1522330" y="457393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29837" y="3955337"/>
            <a:ext cx="60016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m=3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85" name="직선 화살표 연결선 42"/>
          <p:cNvCxnSpPr/>
          <p:nvPr/>
        </p:nvCxnSpPr>
        <p:spPr>
          <a:xfrm flipV="1">
            <a:off x="1657995" y="3710027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7"/>
          <p:cNvCxnSpPr/>
          <p:nvPr/>
        </p:nvCxnSpPr>
        <p:spPr>
          <a:xfrm>
            <a:off x="1659949" y="4577856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23"/>
          <p:cNvCxnSpPr/>
          <p:nvPr/>
        </p:nvCxnSpPr>
        <p:spPr>
          <a:xfrm>
            <a:off x="1766346" y="4764918"/>
            <a:ext cx="574269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024889" y="4725187"/>
                <a:ext cx="844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</m:oMath>
                </a14:m>
                <a:r>
                  <a:rPr lang="en-US" altLang="ko-KR" sz="1800" dirty="0"/>
                  <a:t>=20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89" y="4725187"/>
                <a:ext cx="844062" cy="369332"/>
              </a:xfrm>
              <a:prstGeom prst="rect">
                <a:avLst/>
              </a:prstGeom>
              <a:blipFill>
                <a:blip r:embed="rId4"/>
                <a:stretch>
                  <a:fillRect t="-8197" r="-287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23"/>
          <p:cNvCxnSpPr/>
          <p:nvPr/>
        </p:nvCxnSpPr>
        <p:spPr>
          <a:xfrm>
            <a:off x="1774015" y="3552695"/>
            <a:ext cx="32359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741841" y="3121793"/>
                <a:ext cx="1705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−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Ck</m:t>
                    </m:r>
                  </m:oMath>
                </a14:m>
                <a:r>
                  <a:rPr lang="en-US" altLang="ko-KR" sz="1800" dirty="0"/>
                  <a:t>+1=11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41" y="3121793"/>
                <a:ext cx="170507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1215852" y="5370374"/>
            <a:ext cx="692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We ignore execution of lower priority jobs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1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“Improved” deadline-Based Analysis </a:t>
            </a:r>
            <a:br>
              <a:rPr lang="en-US" altLang="ko-KR" dirty="0"/>
            </a:br>
            <a:r>
              <a:rPr lang="en-US" altLang="ko-KR" dirty="0"/>
              <a:t>(DA analysis) for </a:t>
            </a:r>
            <a:r>
              <a:rPr lang="en-US" altLang="ko-KR" dirty="0">
                <a:solidFill>
                  <a:srgbClr val="FF0000"/>
                </a:solidFill>
              </a:rPr>
              <a:t>RM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schedulable under RM scheduling if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min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 smtClean="0"/>
                        <m:t>≤</m:t>
                      </m:r>
                      <m:r>
                        <m:rPr>
                          <m:nor/>
                        </m:rPr>
                        <a:rPr lang="en-US" altLang="ko-KR" sz="2400" dirty="0"/>
                        <m:t> 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2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blipFill>
                <a:blip r:embed="rId3"/>
                <a:stretch>
                  <a:fillRect t="-3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02901" y="1670182"/>
            <a:ext cx="7727183" cy="36956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37988" y="5514049"/>
            <a:ext cx="47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You should implement this in Analysis.java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7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561975"/>
            <a:ext cx="7886700" cy="483054"/>
          </a:xfrm>
        </p:spPr>
        <p:txBody>
          <a:bodyPr>
            <a:normAutofit/>
          </a:bodyPr>
          <a:lstStyle/>
          <a:p>
            <a:pPr marL="600075" lvl="1" indent="-257175">
              <a:buFont typeface="+mj-lt"/>
              <a:buAutoNum type="arabicPeriod" startAt="6"/>
            </a:pPr>
            <a:r>
              <a:rPr lang="en-US" altLang="ko-KR" dirty="0"/>
              <a:t>You see the following results by executing __ResultCompare.java</a:t>
            </a:r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/>
          </a:p>
          <a:p>
            <a:pPr lvl="1"/>
            <a:endParaRPr lang="en-US" altLang="ko-KR" sz="1200" dirty="0"/>
          </a:p>
          <a:p>
            <a:pPr lvl="1"/>
            <a:endParaRPr lang="ko-KR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" y="1273466"/>
            <a:ext cx="2344585" cy="3525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388" y="1283513"/>
            <a:ext cx="2307711" cy="35254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406" y="1705540"/>
            <a:ext cx="2337984" cy="3515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51" y="1705539"/>
            <a:ext cx="2349848" cy="3454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0" y="1273466"/>
            <a:ext cx="4473410" cy="3610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519406" y="1695491"/>
            <a:ext cx="4544206" cy="3610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4786" y="4898123"/>
            <a:ext cx="2321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First captured figure that should be submitted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9910" y="5315575"/>
            <a:ext cx="250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Second captured figure that should be submitted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1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18" y="658822"/>
            <a:ext cx="7886700" cy="447092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/>
              <a:t>Practice 7 HW</a:t>
            </a:r>
            <a:endParaRPr lang="ko-KR" altLang="en-US" sz="4000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1716232"/>
            <a:ext cx="7886700" cy="3780668"/>
          </a:xfrm>
        </p:spPr>
        <p:txBody>
          <a:bodyPr>
            <a:noAutofit/>
          </a:bodyPr>
          <a:lstStyle/>
          <a:p>
            <a:r>
              <a:rPr lang="en-US" altLang="ko-KR" dirty="0"/>
              <a:t>Submission files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1800" dirty="0"/>
              <a:t>Analysis.java (yours)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1800" dirty="0">
                <a:solidFill>
                  <a:srgbClr val="FF0000"/>
                </a:solidFill>
              </a:rPr>
              <a:t>Two</a:t>
            </a:r>
            <a:r>
              <a:rPr lang="en-US" altLang="ko-KR" sz="1800" dirty="0"/>
              <a:t> captured output (in console window) figure; one that you saw in the previous slide</a:t>
            </a:r>
          </a:p>
          <a:p>
            <a:pPr marL="1085850" lvl="2" indent="-285750"/>
            <a:r>
              <a:rPr lang="en-US" altLang="ko-KR" sz="1600" dirty="0"/>
              <a:t>10 vs 1003</a:t>
            </a:r>
          </a:p>
          <a:p>
            <a:pPr marL="1085850" lvl="2" indent="-285750"/>
            <a:r>
              <a:rPr lang="en-US" altLang="ko-KR" sz="1600" dirty="0"/>
              <a:t>10 vs 1004</a:t>
            </a:r>
          </a:p>
          <a:p>
            <a:pPr lvl="1" indent="-342900">
              <a:buFont typeface="+mj-lt"/>
              <a:buAutoNum type="arabicPeriod"/>
            </a:pPr>
            <a:r>
              <a:rPr lang="en-US" altLang="ko-KR" sz="1800" dirty="0"/>
              <a:t>Description</a:t>
            </a:r>
            <a:r>
              <a:rPr lang="ko-KR" altLang="en-US" sz="1800" dirty="0"/>
              <a:t> </a:t>
            </a:r>
            <a:r>
              <a:rPr lang="en-US" altLang="ko-KR" sz="1800" dirty="0"/>
              <a:t>file(</a:t>
            </a:r>
            <a:r>
              <a:rPr lang="en-US" altLang="ko-KR" sz="1800" dirty="0" err="1"/>
              <a:t>hwp</a:t>
            </a:r>
            <a:r>
              <a:rPr lang="en-US" altLang="ko-KR" sz="1800" dirty="0"/>
              <a:t> or word file)</a:t>
            </a:r>
          </a:p>
          <a:p>
            <a:pPr marL="685800" lvl="2" indent="0">
              <a:buNone/>
            </a:pPr>
            <a:endParaRPr lang="en-US" altLang="ko-KR" dirty="0"/>
          </a:p>
          <a:p>
            <a:r>
              <a:rPr lang="en-US" altLang="ko-KR" dirty="0"/>
              <a:t>Firm deadline: refer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 E-learning</a:t>
            </a:r>
            <a:r>
              <a:rPr lang="ko-KR" altLang="en-US" dirty="0"/>
              <a:t> </a:t>
            </a:r>
            <a:r>
              <a:rPr lang="en-US" altLang="ko-KR" dirty="0"/>
              <a:t>site</a:t>
            </a:r>
          </a:p>
          <a:p>
            <a:pPr lvl="1"/>
            <a:r>
              <a:rPr lang="en-US" altLang="ko-KR" sz="1800" u="sng" dirty="0">
                <a:solidFill>
                  <a:srgbClr val="FF0000"/>
                </a:solidFill>
              </a:rPr>
              <a:t>No delay is allowed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Delayed submission is graded as 0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Wrong output(source code as well) is graded as 0</a:t>
            </a:r>
          </a:p>
          <a:p>
            <a:pPr lvl="1"/>
            <a:r>
              <a:rPr lang="en-US" altLang="ko-KR" sz="1800" b="1" u="sng" dirty="0">
                <a:solidFill>
                  <a:srgbClr val="FF0000"/>
                </a:solidFill>
              </a:rPr>
              <a:t>Duplicated (from other peers) source code is graded as 'F‘</a:t>
            </a:r>
          </a:p>
          <a:p>
            <a:pPr lvl="2"/>
            <a:r>
              <a:rPr lang="en-US" altLang="ko-KR" sz="1100" b="1" u="sng" dirty="0">
                <a:solidFill>
                  <a:srgbClr val="FF0000"/>
                </a:solidFill>
              </a:rPr>
              <a:t>You should explain how to implement your source code in our class</a:t>
            </a:r>
          </a:p>
          <a:p>
            <a:pPr marL="942975" lvl="2" indent="-257175">
              <a:buFont typeface="+mj-lt"/>
              <a:buAutoNum type="arabicPeriod"/>
            </a:pPr>
            <a:endParaRPr lang="en-US" altLang="ko-KR" dirty="0"/>
          </a:p>
          <a:p>
            <a:pPr marL="942975" lvl="2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8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579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400050"/>
            <a:ext cx="7886700" cy="5332615"/>
          </a:xfrm>
        </p:spPr>
        <p:txBody>
          <a:bodyPr>
            <a:normAutofit/>
          </a:bodyPr>
          <a:lstStyle/>
          <a:p>
            <a:pPr marL="600075" lvl="1" indent="-257175">
              <a:buFont typeface="+mj-lt"/>
              <a:buAutoNum type="arabicPeriod" startAt="3"/>
            </a:pPr>
            <a:r>
              <a:rPr lang="en-US" altLang="ko-KR" dirty="0"/>
              <a:t>Create input files; run _Gen_Set.java </a:t>
            </a:r>
          </a:p>
          <a:p>
            <a:pPr marL="600075" lvl="1" indent="-257175">
              <a:buFont typeface="+mj-lt"/>
              <a:buAutoNum type="arabicPeriod" startAt="3"/>
            </a:pPr>
            <a:endParaRPr lang="en-US" altLang="ko-KR" dirty="0"/>
          </a:p>
          <a:p>
            <a:pPr marL="600075" lvl="1" indent="-257175">
              <a:buFont typeface="+mj-lt"/>
              <a:buAutoNum type="arabicPeriod" startAt="3"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600075" lvl="1" indent="-257175">
              <a:buFont typeface="+mj-lt"/>
              <a:buAutoNum type="arabicPeriod" startAt="4"/>
            </a:pPr>
            <a:endParaRPr lang="en-US" altLang="ko-KR" dirty="0"/>
          </a:p>
          <a:p>
            <a:pPr marL="600075" lvl="1" indent="-257175">
              <a:buFont typeface="+mj-lt"/>
              <a:buAutoNum type="arabicPeriod" startAt="4"/>
            </a:pPr>
            <a:r>
              <a:rPr lang="en-US" altLang="ko-KR" dirty="0"/>
              <a:t>Complete “deadline-based analysis”; modify Analysis.java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33" y="877771"/>
            <a:ext cx="2073210" cy="383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33" y="1348479"/>
            <a:ext cx="3549246" cy="642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33" y="2939153"/>
            <a:ext cx="5063156" cy="28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400050"/>
            <a:ext cx="7886700" cy="5332615"/>
          </a:xfrm>
        </p:spPr>
        <p:txBody>
          <a:bodyPr>
            <a:normAutofit/>
          </a:bodyPr>
          <a:lstStyle/>
          <a:p>
            <a:pPr marL="800100" lvl="1" indent="-457200">
              <a:buFont typeface="+mj-lt"/>
              <a:buAutoNum type="arabicPeriod" startAt="5"/>
            </a:pPr>
            <a:r>
              <a:rPr lang="en-US" altLang="ko-KR" dirty="0"/>
              <a:t>Complete “improved deadline-based analysis”; modify Analysis.java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51" y="1189932"/>
            <a:ext cx="4211810" cy="24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48747" y="877870"/>
            <a:ext cx="7886700" cy="4884940"/>
          </a:xfrm>
        </p:spPr>
        <p:txBody>
          <a:bodyPr>
            <a:normAutofit/>
          </a:bodyPr>
          <a:lstStyle/>
          <a:p>
            <a:pPr marL="800100" lvl="1" indent="-457200">
              <a:buFont typeface="+mj-lt"/>
              <a:buAutoNum type="arabicPeriod" startAt="6"/>
            </a:pPr>
            <a:r>
              <a:rPr lang="en-US" altLang="ko-KR" dirty="0"/>
              <a:t>run _Exec_Set.java file; you don’t have to run for ’10’ and ‘11’</a:t>
            </a:r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/>
          </a:p>
          <a:p>
            <a:pPr lvl="1"/>
            <a:endParaRPr lang="en-US" altLang="ko-KR" sz="1200" dirty="0"/>
          </a:p>
          <a:p>
            <a:pPr lvl="1"/>
            <a:endParaRPr lang="ko-KR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73" y="1351189"/>
            <a:ext cx="5876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561975"/>
            <a:ext cx="7886700" cy="483054"/>
          </a:xfrm>
        </p:spPr>
        <p:txBody>
          <a:bodyPr>
            <a:normAutofit/>
          </a:bodyPr>
          <a:lstStyle/>
          <a:p>
            <a:pPr marL="600075" lvl="1" indent="-257175">
              <a:buFont typeface="+mj-lt"/>
              <a:buAutoNum type="arabicPeriod" startAt="6"/>
            </a:pPr>
            <a:r>
              <a:rPr lang="en-US" altLang="ko-KR" dirty="0"/>
              <a:t>You see the following results by executing __ResultCompare.java</a:t>
            </a:r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/>
          </a:p>
          <a:p>
            <a:pPr lvl="1"/>
            <a:endParaRPr lang="en-US" altLang="ko-KR" sz="1200" dirty="0"/>
          </a:p>
          <a:p>
            <a:pPr lvl="1"/>
            <a:endParaRPr lang="ko-KR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" y="1353850"/>
            <a:ext cx="2344585" cy="3525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388" y="1363897"/>
            <a:ext cx="2307711" cy="35254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310" y="1363898"/>
            <a:ext cx="2337984" cy="3515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055" y="1363897"/>
            <a:ext cx="2349848" cy="34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1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2"/>
            <a:ext cx="8201550" cy="3442677"/>
          </a:xfrm>
        </p:spPr>
        <p:txBody>
          <a:bodyPr>
            <a:normAutofit/>
          </a:bodyPr>
          <a:lstStyle/>
          <a:p>
            <a:r>
              <a:rPr lang="en-US" altLang="ko-KR" dirty="0"/>
              <a:t>Deadline-Based Analysis (DA analysis)</a:t>
            </a:r>
          </a:p>
          <a:p>
            <a:pPr lvl="1"/>
            <a:r>
              <a:rPr lang="en-US" altLang="ko-KR" dirty="0"/>
              <a:t>For any global preemptive scheduling (e.g., RM, EDF, etc.) on </a:t>
            </a:r>
            <a:r>
              <a:rPr lang="en-US" altLang="ko-KR" i="1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 identical multiprocessor</a:t>
            </a:r>
          </a:p>
          <a:p>
            <a:pPr lvl="1"/>
            <a:r>
              <a:rPr lang="en-US" altLang="ko-KR" dirty="0"/>
              <a:t>Underlying Idea</a:t>
            </a:r>
          </a:p>
          <a:p>
            <a:pPr lvl="2"/>
            <a:r>
              <a:rPr lang="en-US" altLang="ko-KR" dirty="0"/>
              <a:t>For each task </a:t>
            </a:r>
            <a:r>
              <a:rPr lang="en-US" altLang="ko-KR" dirty="0" err="1">
                <a:solidFill>
                  <a:srgbClr val="FF0000"/>
                </a:solidFill>
                <a:latin typeface="Symbol" panose="05050102010706020507" pitchFamily="18" charset="2"/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  <a:latin typeface="Symbol" panose="05050102010706020507" pitchFamily="18" charset="2"/>
              </a:rPr>
              <a:t>k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check whether a job of </a:t>
            </a:r>
            <a:r>
              <a:rPr lang="en-US" altLang="ko-KR" dirty="0" err="1">
                <a:solidFill>
                  <a:srgbClr val="FF0000"/>
                </a:solidFill>
                <a:latin typeface="Symbol" panose="05050102010706020507" pitchFamily="18" charset="2"/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  <a:latin typeface="Symbol" panose="05050102010706020507" pitchFamily="18" charset="2"/>
              </a:rPr>
              <a:t>k</a:t>
            </a:r>
            <a:r>
              <a:rPr lang="en-US" altLang="ko-KR" dirty="0"/>
              <a:t> can complete its execution within </a:t>
            </a:r>
            <a:r>
              <a:rPr lang="en-US" altLang="ko-KR" dirty="0" err="1">
                <a:solidFill>
                  <a:srgbClr val="FF0000"/>
                </a:solidFill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k</a:t>
            </a:r>
            <a:r>
              <a:rPr lang="en-US" altLang="ko-KR" dirty="0"/>
              <a:t> by calculating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baseline="-25000" dirty="0" err="1">
                <a:solidFill>
                  <a:srgbClr val="FF0000"/>
                </a:solidFill>
              </a:rPr>
              <a:t>k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k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i="1" dirty="0"/>
              <a:t>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FF0000"/>
                </a:solidFill>
              </a:rPr>
              <a:t>total interference </a:t>
            </a:r>
            <a:r>
              <a:rPr lang="en-US" altLang="ko-KR" dirty="0"/>
              <a:t>suffered by task </a:t>
            </a:r>
            <a:r>
              <a:rPr lang="en-US" altLang="ko-KR" dirty="0" err="1">
                <a:solidFill>
                  <a:srgbClr val="FF0000"/>
                </a:solidFill>
                <a:latin typeface="Symbol" panose="05050102010706020507" pitchFamily="18" charset="2"/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k</a:t>
            </a:r>
            <a:r>
              <a:rPr lang="en-US" altLang="ko-KR" baseline="-25000" dirty="0"/>
              <a:t>  </a:t>
            </a:r>
            <a:r>
              <a:rPr lang="en-US" altLang="ko-KR" dirty="0"/>
              <a:t>in interval of </a:t>
            </a:r>
            <a:r>
              <a:rPr lang="en-US" altLang="ko-KR" dirty="0" err="1">
                <a:solidFill>
                  <a:srgbClr val="FF0000"/>
                </a:solidFill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k</a:t>
            </a:r>
            <a:r>
              <a:rPr lang="en-US" altLang="ko-KR" dirty="0"/>
              <a:t> and</a:t>
            </a:r>
          </a:p>
          <a:p>
            <a:pPr lvl="2"/>
            <a:r>
              <a:rPr lang="en-US" altLang="ko-KR" dirty="0"/>
              <a:t>the worst-case execution time 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baseline="-25000" dirty="0" err="1">
                <a:solidFill>
                  <a:srgbClr val="FF0000"/>
                </a:solidFill>
              </a:rPr>
              <a:t>k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545285" y="5012224"/>
            <a:ext cx="68056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400" dirty="0" err="1">
                <a:latin typeface="Symbol" panose="05050102010706020507" pitchFamily="18" charset="2"/>
              </a:rPr>
              <a:t>t</a:t>
            </a:r>
            <a:r>
              <a:rPr lang="en-US" altLang="ko-KR" sz="2400" baseline="-25000" dirty="0" err="1"/>
              <a:t>k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is schedulable under any global scheduling if </a:t>
            </a:r>
          </a:p>
          <a:p>
            <a:pPr lvl="2"/>
            <a:r>
              <a:rPr lang="en-US" altLang="ko-KR" sz="2800" dirty="0"/>
              <a:t>        </a:t>
            </a:r>
            <a:r>
              <a:rPr lang="en-US" altLang="ko-KR" sz="2800" dirty="0" err="1"/>
              <a:t>C</a:t>
            </a:r>
            <a:r>
              <a:rPr lang="en-US" altLang="ko-KR" sz="2800" baseline="-25000" dirty="0" err="1"/>
              <a:t>k</a:t>
            </a:r>
            <a:r>
              <a:rPr lang="en-US" altLang="ko-KR" sz="2800" dirty="0" err="1"/>
              <a:t>+I</a:t>
            </a:r>
            <a:r>
              <a:rPr lang="en-US" altLang="ko-KR" sz="2800" baseline="-25000" dirty="0" err="1"/>
              <a:t>k</a:t>
            </a:r>
            <a:r>
              <a:rPr lang="en-US" altLang="ko-KR" sz="2800" dirty="0"/>
              <a:t>(</a:t>
            </a:r>
            <a:r>
              <a:rPr lang="en-US" altLang="ko-KR" sz="2800" dirty="0" err="1"/>
              <a:t>D</a:t>
            </a:r>
            <a:r>
              <a:rPr lang="en-US" altLang="ko-KR" sz="2800" baseline="-25000" dirty="0" err="1"/>
              <a:t>k</a:t>
            </a:r>
            <a:r>
              <a:rPr lang="en-US" altLang="ko-KR" sz="2800" dirty="0"/>
              <a:t>)</a:t>
            </a:r>
            <a:r>
              <a:rPr lang="en-US" altLang="ko-KR" sz="2800" dirty="0">
                <a:latin typeface="Calibri" panose="020F0502020204030204" pitchFamily="34" charset="0"/>
                <a:ea typeface="굴림" charset="-127"/>
              </a:rPr>
              <a:t> ≤</a:t>
            </a:r>
            <a:r>
              <a:rPr lang="en-US" altLang="ko-KR" sz="2800" dirty="0" err="1"/>
              <a:t>D</a:t>
            </a:r>
            <a:r>
              <a:rPr lang="en-US" altLang="ko-KR" sz="2800" baseline="-25000" dirty="0" err="1"/>
              <a:t>k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2217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3"/>
            <a:ext cx="8201550" cy="589596"/>
          </a:xfrm>
        </p:spPr>
        <p:txBody>
          <a:bodyPr/>
          <a:lstStyle/>
          <a:p>
            <a:r>
              <a:rPr lang="en-US" altLang="ko-KR" dirty="0"/>
              <a:t>Deadline-Based Analysis (DA analysis) – base idea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464898" y="1796751"/>
            <a:ext cx="68056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400" dirty="0" err="1">
                <a:latin typeface="Symbol" panose="05050102010706020507" pitchFamily="18" charset="2"/>
              </a:rPr>
              <a:t>t</a:t>
            </a:r>
            <a:r>
              <a:rPr lang="en-US" altLang="ko-KR" sz="2400" baseline="-25000" dirty="0" err="1"/>
              <a:t>k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is schedulable under any global scheduling if </a:t>
            </a:r>
          </a:p>
          <a:p>
            <a:pPr lvl="2"/>
            <a:r>
              <a:rPr lang="en-US" altLang="ko-KR" sz="2800" dirty="0"/>
              <a:t>        </a:t>
            </a:r>
            <a:r>
              <a:rPr lang="en-US" altLang="ko-KR" sz="2800" dirty="0" err="1"/>
              <a:t>C</a:t>
            </a:r>
            <a:r>
              <a:rPr lang="en-US" altLang="ko-KR" sz="2800" baseline="-25000" dirty="0" err="1"/>
              <a:t>k</a:t>
            </a:r>
            <a:r>
              <a:rPr lang="en-US" altLang="ko-KR" sz="2800" dirty="0" err="1"/>
              <a:t>+I</a:t>
            </a:r>
            <a:r>
              <a:rPr lang="en-US" altLang="ko-KR" sz="2800" baseline="-25000" dirty="0" err="1"/>
              <a:t>k</a:t>
            </a:r>
            <a:r>
              <a:rPr lang="en-US" altLang="ko-KR" sz="2800" dirty="0"/>
              <a:t>(</a:t>
            </a:r>
            <a:r>
              <a:rPr lang="en-US" altLang="ko-KR" sz="2800" dirty="0" err="1"/>
              <a:t>D</a:t>
            </a:r>
            <a:r>
              <a:rPr lang="en-US" altLang="ko-KR" sz="2800" baseline="-25000" dirty="0" err="1"/>
              <a:t>k</a:t>
            </a:r>
            <a:r>
              <a:rPr lang="en-US" altLang="ko-KR" sz="2800" dirty="0"/>
              <a:t>)</a:t>
            </a:r>
            <a:r>
              <a:rPr lang="en-US" altLang="ko-KR" sz="2800" dirty="0">
                <a:latin typeface="Calibri" panose="020F0502020204030204" pitchFamily="34" charset="0"/>
                <a:ea typeface="굴림" charset="-127"/>
              </a:rPr>
              <a:t> ≤</a:t>
            </a:r>
            <a:r>
              <a:rPr lang="en-US" altLang="ko-KR" sz="2800" dirty="0" err="1"/>
              <a:t>D</a:t>
            </a:r>
            <a:r>
              <a:rPr lang="en-US" altLang="ko-KR" sz="2800" baseline="-25000" dirty="0" err="1"/>
              <a:t>k</a:t>
            </a:r>
            <a:endParaRPr lang="en-US" altLang="ko-KR" sz="2800" dirty="0"/>
          </a:p>
        </p:txBody>
      </p:sp>
      <p:sp>
        <p:nvSpPr>
          <p:cNvPr id="5" name="직사각형 4"/>
          <p:cNvSpPr/>
          <p:nvPr/>
        </p:nvSpPr>
        <p:spPr>
          <a:xfrm>
            <a:off x="6044277" y="5585876"/>
            <a:ext cx="102719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12315" y="5589796"/>
            <a:ext cx="233773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7753" y="5585876"/>
            <a:ext cx="1635682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58501" y="5874093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00563" y="4819966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207598" y="4819966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7753" y="5925819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9414" y="5910197"/>
            <a:ext cx="72008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 +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64898" y="3605571"/>
            <a:ext cx="360040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24938" y="3554907"/>
            <a:ext cx="1597494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 of </a:t>
            </a:r>
            <a:r>
              <a:rPr lang="en-US" altLang="ko-KR" sz="1600" dirty="0" err="1">
                <a:latin typeface="Symbol" panose="05050102010706020507" pitchFamily="18" charset="2"/>
              </a:rPr>
              <a:t>t</a:t>
            </a:r>
            <a:r>
              <a:rPr lang="en-US" altLang="ko-KR" sz="1600" baseline="-25000" dirty="0" err="1"/>
              <a:t>k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81122" y="3600289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43435" y="5587836"/>
            <a:ext cx="576064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5696" y="5293618"/>
            <a:ext cx="1204566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46149" y="5013732"/>
            <a:ext cx="1482611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09005" y="5293618"/>
            <a:ext cx="1419950" cy="2887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25847" y="5007361"/>
            <a:ext cx="125327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16987" y="5298030"/>
            <a:ext cx="1210824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48110" y="5006264"/>
            <a:ext cx="125327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73752" y="5007361"/>
            <a:ext cx="688187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10811" y="4903920"/>
            <a:ext cx="10542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70532" y="4903920"/>
            <a:ext cx="105191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69149" y="4891969"/>
            <a:ext cx="5751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06843" y="5298030"/>
            <a:ext cx="576064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noFill/>
            </p:spPr>
            <p:txBody>
              <a:bodyPr wrap="square" lIns="87234" tIns="43617" rIns="87234" bIns="4361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I</m:t>
                      </m:r>
                      <m:r>
                        <m:rPr>
                          <m:nor/>
                        </m:rPr>
                        <a:rPr lang="en-US" altLang="ko-KR" sz="2400" baseline="-25000" dirty="0"/>
                        <m:t>k</m:t>
                      </m:r>
                      <m:r>
                        <m:rPr>
                          <m:nor/>
                        </m:rPr>
                        <a:rPr lang="en-US" altLang="ko-KR" sz="2400" dirty="0"/>
                        <m:t>(</m:t>
                      </m:r>
                      <m:r>
                        <m:rPr>
                          <m:nor/>
                        </m:rPr>
                        <a:rPr lang="en-US" altLang="ko-KR" sz="2400" dirty="0"/>
                        <m:t>Dk</m:t>
                      </m:r>
                      <m:r>
                        <m:rPr>
                          <m:nor/>
                        </m:rPr>
                        <a:rPr lang="en-US" altLang="ko-KR" sz="2400" dirty="0"/>
                        <m:t>)</m:t>
                      </m:r>
                    </m:oMath>
                  </m:oMathPara>
                </a14:m>
                <a:endParaRPr lang="ko-KR" altLang="en-US" sz="1600" baseline="-25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blipFill>
                <a:blip r:embed="rId2"/>
                <a:stretch>
                  <a:fillRect l="-3150" r="-21260" b="-2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/>
          <p:nvPr/>
        </p:nvCxnSpPr>
        <p:spPr>
          <a:xfrm flipV="1">
            <a:off x="2602825" y="4603937"/>
            <a:ext cx="1354157" cy="288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129011" y="4603942"/>
            <a:ext cx="107856" cy="264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4460121" y="4603937"/>
            <a:ext cx="1282580" cy="2829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65059" y="5586739"/>
            <a:ext cx="576064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95376" y="5006264"/>
            <a:ext cx="68818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15003" y="5296933"/>
            <a:ext cx="589533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95289" y="4981382"/>
            <a:ext cx="1055336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51477" y="4980750"/>
            <a:ext cx="1027645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78188" y="4980750"/>
            <a:ext cx="574288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1212531" y="500626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220882" y="587017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515" y="5251574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356547" y="5006264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1030" y="3437123"/>
            <a:ext cx="1835860" cy="58052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 of higher priority jobs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068515" y="4543700"/>
            <a:ext cx="396383" cy="276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6846" y="3929059"/>
            <a:ext cx="1041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job of </a:t>
            </a:r>
            <a:r>
              <a:rPr lang="en-US" altLang="ko-KR" dirty="0" err="1">
                <a:latin typeface="Symbol" panose="05050102010706020507" pitchFamily="18" charset="2"/>
              </a:rPr>
              <a:t>t</a:t>
            </a:r>
            <a:r>
              <a:rPr lang="en-US" altLang="ko-KR" baseline="-25000" dirty="0" err="1"/>
              <a:t>k</a:t>
            </a:r>
            <a:r>
              <a:rPr lang="en-US" altLang="ko-KR" dirty="0"/>
              <a:t> is released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8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3"/>
            <a:ext cx="8201550" cy="589596"/>
          </a:xfrm>
        </p:spPr>
        <p:txBody>
          <a:bodyPr/>
          <a:lstStyle/>
          <a:p>
            <a:r>
              <a:rPr lang="en-US" altLang="ko-KR" dirty="0"/>
              <a:t>Deadline-Based Analysis (DA analysis) – base idea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044277" y="5585876"/>
            <a:ext cx="102719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12315" y="5589796"/>
            <a:ext cx="2337735" cy="28429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7753" y="5585876"/>
            <a:ext cx="1635682" cy="28429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58501" y="5874093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00563" y="4819966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207598" y="4819966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7753" y="5925819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9414" y="5910197"/>
            <a:ext cx="72008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 +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3435" y="5587836"/>
            <a:ext cx="576064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5696" y="5293618"/>
            <a:ext cx="1204566" cy="284298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46149" y="5013732"/>
            <a:ext cx="1482611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09005" y="5293618"/>
            <a:ext cx="1419950" cy="288710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25847" y="5007361"/>
            <a:ext cx="125327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16987" y="5298030"/>
            <a:ext cx="1210824" cy="284298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48110" y="5006264"/>
            <a:ext cx="125327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73752" y="5007361"/>
            <a:ext cx="688187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10811" y="4903920"/>
            <a:ext cx="10542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70532" y="4903920"/>
            <a:ext cx="105191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69149" y="4891969"/>
            <a:ext cx="5751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06843" y="5298030"/>
            <a:ext cx="576064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noFill/>
            </p:spPr>
            <p:txBody>
              <a:bodyPr wrap="square" lIns="87234" tIns="43617" rIns="87234" bIns="4361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I</m:t>
                      </m:r>
                      <m:r>
                        <m:rPr>
                          <m:nor/>
                        </m:rPr>
                        <a:rPr lang="en-US" altLang="ko-KR" sz="2400" baseline="-25000" dirty="0"/>
                        <m:t>k</m:t>
                      </m:r>
                      <m:r>
                        <m:rPr>
                          <m:nor/>
                        </m:rPr>
                        <a:rPr lang="en-US" altLang="ko-KR" sz="2400" dirty="0"/>
                        <m:t>(</m:t>
                      </m:r>
                      <m:r>
                        <m:rPr>
                          <m:nor/>
                        </m:rPr>
                        <a:rPr lang="en-US" altLang="ko-KR" sz="2400" dirty="0"/>
                        <m:t>Dk</m:t>
                      </m:r>
                      <m:r>
                        <m:rPr>
                          <m:nor/>
                        </m:rPr>
                        <a:rPr lang="en-US" altLang="ko-KR" sz="2400" dirty="0"/>
                        <m:t>)</m:t>
                      </m:r>
                    </m:oMath>
                  </m:oMathPara>
                </a14:m>
                <a:endParaRPr lang="ko-KR" altLang="en-US" sz="1600" baseline="-25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blipFill>
                <a:blip r:embed="rId2"/>
                <a:stretch>
                  <a:fillRect l="-3150" r="-21260" b="-2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/>
          <p:nvPr/>
        </p:nvCxnSpPr>
        <p:spPr>
          <a:xfrm flipV="1">
            <a:off x="2602825" y="4603937"/>
            <a:ext cx="1354157" cy="288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129011" y="4603942"/>
            <a:ext cx="107856" cy="264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4460121" y="4603937"/>
            <a:ext cx="1282580" cy="2829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65059" y="5586739"/>
            <a:ext cx="576064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95376" y="5006264"/>
            <a:ext cx="68818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15003" y="5296933"/>
            <a:ext cx="589533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95289" y="4981382"/>
            <a:ext cx="1055336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51477" y="4980750"/>
            <a:ext cx="1027645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78188" y="4980750"/>
            <a:ext cx="574288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1212531" y="500626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220882" y="587017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515" y="5251574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356547" y="5006264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3377584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 amount of execution of </a:t>
                </a:r>
                <a:r>
                  <a:rPr lang="en-US" altLang="ko-KR" sz="18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/>
                  <a:t>i</a:t>
                </a:r>
                <a:r>
                  <a:rPr lang="en-US" altLang="ko-KR" sz="1800" dirty="0"/>
                  <a:t> performed in </a:t>
                </a:r>
                <a:r>
                  <a:rPr lang="en-US" altLang="ko-KR" sz="1800" dirty="0" err="1"/>
                  <a:t>D</a:t>
                </a:r>
                <a:r>
                  <a:rPr lang="en-US" altLang="ko-KR" sz="1800" baseline="-25000" dirty="0" err="1"/>
                  <a:t>k</a:t>
                </a:r>
                <a:r>
                  <a:rPr lang="en-US" altLang="ko-KR" sz="1800" dirty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3377584"/>
                <a:ext cx="5627815" cy="391582"/>
              </a:xfrm>
              <a:prstGeom prst="rect">
                <a:avLst/>
              </a:prstGeom>
              <a:blipFill>
                <a:blip r:embed="rId3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>
            <a:off x="1068515" y="4543700"/>
            <a:ext cx="396383" cy="276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846" y="3929059"/>
            <a:ext cx="1041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job of </a:t>
            </a:r>
            <a:r>
              <a:rPr lang="en-US" altLang="ko-KR" dirty="0" err="1">
                <a:latin typeface="Symbol" panose="05050102010706020507" pitchFamily="18" charset="2"/>
              </a:rPr>
              <a:t>t</a:t>
            </a:r>
            <a:r>
              <a:rPr lang="en-US" altLang="ko-KR" baseline="-25000" dirty="0" err="1"/>
              <a:t>k</a:t>
            </a:r>
            <a:r>
              <a:rPr lang="en-US" altLang="ko-KR" dirty="0"/>
              <a:t> is released here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schedulable under any global scheduling if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4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9769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1020</Words>
  <Application>Microsoft Office PowerPoint</Application>
  <PresentationFormat>화면 슬라이드 쇼(4:3)</PresentationFormat>
  <Paragraphs>279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Arial Unicode MS</vt:lpstr>
      <vt:lpstr>굴림</vt:lpstr>
      <vt:lpstr>맑은 고딕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디자인 사용자 지정</vt:lpstr>
      <vt:lpstr>Practice 7 - Improved DA analysis for 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Pessimistic estimation of DA analysis</vt:lpstr>
      <vt:lpstr>“Improved” deadline-Based Analysis  (DA analysis) </vt:lpstr>
      <vt:lpstr>“Improved” deadline-Based Analysis  (DA analysis) for RM</vt:lpstr>
      <vt:lpstr>“Improved” deadline-Based Analysis  (DA analysis) for RM</vt:lpstr>
      <vt:lpstr>PowerPoint 프레젠테이션</vt:lpstr>
      <vt:lpstr>Practice 7 HW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RTCL_0</dc:creator>
  <cp:lastModifiedBy>prof_Back</cp:lastModifiedBy>
  <cp:revision>150</cp:revision>
  <cp:lastPrinted>2019-04-08T02:04:45Z</cp:lastPrinted>
  <dcterms:modified xsi:type="dcterms:W3CDTF">2022-06-10T12:14:53Z</dcterms:modified>
</cp:coreProperties>
</file>