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b45fa70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b45fa70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b45fa70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b45fa70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b45fa70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b45fa70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5e43c73f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5e43c73f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b45fa70d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b45fa70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b45fa70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b45fa70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5e43c73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5e43c73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4ee4d7e6e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4ee4d7e6e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9fc4dba2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9fc4dba2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6728a98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6728a98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6728a98e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6728a98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e43c73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5e43c73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e43c7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e43c7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6728a98e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6728a98e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6728a98e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6728a98e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6728a98e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6728a98e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9A5F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codesandbox.io/s/intro-html-x8xo27?file=/index.html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pen.io/manpreet/pen/ZQLeBa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79000"/>
          </a:blip>
          <a:srcRect b="7806" l="0" r="0" t="7798"/>
          <a:stretch/>
        </p:blipFill>
        <p:spPr>
          <a:xfrm>
            <a:off x="-12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103150" y="2005725"/>
            <a:ext cx="6852000" cy="1206000"/>
          </a:xfrm>
          <a:prstGeom prst="rect">
            <a:avLst/>
          </a:prstGeom>
          <a:effectLst>
            <a:outerShdw blurRad="57150" rotWithShape="0" algn="bl" dir="5880000" dist="57150">
              <a:srgbClr val="000000">
                <a:alpha val="5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180">
                <a:latin typeface="Roboto"/>
                <a:ea typeface="Roboto"/>
                <a:cs typeface="Roboto"/>
                <a:sym typeface="Roboto"/>
              </a:rPr>
              <a:t>Iniciando a carreira de Desenvolvedor Front End</a:t>
            </a:r>
            <a:endParaRPr sz="41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406938" y="3122275"/>
            <a:ext cx="6275325" cy="65275"/>
          </a:xfrm>
          <a:prstGeom prst="flowChartProcess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84288" y="3392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Rafael Costa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250" y="46404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1406938" y="1804900"/>
            <a:ext cx="6275325" cy="65275"/>
          </a:xfrm>
          <a:prstGeom prst="flowChartProcess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000200" y="4012825"/>
            <a:ext cx="1352100" cy="50392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020500" y="4469488"/>
            <a:ext cx="1352100" cy="50392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type="title"/>
          </p:nvPr>
        </p:nvSpPr>
        <p:spPr>
          <a:xfrm>
            <a:off x="1261850" y="36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Elementos HTML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845100" y="13048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Bloco x Em linha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450" y="47166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type="title"/>
          </p:nvPr>
        </p:nvSpPr>
        <p:spPr>
          <a:xfrm>
            <a:off x="1243575" y="28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Elementos de Bloco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Sempre começam em uma nova linha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Navegador costuma adicionar espaço entre o começo e o fim do elemento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Eles ocupam todo o comprimento disponível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ex: div e 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450" y="47166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type="title"/>
          </p:nvPr>
        </p:nvSpPr>
        <p:spPr>
          <a:xfrm>
            <a:off x="1389725" y="35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Elementos Em Linha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997500" y="14572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Não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começam uma nova linha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Só ocupam o espaço necessário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ex: span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450" y="47166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&lt;header&gt;&lt;/header&gt;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&lt;section&gt;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&lt;article&gt;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	&lt;figure&gt;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		&lt;img&gt;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		&lt;figcaption&gt;&lt;/figcaption&gt;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	&lt;/figure&gt;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&lt;/article&gt;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&lt;/section&gt;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&lt;footer&gt;&lt;/footer&gt;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450" y="47166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>
            <p:ph type="title"/>
          </p:nvPr>
        </p:nvSpPr>
        <p:spPr>
          <a:xfrm>
            <a:off x="1298375" y="28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Como inspecionar elementos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625" y="1017725"/>
            <a:ext cx="7512760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8250" y="48690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>
            <p:ph type="title"/>
          </p:nvPr>
        </p:nvSpPr>
        <p:spPr>
          <a:xfrm>
            <a:off x="1197875" y="31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Elementos de Bloco - Margin, Padding e Border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7900" y="1544850"/>
            <a:ext cx="2649400" cy="20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4450" y="47166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>
            <p:ph type="title"/>
          </p:nvPr>
        </p:nvSpPr>
        <p:spPr>
          <a:xfrm>
            <a:off x="1298375" y="3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Desafio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845100" y="12286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 uma nova página no codepen (	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Coloque um 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título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 corpo escrevendo seu nome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 uma lista de objetos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utilizando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tags apropriadas do HTML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envie para: rafael.ferreira1@educacao.fortaleza.ce.gov.br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450" y="47166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/>
          <p:nvPr/>
        </p:nvSpPr>
        <p:spPr>
          <a:xfrm>
            <a:off x="-228600" y="528475"/>
            <a:ext cx="1352100" cy="361350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450" y="47166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>
            <p:ph idx="4294967295" type="ctrTitle"/>
          </p:nvPr>
        </p:nvSpPr>
        <p:spPr>
          <a:xfrm>
            <a:off x="985050" y="1681000"/>
            <a:ext cx="7173900" cy="1567200"/>
          </a:xfrm>
          <a:prstGeom prst="rect">
            <a:avLst/>
          </a:prstGeom>
          <a:effectLst>
            <a:outerShdw blurRad="57150" rotWithShape="0" algn="bl" dir="5880000" dist="57150">
              <a:srgbClr val="000000">
                <a:alpha val="5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6080">
                <a:latin typeface="Roboto"/>
                <a:ea typeface="Roboto"/>
                <a:cs typeface="Roboto"/>
                <a:sym typeface="Roboto"/>
              </a:rPr>
              <a:t>Obrigado</a:t>
            </a:r>
            <a:endParaRPr sz="60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1406938" y="1804900"/>
            <a:ext cx="6275325" cy="65275"/>
          </a:xfrm>
          <a:prstGeom prst="flowChartProcess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425213" y="2788675"/>
            <a:ext cx="6275325" cy="65275"/>
          </a:xfrm>
          <a:prstGeom prst="flowChartProcess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 amt="80000"/>
          </a:blip>
          <a:srcRect b="7806" l="0" r="0" t="7798"/>
          <a:stretch/>
        </p:blipFill>
        <p:spPr>
          <a:xfrm>
            <a:off x="0" y="0"/>
            <a:ext cx="9144003" cy="525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ctrTitle"/>
          </p:nvPr>
        </p:nvSpPr>
        <p:spPr>
          <a:xfrm>
            <a:off x="1580700" y="870425"/>
            <a:ext cx="6329100" cy="20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CE1515"/>
                </a:highlight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pt-BR"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9375" y="2079675"/>
            <a:ext cx="957101" cy="7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8250" y="46404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1225500" y="27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HTML: HyperText Markup Language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“Linguagem de Marcação de Hipertexto”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conteúdo e estrutura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Hypertexto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&lt;head&gt;, &lt;title&gt;, &lt;body&gt;, &lt;header&gt;, &lt;footer&gt;, &lt;article&gt;, &lt;section&gt;, &lt;p&gt;, &lt;div&gt;, &lt;span&gt;, &lt;img&gt;, &lt;aside&gt;, &lt;audio&gt;, &lt;canvas&gt;, &lt;datalist&gt;, &lt;details&gt;, &lt;embed&gt;, &lt;nav&gt;, &lt;output&gt;, &lt;progress&gt;, &lt;video&gt;, &lt;ul&gt;, &lt;ol&gt;, &lt;li&gt;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“&lt;” e “&gt;”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&lt;title&gt;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ou &lt;Title&gt; ou &lt;TITLE&gt;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Exemplo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250" y="46404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42603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&lt;!DOCTYPE html&gt;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Não é um tag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 ao navegador que é um arquivo HTML 5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é um atributo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 = linguagem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Raiz / Container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&lt;head&gt;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Metadados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&lt;meta&gt;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Metadados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72000" y="1152475"/>
            <a:ext cx="42603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width=device-width, initial-scale=1.0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X-UA-Compatible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ie=edge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Static Template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This is a static template, there is no bundler or bundling involved!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1246075" y="32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HTML: HyperText Markup Language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250" y="47928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800" y="3651521"/>
            <a:ext cx="1077401" cy="107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6050" y="3511425"/>
            <a:ext cx="1252300" cy="12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1540125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620"/>
              <a:t>Vamos fazer um site?</a:t>
            </a:r>
            <a:endParaRPr sz="5620"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6">
            <a:alphaModFix/>
          </a:blip>
          <a:srcRect b="0" l="0" r="39838" t="37865"/>
          <a:stretch/>
        </p:blipFill>
        <p:spPr>
          <a:xfrm>
            <a:off x="3304425" y="2553438"/>
            <a:ext cx="2292751" cy="23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4450" y="47166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1041500" y="1603925"/>
            <a:ext cx="7034625" cy="65275"/>
          </a:xfrm>
          <a:prstGeom prst="flowChartProcess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041500" y="2477400"/>
            <a:ext cx="7034625" cy="65275"/>
          </a:xfrm>
          <a:prstGeom prst="flowChartProcess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11700" y="2258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https://codepen.io/manpreet/pen/ZQLeBa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450" y="47166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88875" y="1092400"/>
            <a:ext cx="42603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charset="UTF-8"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caracteres vão ser usados?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Ç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name="viewport" content="width=device-width, initial-scale=1.0"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maximum-scale=1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&lt;meta http-equiv="X-UA-Compatible" content="ie=edge" /&gt;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Internet Explorer não quebrar (HTML5)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atributo é kebab-case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55900" y="1032400"/>
            <a:ext cx="44289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width=device-width, initial-scale=1.0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X-UA-Compatible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ie=edge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Static Template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This is a static template, there is no bundler or bundling involved!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1179200" y="29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HTML: HyperText Markup Language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450" y="47166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845100" y="1152475"/>
            <a:ext cx="42603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&lt;title&gt;Static Template&lt;/title&gt;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Topo da aba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&lt;body&gt;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Conteúdo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&lt;h1&gt;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Título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811900" y="1108600"/>
            <a:ext cx="44013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width=device-width, initial-scale=1.0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X-UA-Compatible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ie=edge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Static Template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This is a static template, there is no bundler or bundling involved!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12261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HTML: HyperText Markup Language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450" y="47166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1649" l="0" r="0" t="11657"/>
          <a:stretch/>
        </p:blipFill>
        <p:spPr>
          <a:xfrm>
            <a:off x="0" y="-56575"/>
            <a:ext cx="9144003" cy="525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45100" y="1041275"/>
            <a:ext cx="42927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 /&gt;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width=device-width, initial-scale=1.0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 /&gt;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X-UA-Compatible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pt-BR" sz="1150">
                <a:solidFill>
                  <a:srgbClr val="77B7D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150">
                <a:solidFill>
                  <a:srgbClr val="977CDC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ie=edge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" /&gt;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Static Template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  Título h1</a:t>
            </a:r>
            <a:endParaRPr sz="1150">
              <a:solidFill>
                <a:srgbClr val="FFFFFF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  Título h2</a:t>
            </a:r>
            <a:endParaRPr sz="1150">
              <a:solidFill>
                <a:srgbClr val="FFFFFF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rgbClr val="FFFFFF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pt-BR" sz="115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1298375" y="33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pt-BR" sz="23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HTML: HyperText Markup Language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6650" y="4792825"/>
            <a:ext cx="2022724" cy="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4960975" y="1042100"/>
            <a:ext cx="40656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 Título h3</a:t>
            </a:r>
            <a:endParaRPr sz="800">
              <a:solidFill>
                <a:schemeClr val="dk1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  Paragrafo: Lorem ipsum dolor sit amet, consectetur adipiscing elit. Fusce</a:t>
            </a:r>
            <a:endParaRPr sz="800">
              <a:solidFill>
                <a:schemeClr val="dk1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  faucibus commodo enim sed facilisis. Aliquam tincidunt justo massa, at</a:t>
            </a:r>
            <a:endParaRPr sz="800">
              <a:solidFill>
                <a:schemeClr val="dk1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  venenatis libero elementum a.</a:t>
            </a:r>
            <a:endParaRPr sz="800">
              <a:solidFill>
                <a:schemeClr val="dk1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Aliquam tincidunt justo massa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Lorem ipsum dolor sit amet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Outro span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Span dentro da div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Botão!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800">
                <a:solidFill>
                  <a:srgbClr val="86D9CA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800">
                <a:solidFill>
                  <a:srgbClr val="DFE2E7"/>
                </a:solidFill>
                <a:highlight>
                  <a:srgbClr val="151515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DFE2E7"/>
              </a:solidFill>
              <a:highlight>
                <a:srgbClr val="15151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0" name="Google Shape;150;p21"/>
          <p:cNvSpPr/>
          <p:nvPr/>
        </p:nvSpPr>
        <p:spPr>
          <a:xfrm>
            <a:off x="-228600" y="528475"/>
            <a:ext cx="1352100" cy="403375"/>
          </a:xfrm>
          <a:prstGeom prst="flowChartPunchedTape">
            <a:avLst/>
          </a:prstGeom>
          <a:solidFill>
            <a:srgbClr val="09A5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-228600" y="161650"/>
            <a:ext cx="1352100" cy="403375"/>
          </a:xfrm>
          <a:prstGeom prst="flowChartPunchedTape">
            <a:avLst/>
          </a:prstGeom>
          <a:solidFill>
            <a:srgbClr val="A3C61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