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58" r:id="rId4"/>
    <p:sldId id="261" r:id="rId5"/>
    <p:sldId id="265" r:id="rId6"/>
    <p:sldId id="262" r:id="rId7"/>
    <p:sldId id="263" r:id="rId8"/>
    <p:sldId id="260" r:id="rId9"/>
    <p:sldId id="264" r:id="rId10"/>
    <p:sldId id="266" r:id="rId11"/>
    <p:sldId id="267" r:id="rId12"/>
  </p:sldIdLst>
  <p:sldSz cx="12192000" cy="6858000"/>
  <p:notesSz cx="6858000" cy="9144000"/>
  <p:custDataLst>
    <p:tags r:id="rId15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4453" autoAdjust="0"/>
  </p:normalViewPr>
  <p:slideViewPr>
    <p:cSldViewPr snapToGrid="0">
      <p:cViewPr varScale="1">
        <p:scale>
          <a:sx n="51" d="100"/>
          <a:sy n="5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51F1A-F144-43A6-BF46-1B58654049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4411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FD5B7-CC97-468F-89A3-7A4CD59ECD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941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 Sverige</a:t>
            </a:r>
            <a:r>
              <a:rPr lang="sv-SE" baseline="0" dirty="0" smtClean="0"/>
              <a:t> har vi näringsfrihet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aseline="0" dirty="0" smtClean="0"/>
              <a:t>18 år och bosatt i landet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aseline="0" dirty="0" smtClean="0"/>
              <a:t>Ej försatt i konkurs men kan tidigare ha gjort konkurs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aseline="0" dirty="0" smtClean="0"/>
              <a:t>Vissa områden har särskilda krav: restaurang, vårdcentral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1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sidhuvud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888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huvud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183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Organisation:</a:t>
            </a:r>
          </a:p>
          <a:p>
            <a:r>
              <a:rPr lang="sv-SE" dirty="0" smtClean="0"/>
              <a:t>Ledarskap</a:t>
            </a:r>
          </a:p>
          <a:p>
            <a:r>
              <a:rPr lang="sv-SE" dirty="0" smtClean="0"/>
              <a:t>Olika kulturer</a:t>
            </a:r>
          </a:p>
          <a:p>
            <a:r>
              <a:rPr lang="sv-SE" dirty="0" smtClean="0"/>
              <a:t>Olika</a:t>
            </a:r>
            <a:r>
              <a:rPr lang="sv-SE" baseline="0" dirty="0" smtClean="0"/>
              <a:t> krav på olika storlekar på företagen</a:t>
            </a:r>
          </a:p>
          <a:p>
            <a:endParaRPr lang="sv-SE" baseline="0" dirty="0" smtClean="0"/>
          </a:p>
          <a:p>
            <a:r>
              <a:rPr lang="sv-SE" baseline="0" dirty="0" smtClean="0"/>
              <a:t>Framtid:</a:t>
            </a:r>
          </a:p>
          <a:p>
            <a:r>
              <a:rPr lang="sv-SE" baseline="0" dirty="0" smtClean="0"/>
              <a:t>Produktens livscykel</a:t>
            </a:r>
          </a:p>
          <a:p>
            <a:endParaRPr lang="sv-SE" dirty="0"/>
          </a:p>
        </p:txBody>
      </p:sp>
      <p:sp>
        <p:nvSpPr>
          <p:cNvPr id="4" name="Platshållare för sidhuvud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37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Enskild</a:t>
            </a:r>
            <a:r>
              <a:rPr lang="sv-SE" baseline="0" dirty="0" smtClean="0"/>
              <a:t> firma:</a:t>
            </a:r>
          </a:p>
          <a:p>
            <a:r>
              <a:rPr lang="sv-SE" baseline="0" dirty="0" smtClean="0"/>
              <a:t>Absolut flest 73%, &gt;800 000 </a:t>
            </a:r>
            <a:r>
              <a:rPr lang="sv-SE" baseline="0" dirty="0" err="1" smtClean="0"/>
              <a:t>st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dirty="0" smtClean="0"/>
              <a:t>Handelsbolag:</a:t>
            </a:r>
          </a:p>
          <a:p>
            <a:r>
              <a:rPr lang="sv-SE" dirty="0" smtClean="0"/>
              <a:t>Två eller flera</a:t>
            </a:r>
          </a:p>
          <a:p>
            <a:r>
              <a:rPr lang="sv-SE" dirty="0" smtClean="0"/>
              <a:t>Obegränsat</a:t>
            </a:r>
            <a:r>
              <a:rPr lang="sv-SE" baseline="0" dirty="0" smtClean="0"/>
              <a:t> antal ägare</a:t>
            </a:r>
          </a:p>
          <a:p>
            <a:r>
              <a:rPr lang="sv-SE" baseline="0" dirty="0" smtClean="0"/>
              <a:t>Obegränsat och solidariskt ansvar</a:t>
            </a:r>
          </a:p>
          <a:p>
            <a:r>
              <a:rPr lang="sv-SE" baseline="0" dirty="0" smtClean="0"/>
              <a:t>Juridisk person</a:t>
            </a:r>
          </a:p>
          <a:p>
            <a:r>
              <a:rPr lang="sv-SE" baseline="0" dirty="0" smtClean="0"/>
              <a:t>”piercing the </a:t>
            </a:r>
            <a:r>
              <a:rPr lang="sv-SE" baseline="0" dirty="0" err="1" smtClean="0"/>
              <a:t>corporate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veil</a:t>
            </a:r>
            <a:r>
              <a:rPr lang="sv-SE" baseline="0" dirty="0" smtClean="0"/>
              <a:t>”</a:t>
            </a:r>
          </a:p>
          <a:p>
            <a:endParaRPr lang="sv-SE" baseline="0" dirty="0" smtClean="0"/>
          </a:p>
          <a:p>
            <a:r>
              <a:rPr lang="sv-SE" baseline="0" dirty="0" smtClean="0"/>
              <a:t>Kommanditbolag:</a:t>
            </a:r>
          </a:p>
          <a:p>
            <a:r>
              <a:rPr lang="sv-SE" baseline="0" dirty="0" smtClean="0"/>
              <a:t>Form av handelsbolag där en person kan vara personligt ekonomiskt ansvarig, komplementär. Övriga kommanditdelägare.</a:t>
            </a:r>
          </a:p>
          <a:p>
            <a:endParaRPr lang="sv-SE" baseline="0" dirty="0" smtClean="0"/>
          </a:p>
          <a:p>
            <a:r>
              <a:rPr lang="sv-SE" baseline="0" dirty="0" smtClean="0"/>
              <a:t>Aktiebolag:</a:t>
            </a:r>
          </a:p>
          <a:p>
            <a:r>
              <a:rPr lang="sv-SE" baseline="0" dirty="0" smtClean="0"/>
              <a:t>Startkapital 50 000 (börsen 500 000)</a:t>
            </a:r>
          </a:p>
          <a:p>
            <a:r>
              <a:rPr lang="sv-SE" baseline="0" dirty="0" smtClean="0"/>
              <a:t>Ej personligt ansvarig.</a:t>
            </a:r>
          </a:p>
          <a:p>
            <a:r>
              <a:rPr lang="sv-SE" baseline="0" dirty="0" smtClean="0"/>
              <a:t>Företaget ekonomiskt och </a:t>
            </a:r>
            <a:r>
              <a:rPr lang="sv-SE" baseline="0" dirty="0" err="1" smtClean="0"/>
              <a:t>jurídiskt</a:t>
            </a:r>
            <a:r>
              <a:rPr lang="sv-SE" baseline="0" dirty="0" smtClean="0"/>
              <a:t> ansvarigt. (piercing the </a:t>
            </a:r>
            <a:r>
              <a:rPr lang="sv-SE" baseline="0" dirty="0" err="1" smtClean="0"/>
              <a:t>corporate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veil</a:t>
            </a:r>
            <a:r>
              <a:rPr lang="sv-SE" baseline="0" dirty="0" smtClean="0"/>
              <a:t>)</a:t>
            </a:r>
          </a:p>
          <a:p>
            <a:endParaRPr lang="sv-SE" baseline="0" dirty="0" smtClean="0"/>
          </a:p>
          <a:p>
            <a:r>
              <a:rPr lang="sv-SE" baseline="0" dirty="0" smtClean="0"/>
              <a:t>Ekonomisk förening:</a:t>
            </a:r>
          </a:p>
          <a:p>
            <a:r>
              <a:rPr lang="sv-SE" baseline="0" dirty="0" smtClean="0"/>
              <a:t>OBS ej ideell förening.</a:t>
            </a:r>
          </a:p>
          <a:p>
            <a:r>
              <a:rPr lang="sv-SE" baseline="0" dirty="0" smtClean="0"/>
              <a:t>Tex kooperativ, Arla, Coop</a:t>
            </a:r>
          </a:p>
          <a:p>
            <a:r>
              <a:rPr lang="sv-SE" baseline="0" dirty="0" smtClean="0"/>
              <a:t>För att starta minst tre medlemmar</a:t>
            </a:r>
          </a:p>
          <a:p>
            <a:r>
              <a:rPr lang="sv-SE" baseline="0" dirty="0" smtClean="0"/>
              <a:t>förlorar endast satsat kapital dock inget minsta kapital.</a:t>
            </a:r>
          </a:p>
        </p:txBody>
      </p:sp>
      <p:sp>
        <p:nvSpPr>
          <p:cNvPr id="4" name="Platshållare för sidhuvud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66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Sociala avgifter arbetsgivaren</a:t>
            </a:r>
            <a:r>
              <a:rPr lang="sv-SE" baseline="0" dirty="0" smtClean="0"/>
              <a:t> betalar in</a:t>
            </a:r>
          </a:p>
          <a:p>
            <a:r>
              <a:rPr lang="sv-SE" baseline="0" dirty="0" smtClean="0"/>
              <a:t>Egenavgifter motsvarande för egenföretagare</a:t>
            </a:r>
            <a:endParaRPr lang="sv-SE" dirty="0"/>
          </a:p>
        </p:txBody>
      </p:sp>
      <p:sp>
        <p:nvSpPr>
          <p:cNvPr id="4" name="Platshållare för sidhuvud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65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Bootstrapping</a:t>
            </a:r>
            <a:r>
              <a:rPr lang="sv-SE" dirty="0" smtClean="0"/>
              <a:t>: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låta släkt och vänner arbeta i företaget till lägre än marknadsmässiga löner, att köpa begagnat istället för nytt eller låna istället för att hyra resurser som maskiner. </a:t>
            </a:r>
          </a:p>
          <a:p>
            <a:endParaRPr lang="sv-S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Barter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Byteshandel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(hårfin gräns mellan </a:t>
            </a:r>
            <a:r>
              <a:rPr lang="sv-S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barter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(måste alltid redovisat!)</a:t>
            </a:r>
          </a:p>
          <a:p>
            <a:endParaRPr lang="sv-S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Aktivitetsstöd:</a:t>
            </a:r>
          </a:p>
          <a:p>
            <a:r>
              <a:rPr lang="sv-SE" dirty="0" smtClean="0"/>
              <a:t>Arbetsmarknadspolitisk</a:t>
            </a:r>
            <a:r>
              <a:rPr lang="sv-SE" baseline="0" dirty="0" smtClean="0"/>
              <a:t> åtgärd, utbetalare: försäkringskassan, arrangör arbetsförmedlingen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Crowdfunding</a:t>
            </a:r>
            <a:r>
              <a:rPr lang="sv-SE" baseline="0" dirty="0" smtClean="0"/>
              <a:t>: (gräsrot-, folk-, massfinansiering)</a:t>
            </a:r>
          </a:p>
          <a:p>
            <a:r>
              <a:rPr lang="sv-SE" baseline="0" dirty="0" smtClean="0"/>
              <a:t>Många ger lite. Ex Sara Algotsson, Kick starter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sidhuvud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Företagsekonomiska teorier och begrepp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Carina Envall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6FD5B7-CC97-468F-89A3-7A4CD59ECDFB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689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81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_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1554" y="360000"/>
            <a:ext cx="11318400" cy="727200"/>
          </a:xfrm>
        </p:spPr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308942"/>
            <a:ext cx="11318400" cy="4032000"/>
          </a:xfrm>
        </p:spPr>
        <p:txBody>
          <a:bodyPr numCol="2" spcCol="360000"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80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9999" y="1310400"/>
            <a:ext cx="5580000" cy="4032000"/>
          </a:xfrm>
        </p:spPr>
        <p:txBody>
          <a:bodyPr numCol="2" spcCol="360000"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098400" y="1310400"/>
            <a:ext cx="5580000" cy="4032000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71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_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120000" y="98258"/>
            <a:ext cx="11952000" cy="5688000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78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360000" y="360545"/>
            <a:ext cx="11318400" cy="727200"/>
          </a:xfrm>
        </p:spPr>
        <p:txBody>
          <a:bodyPr anchor="t" anchorCtr="0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Stor rubrik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6" hasCustomPrompt="1"/>
          </p:nvPr>
        </p:nvSpPr>
        <p:spPr>
          <a:xfrm>
            <a:off x="532465" y="5851824"/>
            <a:ext cx="1238400" cy="34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96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utsid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527085" y="5857166"/>
            <a:ext cx="1238400" cy="34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4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310400"/>
            <a:ext cx="11318400" cy="4039200"/>
          </a:xfrm>
        </p:spPr>
        <p:txBody>
          <a:bodyPr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7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82792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6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60000" y="1310400"/>
            <a:ext cx="5580000" cy="4039460"/>
          </a:xfrm>
        </p:spPr>
        <p:txBody>
          <a:bodyPr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8400" y="1310400"/>
            <a:ext cx="5580000" cy="4032000"/>
          </a:xfrm>
        </p:spPr>
        <p:txBody>
          <a:bodyPr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455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6000" y="469900"/>
            <a:ext cx="11318400" cy="727200"/>
          </a:xfrm>
        </p:spPr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6000" y="1310400"/>
            <a:ext cx="55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6000" y="2140886"/>
            <a:ext cx="5580000" cy="3532168"/>
          </a:xfrm>
        </p:spPr>
        <p:txBody>
          <a:bodyPr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4400" y="1310400"/>
            <a:ext cx="558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4400" y="2140886"/>
            <a:ext cx="5580000" cy="3554202"/>
          </a:xfrm>
        </p:spPr>
        <p:txBody>
          <a:bodyPr>
            <a:no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73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2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1554" y="360000"/>
            <a:ext cx="11318400" cy="727200"/>
          </a:xfrm>
        </p:spPr>
        <p:txBody>
          <a:bodyPr>
            <a:noAutofit/>
          </a:bodyPr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83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snittsida_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1" y="5943492"/>
            <a:ext cx="1499573" cy="4212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4" y="6043985"/>
            <a:ext cx="1499571" cy="421200"/>
          </a:xfrm>
          <a:prstGeom prst="rect">
            <a:avLst/>
          </a:prstGeom>
        </p:spPr>
      </p:pic>
      <p:sp>
        <p:nvSpPr>
          <p:cNvPr id="4" name="Platshållare för text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21588"/>
            <a:ext cx="9753600" cy="2037600"/>
          </a:xfrm>
          <a:custGeom>
            <a:avLst/>
            <a:gdLst>
              <a:gd name="connsiteX0" fmla="*/ 0 w 9538952"/>
              <a:gd name="connsiteY0" fmla="*/ 0 h 2037600"/>
              <a:gd name="connsiteX1" fmla="*/ 9538952 w 9538952"/>
              <a:gd name="connsiteY1" fmla="*/ 0 h 2037600"/>
              <a:gd name="connsiteX2" fmla="*/ 9538952 w 9538952"/>
              <a:gd name="connsiteY2" fmla="*/ 2037600 h 2037600"/>
              <a:gd name="connsiteX3" fmla="*/ 0 w 9538952"/>
              <a:gd name="connsiteY3" fmla="*/ 2037600 h 2037600"/>
              <a:gd name="connsiteX4" fmla="*/ 0 w 9538952"/>
              <a:gd name="connsiteY4" fmla="*/ 0 h 2037600"/>
              <a:gd name="connsiteX0" fmla="*/ 0 w 9753600"/>
              <a:gd name="connsiteY0" fmla="*/ 0 h 2037600"/>
              <a:gd name="connsiteX1" fmla="*/ 9753600 w 9753600"/>
              <a:gd name="connsiteY1" fmla="*/ 8586 h 2037600"/>
              <a:gd name="connsiteX2" fmla="*/ 9538952 w 9753600"/>
              <a:gd name="connsiteY2" fmla="*/ 2037600 h 2037600"/>
              <a:gd name="connsiteX3" fmla="*/ 0 w 9753600"/>
              <a:gd name="connsiteY3" fmla="*/ 2037600 h 2037600"/>
              <a:gd name="connsiteX4" fmla="*/ 0 w 9753600"/>
              <a:gd name="connsiteY4" fmla="*/ 0 h 2037600"/>
              <a:gd name="connsiteX0" fmla="*/ 0 w 9753600"/>
              <a:gd name="connsiteY0" fmla="*/ 0 h 2037600"/>
              <a:gd name="connsiteX1" fmla="*/ 9753600 w 9753600"/>
              <a:gd name="connsiteY1" fmla="*/ 8586 h 2037600"/>
              <a:gd name="connsiteX2" fmla="*/ 9590468 w 9753600"/>
              <a:gd name="connsiteY2" fmla="*/ 2037600 h 2037600"/>
              <a:gd name="connsiteX3" fmla="*/ 0 w 9753600"/>
              <a:gd name="connsiteY3" fmla="*/ 2037600 h 2037600"/>
              <a:gd name="connsiteX4" fmla="*/ 0 w 9753600"/>
              <a:gd name="connsiteY4" fmla="*/ 0 h 20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600" h="2037600">
                <a:moveTo>
                  <a:pt x="0" y="0"/>
                </a:moveTo>
                <a:lnTo>
                  <a:pt x="9753600" y="8586"/>
                </a:lnTo>
                <a:lnTo>
                  <a:pt x="9590468" y="2037600"/>
                </a:lnTo>
                <a:lnTo>
                  <a:pt x="0" y="2037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lIns="432000" tIns="396000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206550" indent="0">
              <a:buNone/>
              <a:defRPr/>
            </a:lvl2pPr>
            <a:lvl3pPr marL="404550" indent="0">
              <a:buNone/>
              <a:defRPr/>
            </a:lvl3pPr>
            <a:lvl4pPr marL="620550" indent="0">
              <a:buNone/>
              <a:defRPr/>
            </a:lvl4pPr>
          </a:lstStyle>
          <a:p>
            <a:pPr lvl="0"/>
            <a:r>
              <a:rPr lang="sv-SE" dirty="0"/>
              <a:t>Rubrik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43353" y="1434459"/>
            <a:ext cx="3062287" cy="369887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Underrubrik </a:t>
            </a: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8" hasCustomPrompt="1"/>
          </p:nvPr>
        </p:nvSpPr>
        <p:spPr>
          <a:xfrm>
            <a:off x="422275" y="6113463"/>
            <a:ext cx="1558800" cy="46355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20" name="Platshållare för text 19"/>
          <p:cNvSpPr>
            <a:spLocks noGrp="1"/>
          </p:cNvSpPr>
          <p:nvPr>
            <p:ph type="body" sz="quarter" idx="19" hasCustomPrompt="1"/>
          </p:nvPr>
        </p:nvSpPr>
        <p:spPr>
          <a:xfrm>
            <a:off x="9661200" y="421588"/>
            <a:ext cx="2530800" cy="2037600"/>
          </a:xfrm>
          <a:custGeom>
            <a:avLst/>
            <a:gdLst>
              <a:gd name="connsiteX0" fmla="*/ 0 w 2530800"/>
              <a:gd name="connsiteY0" fmla="*/ 0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0 w 2530800"/>
              <a:gd name="connsiteY4" fmla="*/ 0 h 2037600"/>
              <a:gd name="connsiteX0" fmla="*/ 67577 w 2530800"/>
              <a:gd name="connsiteY0" fmla="*/ 0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67577 w 2530800"/>
              <a:gd name="connsiteY4" fmla="*/ 0 h 2037600"/>
              <a:gd name="connsiteX0" fmla="*/ 114036 w 2530800"/>
              <a:gd name="connsiteY0" fmla="*/ 4224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114036 w 2530800"/>
              <a:gd name="connsiteY4" fmla="*/ 4224 h 2037600"/>
              <a:gd name="connsiteX0" fmla="*/ 173166 w 2530800"/>
              <a:gd name="connsiteY0" fmla="*/ 4224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173166 w 2530800"/>
              <a:gd name="connsiteY4" fmla="*/ 4224 h 2037600"/>
              <a:gd name="connsiteX0" fmla="*/ 160495 w 2530800"/>
              <a:gd name="connsiteY0" fmla="*/ 8447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160495 w 2530800"/>
              <a:gd name="connsiteY4" fmla="*/ 8447 h 2037600"/>
              <a:gd name="connsiteX0" fmla="*/ 160495 w 2530800"/>
              <a:gd name="connsiteY0" fmla="*/ 12671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160495 w 2530800"/>
              <a:gd name="connsiteY4" fmla="*/ 12671 h 2037600"/>
              <a:gd name="connsiteX0" fmla="*/ 333661 w 2530800"/>
              <a:gd name="connsiteY0" fmla="*/ 29565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333661 w 2530800"/>
              <a:gd name="connsiteY4" fmla="*/ 29565 h 2037600"/>
              <a:gd name="connsiteX0" fmla="*/ 164718 w 2530800"/>
              <a:gd name="connsiteY0" fmla="*/ 8447 h 2037600"/>
              <a:gd name="connsiteX1" fmla="*/ 2530800 w 2530800"/>
              <a:gd name="connsiteY1" fmla="*/ 0 h 2037600"/>
              <a:gd name="connsiteX2" fmla="*/ 2530800 w 2530800"/>
              <a:gd name="connsiteY2" fmla="*/ 2037600 h 2037600"/>
              <a:gd name="connsiteX3" fmla="*/ 0 w 2530800"/>
              <a:gd name="connsiteY3" fmla="*/ 2037600 h 2037600"/>
              <a:gd name="connsiteX4" fmla="*/ 164718 w 2530800"/>
              <a:gd name="connsiteY4" fmla="*/ 8447 h 20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800" h="2037600">
                <a:moveTo>
                  <a:pt x="164718" y="8447"/>
                </a:moveTo>
                <a:lnTo>
                  <a:pt x="2530800" y="0"/>
                </a:lnTo>
                <a:lnTo>
                  <a:pt x="2530800" y="2037600"/>
                </a:lnTo>
                <a:lnTo>
                  <a:pt x="0" y="2037600"/>
                </a:lnTo>
                <a:lnTo>
                  <a:pt x="164718" y="8447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483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orient="horz" pos="958">
          <p15:clr>
            <a:srgbClr val="FBAE40"/>
          </p15:clr>
        </p15:guide>
        <p15:guide id="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E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726409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00" y="1086409"/>
            <a:ext cx="10515600" cy="144777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grpSp>
        <p:nvGrpSpPr>
          <p:cNvPr id="4" name="Grupp 3"/>
          <p:cNvGrpSpPr/>
          <p:nvPr userDrawn="1"/>
        </p:nvGrpSpPr>
        <p:grpSpPr>
          <a:xfrm>
            <a:off x="0" y="5872167"/>
            <a:ext cx="12179015" cy="691200"/>
            <a:chOff x="0" y="5872167"/>
            <a:chExt cx="12179015" cy="691200"/>
          </a:xfrm>
        </p:grpSpPr>
        <p:sp>
          <p:nvSpPr>
            <p:cNvPr id="10" name="Frihandsfigur: Form 9"/>
            <p:cNvSpPr/>
            <p:nvPr/>
          </p:nvSpPr>
          <p:spPr>
            <a:xfrm>
              <a:off x="1952168" y="5872167"/>
              <a:ext cx="10226847" cy="691200"/>
            </a:xfrm>
            <a:custGeom>
              <a:avLst/>
              <a:gdLst>
                <a:gd name="connsiteX0" fmla="*/ 51150 w 10226847"/>
                <a:gd name="connsiteY0" fmla="*/ 0 h 691200"/>
                <a:gd name="connsiteX1" fmla="*/ 263883 w 10226847"/>
                <a:gd name="connsiteY1" fmla="*/ 0 h 691200"/>
                <a:gd name="connsiteX2" fmla="*/ 774503 w 10226847"/>
                <a:gd name="connsiteY2" fmla="*/ 0 h 691200"/>
                <a:gd name="connsiteX3" fmla="*/ 10226847 w 10226847"/>
                <a:gd name="connsiteY3" fmla="*/ 0 h 691200"/>
                <a:gd name="connsiteX4" fmla="*/ 10226847 w 10226847"/>
                <a:gd name="connsiteY4" fmla="*/ 691200 h 691200"/>
                <a:gd name="connsiteX5" fmla="*/ 601703 w 10226847"/>
                <a:gd name="connsiteY5" fmla="*/ 691200 h 691200"/>
                <a:gd name="connsiteX6" fmla="*/ 263883 w 10226847"/>
                <a:gd name="connsiteY6" fmla="*/ 691200 h 691200"/>
                <a:gd name="connsiteX7" fmla="*/ 0 w 10226847"/>
                <a:gd name="connsiteY7" fmla="*/ 69120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6847" h="691200">
                  <a:moveTo>
                    <a:pt x="51150" y="0"/>
                  </a:moveTo>
                  <a:lnTo>
                    <a:pt x="263883" y="0"/>
                  </a:lnTo>
                  <a:lnTo>
                    <a:pt x="774503" y="0"/>
                  </a:lnTo>
                  <a:lnTo>
                    <a:pt x="10226847" y="0"/>
                  </a:lnTo>
                  <a:lnTo>
                    <a:pt x="10226847" y="691200"/>
                  </a:lnTo>
                  <a:lnTo>
                    <a:pt x="601703" y="691200"/>
                  </a:lnTo>
                  <a:lnTo>
                    <a:pt x="263883" y="691200"/>
                  </a:lnTo>
                  <a:lnTo>
                    <a:pt x="0" y="6912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: Form 10"/>
            <p:cNvSpPr/>
            <p:nvPr/>
          </p:nvSpPr>
          <p:spPr>
            <a:xfrm>
              <a:off x="0" y="5872167"/>
              <a:ext cx="1945673" cy="691200"/>
            </a:xfrm>
            <a:custGeom>
              <a:avLst/>
              <a:gdLst>
                <a:gd name="connsiteX0" fmla="*/ 0 w 1945673"/>
                <a:gd name="connsiteY0" fmla="*/ 0 h 691200"/>
                <a:gd name="connsiteX1" fmla="*/ 1343970 w 1945673"/>
                <a:gd name="connsiteY1" fmla="*/ 0 h 691200"/>
                <a:gd name="connsiteX2" fmla="*/ 1400616 w 1945673"/>
                <a:gd name="connsiteY2" fmla="*/ 0 h 691200"/>
                <a:gd name="connsiteX3" fmla="*/ 1945673 w 1945673"/>
                <a:gd name="connsiteY3" fmla="*/ 0 h 691200"/>
                <a:gd name="connsiteX4" fmla="*/ 1894523 w 1945673"/>
                <a:gd name="connsiteY4" fmla="*/ 691200 h 691200"/>
                <a:gd name="connsiteX5" fmla="*/ 1400616 w 1945673"/>
                <a:gd name="connsiteY5" fmla="*/ 691200 h 691200"/>
                <a:gd name="connsiteX6" fmla="*/ 1171170 w 1945673"/>
                <a:gd name="connsiteY6" fmla="*/ 691200 h 691200"/>
                <a:gd name="connsiteX7" fmla="*/ 0 w 1945673"/>
                <a:gd name="connsiteY7" fmla="*/ 69120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673" h="691200">
                  <a:moveTo>
                    <a:pt x="0" y="0"/>
                  </a:moveTo>
                  <a:lnTo>
                    <a:pt x="1343970" y="0"/>
                  </a:lnTo>
                  <a:lnTo>
                    <a:pt x="1400616" y="0"/>
                  </a:lnTo>
                  <a:lnTo>
                    <a:pt x="1945673" y="0"/>
                  </a:lnTo>
                  <a:lnTo>
                    <a:pt x="1894523" y="691200"/>
                  </a:lnTo>
                  <a:lnTo>
                    <a:pt x="1400616" y="691200"/>
                  </a:lnTo>
                  <a:lnTo>
                    <a:pt x="1171170" y="691200"/>
                  </a:lnTo>
                  <a:lnTo>
                    <a:pt x="0" y="6912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Bildobjekt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53" y="6043985"/>
              <a:ext cx="1238400" cy="347842"/>
            </a:xfrm>
            <a:prstGeom prst="rect">
              <a:avLst/>
            </a:prstGeom>
            <a:noFill/>
          </p:spPr>
        </p:pic>
        <p:pic>
          <p:nvPicPr>
            <p:cNvPr id="13" name="Bildobjekt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02" y="6106167"/>
              <a:ext cx="2322491" cy="2232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877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 userDrawn="1"/>
        </p:nvGrpSpPr>
        <p:grpSpPr>
          <a:xfrm>
            <a:off x="0" y="5872167"/>
            <a:ext cx="12194363" cy="691200"/>
            <a:chOff x="0" y="5872167"/>
            <a:chExt cx="12194363" cy="691200"/>
          </a:xfrm>
        </p:grpSpPr>
        <p:sp>
          <p:nvSpPr>
            <p:cNvPr id="8" name="Frihandsfigur: Form 7"/>
            <p:cNvSpPr/>
            <p:nvPr/>
          </p:nvSpPr>
          <p:spPr>
            <a:xfrm>
              <a:off x="1952168" y="5872167"/>
              <a:ext cx="10242195" cy="691200"/>
            </a:xfrm>
            <a:custGeom>
              <a:avLst/>
              <a:gdLst>
                <a:gd name="connsiteX0" fmla="*/ 51150 w 10226847"/>
                <a:gd name="connsiteY0" fmla="*/ 0 h 691200"/>
                <a:gd name="connsiteX1" fmla="*/ 263883 w 10226847"/>
                <a:gd name="connsiteY1" fmla="*/ 0 h 691200"/>
                <a:gd name="connsiteX2" fmla="*/ 774503 w 10226847"/>
                <a:gd name="connsiteY2" fmla="*/ 0 h 691200"/>
                <a:gd name="connsiteX3" fmla="*/ 10226847 w 10226847"/>
                <a:gd name="connsiteY3" fmla="*/ 0 h 691200"/>
                <a:gd name="connsiteX4" fmla="*/ 10226847 w 10226847"/>
                <a:gd name="connsiteY4" fmla="*/ 691200 h 691200"/>
                <a:gd name="connsiteX5" fmla="*/ 601703 w 10226847"/>
                <a:gd name="connsiteY5" fmla="*/ 691200 h 691200"/>
                <a:gd name="connsiteX6" fmla="*/ 263883 w 10226847"/>
                <a:gd name="connsiteY6" fmla="*/ 691200 h 691200"/>
                <a:gd name="connsiteX7" fmla="*/ 0 w 10226847"/>
                <a:gd name="connsiteY7" fmla="*/ 69120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6847" h="691200">
                  <a:moveTo>
                    <a:pt x="51150" y="0"/>
                  </a:moveTo>
                  <a:lnTo>
                    <a:pt x="263883" y="0"/>
                  </a:lnTo>
                  <a:lnTo>
                    <a:pt x="774503" y="0"/>
                  </a:lnTo>
                  <a:lnTo>
                    <a:pt x="10226847" y="0"/>
                  </a:lnTo>
                  <a:lnTo>
                    <a:pt x="10226847" y="691200"/>
                  </a:lnTo>
                  <a:lnTo>
                    <a:pt x="601703" y="691200"/>
                  </a:lnTo>
                  <a:lnTo>
                    <a:pt x="263883" y="691200"/>
                  </a:lnTo>
                  <a:lnTo>
                    <a:pt x="0" y="6912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ihandsfigur: Form 8"/>
            <p:cNvSpPr/>
            <p:nvPr/>
          </p:nvSpPr>
          <p:spPr>
            <a:xfrm>
              <a:off x="0" y="5872167"/>
              <a:ext cx="1948593" cy="691200"/>
            </a:xfrm>
            <a:custGeom>
              <a:avLst/>
              <a:gdLst>
                <a:gd name="connsiteX0" fmla="*/ 0 w 1945673"/>
                <a:gd name="connsiteY0" fmla="*/ 0 h 691200"/>
                <a:gd name="connsiteX1" fmla="*/ 1343970 w 1945673"/>
                <a:gd name="connsiteY1" fmla="*/ 0 h 691200"/>
                <a:gd name="connsiteX2" fmla="*/ 1400616 w 1945673"/>
                <a:gd name="connsiteY2" fmla="*/ 0 h 691200"/>
                <a:gd name="connsiteX3" fmla="*/ 1945673 w 1945673"/>
                <a:gd name="connsiteY3" fmla="*/ 0 h 691200"/>
                <a:gd name="connsiteX4" fmla="*/ 1894523 w 1945673"/>
                <a:gd name="connsiteY4" fmla="*/ 691200 h 691200"/>
                <a:gd name="connsiteX5" fmla="*/ 1400616 w 1945673"/>
                <a:gd name="connsiteY5" fmla="*/ 691200 h 691200"/>
                <a:gd name="connsiteX6" fmla="*/ 1171170 w 1945673"/>
                <a:gd name="connsiteY6" fmla="*/ 691200 h 691200"/>
                <a:gd name="connsiteX7" fmla="*/ 0 w 1945673"/>
                <a:gd name="connsiteY7" fmla="*/ 69120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673" h="691200">
                  <a:moveTo>
                    <a:pt x="0" y="0"/>
                  </a:moveTo>
                  <a:lnTo>
                    <a:pt x="1343970" y="0"/>
                  </a:lnTo>
                  <a:lnTo>
                    <a:pt x="1400616" y="0"/>
                  </a:lnTo>
                  <a:lnTo>
                    <a:pt x="1945673" y="0"/>
                  </a:lnTo>
                  <a:lnTo>
                    <a:pt x="1894523" y="691200"/>
                  </a:lnTo>
                  <a:lnTo>
                    <a:pt x="1400616" y="691200"/>
                  </a:lnTo>
                  <a:lnTo>
                    <a:pt x="1171170" y="691200"/>
                  </a:lnTo>
                  <a:lnTo>
                    <a:pt x="0" y="6912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52" y="6043985"/>
              <a:ext cx="1240259" cy="347842"/>
            </a:xfrm>
            <a:prstGeom prst="rect">
              <a:avLst/>
            </a:prstGeom>
            <a:noFill/>
          </p:spPr>
        </p:pic>
        <p:pic>
          <p:nvPicPr>
            <p:cNvPr id="11" name="Bildobjekt 1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482" y="6106167"/>
              <a:ext cx="2322491" cy="223200"/>
            </a:xfrm>
            <a:prstGeom prst="rect">
              <a:avLst/>
            </a:prstGeom>
            <a:noFill/>
          </p:spPr>
        </p:pic>
      </p:grp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1554" y="360000"/>
            <a:ext cx="11318400" cy="72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00" y="1310400"/>
            <a:ext cx="11318400" cy="40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924198" y="6193218"/>
            <a:ext cx="962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9126405" y="6193218"/>
            <a:ext cx="670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387116" y="6193218"/>
            <a:ext cx="1451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0">
                <a:solidFill>
                  <a:schemeClr val="tx1"/>
                </a:solidFill>
              </a:defRPr>
            </a:lvl1pPr>
          </a:lstStyle>
          <a:p>
            <a:fld id="{A2DEE705-CE02-4599-AF6A-BEF3F9A69E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16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7800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160"/>
        </a:spcAft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16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0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16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171450" algn="l" defTabSz="685800" rtl="0" eaLnBrk="1" latinLnBrk="0" hangingPunct="1">
        <a:lnSpc>
          <a:spcPct val="90000"/>
        </a:lnSpc>
        <a:spcBef>
          <a:spcPts val="0"/>
        </a:spcBef>
        <a:spcAft>
          <a:spcPts val="16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latshållare för text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sv-SE" dirty="0" smtClean="0"/>
              <a:t>Företagsekonomiska teorier och begrepp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v-SE" dirty="0" smtClean="0"/>
              <a:t>Starta företag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pPr algn="ctr"/>
            <a:r>
              <a:rPr lang="sv-SE" sz="6600" dirty="0" smtClean="0"/>
              <a:t>T4</a:t>
            </a:r>
            <a:endParaRPr lang="sv-SE" sz="6600" dirty="0"/>
          </a:p>
        </p:txBody>
      </p:sp>
      <p:sp>
        <p:nvSpPr>
          <p:cNvPr id="7" name="textruta 6"/>
          <p:cNvSpPr txBox="1"/>
          <p:nvPr/>
        </p:nvSpPr>
        <p:spPr>
          <a:xfrm>
            <a:off x="4191000" y="3871686"/>
            <a:ext cx="30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Näringsfrihet!</a:t>
            </a:r>
            <a:endParaRPr lang="sv-SE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0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Hjälp och vägledning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593130"/>
            <a:ext cx="4240280" cy="3756470"/>
          </a:xfrm>
        </p:spPr>
        <p:txBody>
          <a:bodyPr/>
          <a:lstStyle/>
          <a:p>
            <a:r>
              <a:rPr lang="sv-SE" dirty="0" smtClean="0"/>
              <a:t>Skatteverket</a:t>
            </a:r>
          </a:p>
          <a:p>
            <a:r>
              <a:rPr lang="sv-SE" dirty="0" smtClean="0"/>
              <a:t>Bolagsverket</a:t>
            </a:r>
          </a:p>
          <a:p>
            <a:r>
              <a:rPr lang="sv-SE" dirty="0" smtClean="0"/>
              <a:t>Tillväxtverket</a:t>
            </a:r>
          </a:p>
          <a:p>
            <a:r>
              <a:rPr lang="sv-SE" dirty="0" smtClean="0"/>
              <a:t>Almi, företagspartner AB</a:t>
            </a:r>
          </a:p>
          <a:p>
            <a:r>
              <a:rPr lang="sv-SE" dirty="0" smtClean="0"/>
              <a:t>Arbetsförmedlingen</a:t>
            </a:r>
          </a:p>
          <a:p>
            <a:r>
              <a:rPr lang="sv-SE" dirty="0" smtClean="0"/>
              <a:t>Kommunen</a:t>
            </a:r>
          </a:p>
          <a:p>
            <a:r>
              <a:rPr lang="sv-SE" dirty="0" smtClean="0"/>
              <a:t>Nyföretagarcentrum</a:t>
            </a:r>
          </a:p>
          <a:p>
            <a:r>
              <a:rPr lang="sv-SE" dirty="0" smtClean="0"/>
              <a:t>Banker </a:t>
            </a:r>
          </a:p>
          <a:p>
            <a:r>
              <a:rPr lang="sv-SE" dirty="0" smtClean="0"/>
              <a:t>Småföretagarföreningar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260711" cy="365125"/>
          </a:xfrm>
        </p:spPr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10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23" y="1764580"/>
            <a:ext cx="2952750" cy="285750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9173540" y="3629318"/>
            <a:ext cx="81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?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20233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b="1" dirty="0" smtClean="0"/>
              <a:t>Fundera i era team på följande:</a:t>
            </a:r>
          </a:p>
          <a:p>
            <a:r>
              <a:rPr lang="sv-SE" sz="2000" dirty="0" smtClean="0"/>
              <a:t>Vilken typ av företag skulle ert team  registrera om ni skulle registrera ett? Motivera varje företagstyp för och emot.</a:t>
            </a:r>
            <a:br>
              <a:rPr lang="sv-SE" sz="2000" dirty="0" smtClean="0"/>
            </a:br>
            <a:endParaRPr lang="sv-SE" sz="2000" dirty="0" smtClean="0"/>
          </a:p>
          <a:p>
            <a:r>
              <a:rPr lang="sv-SE" sz="2000" dirty="0" smtClean="0"/>
              <a:t>Hur skulle er affärsidé lyda idag? Googla och sök på olika företags affärsidéer för att få inspiration.</a:t>
            </a:r>
          </a:p>
          <a:p>
            <a:endParaRPr lang="sv-SE" sz="2000" dirty="0" smtClean="0"/>
          </a:p>
          <a:p>
            <a:r>
              <a:rPr lang="sv-SE" sz="2000" dirty="0" smtClean="0"/>
              <a:t>Om ni nu skulle bestämma er för att starta som ett riktigt företag, vilken finansieringsform skulle ni välja och varför?</a:t>
            </a:r>
            <a:br>
              <a:rPr lang="sv-SE" sz="2000" dirty="0" smtClean="0"/>
            </a:br>
            <a:endParaRPr lang="sv-SE" sz="2000" dirty="0" smtClean="0"/>
          </a:p>
          <a:p>
            <a:r>
              <a:rPr lang="sv-SE" sz="2000" dirty="0" smtClean="0"/>
              <a:t>Sök upp ett par olika </a:t>
            </a:r>
            <a:r>
              <a:rPr lang="sv-SE" sz="2000" dirty="0" err="1" smtClean="0"/>
              <a:t>crowdfunding</a:t>
            </a:r>
            <a:r>
              <a:rPr lang="sv-SE" sz="2000" dirty="0" smtClean="0"/>
              <a:t>-modeller och beskriv dem.</a:t>
            </a:r>
            <a:br>
              <a:rPr lang="sv-SE" sz="2000" dirty="0" smtClean="0"/>
            </a:br>
            <a:endParaRPr lang="sv-SE" sz="2000" dirty="0" smtClean="0"/>
          </a:p>
          <a:p>
            <a:r>
              <a:rPr lang="sv-SE" sz="2000" dirty="0" smtClean="0"/>
              <a:t>Vilka olika typer av rådgivning för småföretagare finns i era </a:t>
            </a:r>
            <a:r>
              <a:rPr lang="sv-SE" sz="2000" dirty="0" err="1" smtClean="0"/>
              <a:t>resp</a:t>
            </a:r>
            <a:r>
              <a:rPr lang="sv-SE" sz="2000" dirty="0" smtClean="0"/>
              <a:t> hemkommuner?</a:t>
            </a:r>
          </a:p>
          <a:p>
            <a:endParaRPr lang="sv-SE" sz="20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166887" cy="365125"/>
          </a:xfrm>
        </p:spPr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00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Affärsidé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711354"/>
            <a:ext cx="11318400" cy="3638246"/>
          </a:xfrm>
        </p:spPr>
        <p:txBody>
          <a:bodyPr/>
          <a:lstStyle/>
          <a:p>
            <a:pPr marL="0" indent="0">
              <a:buNone/>
            </a:pPr>
            <a:r>
              <a:rPr lang="sv-SE" b="1" dirty="0"/>
              <a:t>Frågor som din affärsidé ska svara på är: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Vad </a:t>
            </a:r>
            <a:r>
              <a:rPr lang="sv-SE" dirty="0"/>
              <a:t>är företagets syfte? </a:t>
            </a:r>
            <a:endParaRPr lang="sv-SE" dirty="0" smtClean="0"/>
          </a:p>
          <a:p>
            <a:r>
              <a:rPr lang="sv-SE" dirty="0" smtClean="0"/>
              <a:t>Finns </a:t>
            </a:r>
            <a:r>
              <a:rPr lang="sv-SE" dirty="0"/>
              <a:t>det ett behov av min produkt eller tjänst? </a:t>
            </a:r>
            <a:endParaRPr lang="sv-SE" dirty="0" smtClean="0"/>
          </a:p>
          <a:p>
            <a:r>
              <a:rPr lang="sv-SE" dirty="0" smtClean="0"/>
              <a:t>Vilken </a:t>
            </a:r>
            <a:r>
              <a:rPr lang="sv-SE" dirty="0"/>
              <a:t>är målgruppen och hur kan jag nå den</a:t>
            </a:r>
            <a:r>
              <a:rPr lang="sv-SE" dirty="0" smtClean="0"/>
              <a:t>?</a:t>
            </a:r>
          </a:p>
          <a:p>
            <a:r>
              <a:rPr lang="sv-SE" dirty="0" smtClean="0"/>
              <a:t>Är </a:t>
            </a:r>
            <a:r>
              <a:rPr lang="sv-SE" dirty="0"/>
              <a:t>min affärsidé unik? Om inte, vad utmärker min affärsidé i förhållande till konkurrenterna</a:t>
            </a:r>
            <a:r>
              <a:rPr lang="sv-SE" dirty="0" smtClean="0"/>
              <a:t>?</a:t>
            </a:r>
          </a:p>
          <a:p>
            <a:r>
              <a:rPr lang="sv-SE" dirty="0" smtClean="0"/>
              <a:t>Hur </a:t>
            </a:r>
            <a:r>
              <a:rPr lang="sv-SE" dirty="0"/>
              <a:t>får jag in pengar till företaget?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141721" cy="365125"/>
          </a:xfrm>
        </p:spPr>
        <p:txBody>
          <a:bodyPr/>
          <a:lstStyle/>
          <a:p>
            <a:r>
              <a:rPr lang="sv-SE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39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Affärsidé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157682"/>
            <a:ext cx="11318400" cy="4191918"/>
          </a:xfrm>
        </p:spPr>
        <p:txBody>
          <a:bodyPr/>
          <a:lstStyle/>
          <a:p>
            <a:pPr marL="0" indent="0">
              <a:buNone/>
            </a:pPr>
            <a:r>
              <a:rPr lang="sv-SE" i="1" dirty="0"/>
              <a:t>Med en genomtänkt affärsidé ökar dina möjligheter att lyckas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Affärsidén handlar om: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vad </a:t>
            </a:r>
            <a:r>
              <a:rPr lang="sv-SE" dirty="0"/>
              <a:t>du ska </a:t>
            </a:r>
            <a:r>
              <a:rPr lang="sv-SE" dirty="0" smtClean="0"/>
              <a:t>sälja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hur </a:t>
            </a:r>
            <a:r>
              <a:rPr lang="sv-SE" dirty="0"/>
              <a:t>du ska göra </a:t>
            </a:r>
            <a:r>
              <a:rPr lang="sv-SE" dirty="0" smtClean="0"/>
              <a:t>det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till </a:t>
            </a:r>
            <a:r>
              <a:rPr lang="sv-SE" dirty="0"/>
              <a:t>vem du vänder </a:t>
            </a:r>
            <a:r>
              <a:rPr lang="sv-SE" dirty="0" smtClean="0"/>
              <a:t>dig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företagets </a:t>
            </a:r>
            <a:r>
              <a:rPr lang="sv-SE" dirty="0"/>
              <a:t>styrka och unika </a:t>
            </a:r>
            <a:r>
              <a:rPr lang="sv-SE" dirty="0" smtClean="0"/>
              <a:t>kompetens 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/>
              <a:t>A</a:t>
            </a:r>
            <a:r>
              <a:rPr lang="sv-SE" dirty="0" smtClean="0"/>
              <a:t>ffärsidén </a:t>
            </a:r>
            <a:r>
              <a:rPr lang="sv-SE" dirty="0"/>
              <a:t>är grunden som företaget vilar </a:t>
            </a:r>
            <a:r>
              <a:rPr lang="sv-SE" dirty="0" smtClean="0"/>
              <a:t>på och ska alltid beaktas!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Ledord (RIK, PIN) 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260711" cy="365125"/>
          </a:xfrm>
        </p:spPr>
        <p:txBody>
          <a:bodyPr/>
          <a:lstStyle/>
          <a:p>
            <a:r>
              <a:rPr lang="sv-SE" smtClean="0"/>
              <a:t>Carina Envall - T4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 rot="21253156">
            <a:off x="6119325" y="1713825"/>
            <a:ext cx="4572000" cy="9238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Vår affärsidé går ut på att erbjuda ett brett sortiment av form- och funktionsriktiga heminredningsartiklar till så låga priser att så många som möjligt kan köpa dem.</a:t>
            </a:r>
          </a:p>
        </p:txBody>
      </p:sp>
      <p:sp>
        <p:nvSpPr>
          <p:cNvPr id="8" name="Rektangel 7"/>
          <p:cNvSpPr/>
          <p:nvPr/>
        </p:nvSpPr>
        <p:spPr>
          <a:xfrm rot="21253156">
            <a:off x="7071500" y="2825449"/>
            <a:ext cx="4572000" cy="9238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smtClean="0"/>
              <a:t>Vår affärsidé </a:t>
            </a:r>
            <a:r>
              <a:rPr lang="sv-SE" sz="1400" dirty="0"/>
              <a:t>är att skapa ledare i den digitala världen och att hjälpa kunderna nå resultat inom sina affärsverksamheter med hjälp av bättre tjänster, högre produktivitet och nya möjligheter.</a:t>
            </a:r>
          </a:p>
        </p:txBody>
      </p:sp>
    </p:spTree>
    <p:extLst>
      <p:ext uri="{BB962C8B-B14F-4D97-AF65-F5344CB8AC3E}">
        <p14:creationId xmlns:p14="http://schemas.microsoft.com/office/powerpoint/2010/main" val="27312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Affärsplan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260711" cy="365125"/>
          </a:xfrm>
        </p:spPr>
        <p:txBody>
          <a:bodyPr/>
          <a:lstStyle/>
          <a:p>
            <a:r>
              <a:rPr lang="sv-SE" dirty="0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4</a:t>
            </a:fld>
            <a:endParaRPr lang="sv-SE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925609" y="1329328"/>
            <a:ext cx="3043076" cy="4039200"/>
          </a:xfrm>
        </p:spPr>
        <p:txBody>
          <a:bodyPr>
            <a:normAutofit/>
          </a:bodyPr>
          <a:lstStyle/>
          <a:p>
            <a:r>
              <a:rPr lang="sv-SE" sz="2000" dirty="0" smtClean="0"/>
              <a:t>Företaget</a:t>
            </a:r>
          </a:p>
          <a:p>
            <a:pPr lvl="1"/>
            <a:r>
              <a:rPr lang="sv-SE" sz="1600" dirty="0"/>
              <a:t>Bakgrund</a:t>
            </a:r>
          </a:p>
          <a:p>
            <a:pPr lvl="1"/>
            <a:r>
              <a:rPr lang="sv-SE" sz="1600" dirty="0" smtClean="0"/>
              <a:t>Affärsidé</a:t>
            </a:r>
          </a:p>
          <a:p>
            <a:pPr lvl="1"/>
            <a:r>
              <a:rPr lang="sv-SE" sz="1600" dirty="0" smtClean="0"/>
              <a:t>Företagsnamn</a:t>
            </a:r>
          </a:p>
          <a:p>
            <a:pPr lvl="1"/>
            <a:r>
              <a:rPr lang="sv-SE" sz="1600" dirty="0" smtClean="0"/>
              <a:t>Logotype</a:t>
            </a:r>
          </a:p>
          <a:p>
            <a:pPr lvl="1"/>
            <a:r>
              <a:rPr lang="sv-SE" sz="1600" dirty="0" smtClean="0"/>
              <a:t>Värderingar</a:t>
            </a:r>
          </a:p>
          <a:p>
            <a:pPr lvl="1"/>
            <a:r>
              <a:rPr lang="sv-SE" sz="1600" dirty="0" smtClean="0"/>
              <a:t>Företagsform</a:t>
            </a:r>
          </a:p>
          <a:p>
            <a:r>
              <a:rPr lang="sv-SE" sz="2000" dirty="0" smtClean="0"/>
              <a:t>Produkten</a:t>
            </a:r>
          </a:p>
          <a:p>
            <a:pPr lvl="1"/>
            <a:r>
              <a:rPr lang="sv-SE" sz="1600" dirty="0" smtClean="0"/>
              <a:t>Produktion</a:t>
            </a:r>
          </a:p>
          <a:p>
            <a:pPr lvl="1"/>
            <a:r>
              <a:rPr lang="sv-SE" sz="1600" dirty="0" smtClean="0"/>
              <a:t>Design</a:t>
            </a:r>
          </a:p>
          <a:p>
            <a:pPr lvl="1"/>
            <a:r>
              <a:rPr lang="sv-SE" sz="1600" dirty="0" smtClean="0"/>
              <a:t>SWOT</a:t>
            </a:r>
          </a:p>
          <a:p>
            <a:r>
              <a:rPr lang="sv-SE" sz="2000" dirty="0"/>
              <a:t>Organisation</a:t>
            </a:r>
          </a:p>
          <a:p>
            <a:pPr lvl="1"/>
            <a:r>
              <a:rPr lang="sv-SE" sz="1600" dirty="0"/>
              <a:t>Styrelse</a:t>
            </a:r>
          </a:p>
          <a:p>
            <a:pPr lvl="1"/>
            <a:r>
              <a:rPr lang="sv-SE" sz="1600" dirty="0"/>
              <a:t>Medarbetare</a:t>
            </a:r>
          </a:p>
          <a:p>
            <a:endParaRPr lang="sv-SE" sz="2400" dirty="0" smtClean="0"/>
          </a:p>
        </p:txBody>
      </p:sp>
      <p:sp>
        <p:nvSpPr>
          <p:cNvPr id="8" name="Platshållare för innehåll 3"/>
          <p:cNvSpPr txBox="1">
            <a:spLocks/>
          </p:cNvSpPr>
          <p:nvPr/>
        </p:nvSpPr>
        <p:spPr>
          <a:xfrm>
            <a:off x="4629346" y="1329328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6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60"/>
              </a:spcAft>
              <a:buFont typeface="Arial" panose="020B0604020202020204" pitchFamily="34" charset="0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6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60"/>
              </a:spcAft>
              <a:buFont typeface="Arial" panose="020B0604020202020204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6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Ekonomi</a:t>
            </a:r>
          </a:p>
          <a:p>
            <a:pPr lvl="1"/>
            <a:r>
              <a:rPr lang="sv-SE" sz="1600" dirty="0" smtClean="0"/>
              <a:t>Försäljning</a:t>
            </a:r>
          </a:p>
          <a:p>
            <a:pPr lvl="1"/>
            <a:r>
              <a:rPr lang="sv-SE" sz="1600" dirty="0" smtClean="0"/>
              <a:t>Prissättning</a:t>
            </a:r>
          </a:p>
          <a:p>
            <a:pPr lvl="1"/>
            <a:r>
              <a:rPr lang="sv-SE" sz="1600" dirty="0" smtClean="0"/>
              <a:t>Resultatbudget</a:t>
            </a:r>
          </a:p>
          <a:p>
            <a:pPr lvl="1"/>
            <a:r>
              <a:rPr lang="sv-SE" sz="1600" dirty="0" smtClean="0"/>
              <a:t>Likviditetsbudget</a:t>
            </a:r>
          </a:p>
          <a:p>
            <a:r>
              <a:rPr lang="sv-SE" sz="2000" dirty="0" smtClean="0"/>
              <a:t>Marknad</a:t>
            </a:r>
          </a:p>
          <a:p>
            <a:pPr lvl="1"/>
            <a:r>
              <a:rPr lang="sv-SE" sz="1600" dirty="0" smtClean="0"/>
              <a:t>Målgrupp</a:t>
            </a:r>
          </a:p>
          <a:p>
            <a:pPr lvl="1"/>
            <a:r>
              <a:rPr lang="sv-SE" sz="1600" dirty="0" smtClean="0"/>
              <a:t>Marknadsundersökning</a:t>
            </a:r>
          </a:p>
          <a:p>
            <a:pPr lvl="1"/>
            <a:r>
              <a:rPr lang="sv-SE" sz="1600" dirty="0" smtClean="0"/>
              <a:t>Marknadsföring</a:t>
            </a:r>
          </a:p>
          <a:p>
            <a:r>
              <a:rPr lang="sv-SE" sz="2000" dirty="0" smtClean="0"/>
              <a:t>Framtid</a:t>
            </a:r>
          </a:p>
          <a:p>
            <a:pPr lvl="1"/>
            <a:r>
              <a:rPr lang="sv-SE" sz="1600" dirty="0" smtClean="0"/>
              <a:t>Vision</a:t>
            </a:r>
            <a:endParaRPr lang="sv-SE" sz="1200" dirty="0" smtClean="0"/>
          </a:p>
          <a:p>
            <a:pPr lvl="1"/>
            <a:r>
              <a:rPr lang="sv-SE" sz="1600" dirty="0" smtClean="0"/>
              <a:t>Mål</a:t>
            </a:r>
          </a:p>
          <a:p>
            <a:pPr marL="630936" lvl="2" indent="0">
              <a:buFont typeface="Arial" panose="020B0604020202020204" pitchFamily="34" charset="0"/>
              <a:buNone/>
            </a:pPr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724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Företagsformer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1554" y="1583777"/>
            <a:ext cx="3570977" cy="3582111"/>
          </a:xfrm>
        </p:spPr>
        <p:txBody>
          <a:bodyPr/>
          <a:lstStyle/>
          <a:p>
            <a:r>
              <a:rPr lang="sv-SE" dirty="0" smtClean="0"/>
              <a:t>Enskild firma</a:t>
            </a:r>
          </a:p>
          <a:p>
            <a:r>
              <a:rPr lang="sv-SE" dirty="0" smtClean="0"/>
              <a:t>Handelsbolag</a:t>
            </a:r>
          </a:p>
          <a:p>
            <a:r>
              <a:rPr lang="sv-SE" dirty="0"/>
              <a:t>Kommanditbolag</a:t>
            </a:r>
          </a:p>
          <a:p>
            <a:r>
              <a:rPr lang="sv-SE" dirty="0" smtClean="0"/>
              <a:t>Aktiebolag</a:t>
            </a:r>
          </a:p>
          <a:p>
            <a:r>
              <a:rPr lang="sv-SE" dirty="0" smtClean="0"/>
              <a:t>Ekonomisk förening</a:t>
            </a:r>
          </a:p>
          <a:p>
            <a:r>
              <a:rPr lang="sv-SE" dirty="0" smtClean="0"/>
              <a:t>Övriga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5" y="6193218"/>
            <a:ext cx="1365628" cy="365125"/>
          </a:xfrm>
        </p:spPr>
        <p:txBody>
          <a:bodyPr/>
          <a:lstStyle/>
          <a:p>
            <a:r>
              <a:rPr lang="sv-SE" dirty="0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5</a:t>
            </a:fld>
            <a:endParaRPr lang="sv-SE"/>
          </a:p>
        </p:txBody>
      </p:sp>
      <p:pic>
        <p:nvPicPr>
          <p:cNvPr id="2050" name="Picture 2" descr="Bildresultat för bolagsfo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48" y="1583777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Registrering m </a:t>
            </a:r>
            <a:r>
              <a:rPr lang="sv-SE" dirty="0" err="1" smtClean="0"/>
              <a:t>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1554" y="1498862"/>
            <a:ext cx="11318400" cy="3924594"/>
          </a:xfrm>
        </p:spPr>
        <p:txBody>
          <a:bodyPr/>
          <a:lstStyle/>
          <a:p>
            <a:r>
              <a:rPr lang="sv-SE" b="1" dirty="0" smtClean="0"/>
              <a:t>Skatteverket</a:t>
            </a:r>
          </a:p>
          <a:p>
            <a:pPr lvl="1"/>
            <a:r>
              <a:rPr lang="sv-SE" dirty="0" smtClean="0"/>
              <a:t>F-skattsedel (företag) </a:t>
            </a:r>
          </a:p>
          <a:p>
            <a:pPr lvl="2"/>
            <a:r>
              <a:rPr lang="sv-SE" i="1" dirty="0" smtClean="0"/>
              <a:t>Företagaren betalar själv skatter och sociala avgifter till Skatteverket</a:t>
            </a:r>
          </a:p>
          <a:p>
            <a:pPr lvl="2"/>
            <a:r>
              <a:rPr lang="sv-SE" i="1" dirty="0" smtClean="0"/>
              <a:t>Viktigt att lägga på skatt och sociala avgifter/egenavgift på fakturabeloppet</a:t>
            </a:r>
          </a:p>
          <a:p>
            <a:pPr lvl="2"/>
            <a:r>
              <a:rPr lang="sv-SE" i="1" dirty="0" smtClean="0"/>
              <a:t>”Innehar F-skattsedel” ska stå på alla fakturor</a:t>
            </a:r>
          </a:p>
          <a:p>
            <a:pPr lvl="2"/>
            <a:endParaRPr lang="sv-SE" i="1" dirty="0"/>
          </a:p>
          <a:p>
            <a:pPr lvl="1"/>
            <a:r>
              <a:rPr lang="sv-SE" dirty="0" smtClean="0"/>
              <a:t>A-skattsedel (anställd)</a:t>
            </a:r>
            <a:endParaRPr lang="sv-SE" i="1" dirty="0" smtClean="0"/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5" y="6193218"/>
            <a:ext cx="1393908" cy="365125"/>
          </a:xfrm>
        </p:spPr>
        <p:txBody>
          <a:bodyPr/>
          <a:lstStyle/>
          <a:p>
            <a:r>
              <a:rPr lang="sv-SE" dirty="0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7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Registrering m </a:t>
            </a:r>
            <a:r>
              <a:rPr lang="sv-SE" dirty="0" err="1" smtClean="0"/>
              <a:t>m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Bolagsverket</a:t>
            </a:r>
          </a:p>
          <a:p>
            <a:pPr lvl="1"/>
            <a:r>
              <a:rPr lang="sv-SE" sz="2000" dirty="0"/>
              <a:t>Skapa goda förutsättningar för näringslivet – registrerar och ändrar företag, tar emot årsredovisningar. </a:t>
            </a:r>
          </a:p>
          <a:p>
            <a:pPr lvl="1"/>
            <a:endParaRPr lang="sv-SE" dirty="0"/>
          </a:p>
          <a:p>
            <a:r>
              <a:rPr lang="sv-SE" dirty="0"/>
              <a:t>Tillväxtverket</a:t>
            </a:r>
          </a:p>
          <a:p>
            <a:pPr lvl="1"/>
            <a:r>
              <a:rPr lang="sv-SE" sz="2000" dirty="0"/>
              <a:t>Skapar goda förutsättningar för företagsutveckling och regional tillväxt genom kunskap, nätverk och finansiering.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  <a:p>
            <a:r>
              <a:rPr lang="sv-SE" dirty="0"/>
              <a:t>Verksamt.se</a:t>
            </a:r>
          </a:p>
          <a:p>
            <a:pPr lvl="1"/>
            <a:r>
              <a:rPr lang="sv-SE" sz="2000" dirty="0"/>
              <a:t>Verksamt.se är ett samarbete mellan Bolagsverket, Skatteverket och Tillväxtverket</a:t>
            </a:r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4" y="6193218"/>
            <a:ext cx="1260711" cy="365125"/>
          </a:xfrm>
        </p:spPr>
        <p:txBody>
          <a:bodyPr/>
          <a:lstStyle/>
          <a:p>
            <a:r>
              <a:rPr lang="sv-SE" dirty="0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0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Franchising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spc="3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126405" y="6193218"/>
            <a:ext cx="1192054" cy="365125"/>
          </a:xfrm>
        </p:spPr>
        <p:txBody>
          <a:bodyPr/>
          <a:lstStyle/>
          <a:p>
            <a:r>
              <a:rPr lang="sv-SE" dirty="0" smtClean="0"/>
              <a:t>Carina Envall - T4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8</a:t>
            </a:fld>
            <a:endParaRPr lang="sv-SE"/>
          </a:p>
        </p:txBody>
      </p:sp>
      <p:sp>
        <p:nvSpPr>
          <p:cNvPr id="9" name="6-uddig stjärna 8"/>
          <p:cNvSpPr/>
          <p:nvPr/>
        </p:nvSpPr>
        <p:spPr>
          <a:xfrm rot="21056925">
            <a:off x="3335815" y="1116175"/>
            <a:ext cx="4314685" cy="3918433"/>
          </a:xfrm>
          <a:prstGeom prst="star6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b="1" spc="300" dirty="0">
                <a:solidFill>
                  <a:schemeClr val="tx1"/>
                </a:solidFill>
              </a:rPr>
              <a:t>Hyr en affärsidé!</a:t>
            </a:r>
          </a:p>
        </p:txBody>
      </p:sp>
    </p:spTree>
    <p:extLst>
      <p:ext uri="{BB962C8B-B14F-4D97-AF65-F5344CB8AC3E}">
        <p14:creationId xmlns:p14="http://schemas.microsoft.com/office/powerpoint/2010/main" val="6933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Finansiering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0000" y="1545996"/>
            <a:ext cx="5512899" cy="3803604"/>
          </a:xfrm>
        </p:spPr>
        <p:txBody>
          <a:bodyPr/>
          <a:lstStyle/>
          <a:p>
            <a:r>
              <a:rPr lang="sv-SE" dirty="0"/>
              <a:t>Egen finansiering</a:t>
            </a:r>
          </a:p>
          <a:p>
            <a:r>
              <a:rPr lang="sv-SE" dirty="0"/>
              <a:t>Familj och vänner</a:t>
            </a:r>
          </a:p>
          <a:p>
            <a:r>
              <a:rPr lang="sv-SE" dirty="0" err="1" smtClean="0"/>
              <a:t>Bootstrapping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Barter</a:t>
            </a:r>
            <a:endParaRPr lang="sv-SE" dirty="0"/>
          </a:p>
          <a:p>
            <a:r>
              <a:rPr lang="sv-SE" dirty="0"/>
              <a:t>Bidrag</a:t>
            </a:r>
          </a:p>
          <a:p>
            <a:r>
              <a:rPr lang="sv-SE" dirty="0"/>
              <a:t>Aktivitetsstöd</a:t>
            </a:r>
          </a:p>
          <a:p>
            <a:r>
              <a:rPr lang="sv-SE" dirty="0" err="1" smtClean="0"/>
              <a:t>Crowdfunding</a:t>
            </a:r>
            <a:r>
              <a:rPr lang="sv-SE" dirty="0" smtClean="0"/>
              <a:t>/gräsrotsfinansiering</a:t>
            </a:r>
            <a:endParaRPr lang="sv-SE" dirty="0"/>
          </a:p>
          <a:p>
            <a:r>
              <a:rPr lang="sv-SE" dirty="0"/>
              <a:t>Lån</a:t>
            </a:r>
          </a:p>
          <a:p>
            <a:r>
              <a:rPr lang="sv-SE" dirty="0" smtClean="0"/>
              <a:t>Kontokredit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2017-01-23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Carina Envall - T4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E705-CE02-4599-AF6A-BEF3F9A69EF9}" type="slidenum">
              <a:rPr lang="sv-SE" smtClean="0"/>
              <a:t>9</a:t>
            </a:fld>
            <a:endParaRPr lang="sv-SE"/>
          </a:p>
        </p:txBody>
      </p:sp>
      <p:pic>
        <p:nvPicPr>
          <p:cNvPr id="1026" name="Picture 2" descr="Bildresultat för peng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70" y="1325980"/>
            <a:ext cx="4586107" cy="30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MENUOPEN" val="True"/>
</p:tagLst>
</file>

<file path=ppt/theme/theme1.xml><?xml version="1.0" encoding="utf-8"?>
<a:theme xmlns:a="http://schemas.openxmlformats.org/drawingml/2006/main" name="Huddinge_östra">
  <a:themeElements>
    <a:clrScheme name="Huddin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5DA9"/>
      </a:accent1>
      <a:accent2>
        <a:srgbClr val="00ADC0"/>
      </a:accent2>
      <a:accent3>
        <a:srgbClr val="009052"/>
      </a:accent3>
      <a:accent4>
        <a:srgbClr val="CE68A5"/>
      </a:accent4>
      <a:accent5>
        <a:srgbClr val="EF7D00"/>
      </a:accent5>
      <a:accent6>
        <a:srgbClr val="D43232"/>
      </a:accent6>
      <a:hlink>
        <a:srgbClr val="0563C1"/>
      </a:hlink>
      <a:folHlink>
        <a:srgbClr val="954F72"/>
      </a:folHlink>
    </a:clrScheme>
    <a:fontScheme name="Huddinge ppt">
      <a:majorFont>
        <a:latin typeface="Calibri bold"/>
        <a:ea typeface=""/>
        <a:cs typeface=""/>
      </a:majorFont>
      <a:minorFont>
        <a:latin typeface="Calibr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öretagsekonomi" id="{CADEF521-CF02-4950-93D1-3F5AEE174380}" vid="{78C6DFA3-043D-4120-A7C7-0BEB8E0A220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Företagsekonomi</Template>
  <TotalTime>433</TotalTime>
  <Words>664</Words>
  <Application>Microsoft Office PowerPoint</Application>
  <PresentationFormat>Bredbild</PresentationFormat>
  <Paragraphs>211</Paragraphs>
  <Slides>11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bold</vt:lpstr>
      <vt:lpstr>Calibri regular</vt:lpstr>
      <vt:lpstr>Wingdings</vt:lpstr>
      <vt:lpstr>Huddinge_östra</vt:lpstr>
      <vt:lpstr>PowerPoint-presentation</vt:lpstr>
      <vt:lpstr>Affärsidé</vt:lpstr>
      <vt:lpstr>Affärsidé  </vt:lpstr>
      <vt:lpstr>Affärsplan</vt:lpstr>
      <vt:lpstr>Företagsformer</vt:lpstr>
      <vt:lpstr>Registrering m m</vt:lpstr>
      <vt:lpstr>Registrering m m </vt:lpstr>
      <vt:lpstr>Franchising</vt:lpstr>
      <vt:lpstr>Finansiering</vt:lpstr>
      <vt:lpstr>Hjälp och vägledning</vt:lpstr>
      <vt:lpstr>Uppgift</vt:lpstr>
    </vt:vector>
  </TitlesOfParts>
  <Company>Huddinge kommun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Envall, Carina</dc:creator>
  <cp:lastModifiedBy>Envall, Carina</cp:lastModifiedBy>
  <cp:revision>61</cp:revision>
  <dcterms:created xsi:type="dcterms:W3CDTF">2017-01-25T09:24:12Z</dcterms:created>
  <dcterms:modified xsi:type="dcterms:W3CDTF">2017-10-12T12:11:51Z</dcterms:modified>
</cp:coreProperties>
</file>