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87" r:id="rId2"/>
    <p:sldId id="417" r:id="rId3"/>
    <p:sldId id="418" r:id="rId4"/>
    <p:sldId id="406" r:id="rId5"/>
    <p:sldId id="411" r:id="rId6"/>
    <p:sldId id="408" r:id="rId7"/>
    <p:sldId id="413" r:id="rId8"/>
    <p:sldId id="410" r:id="rId9"/>
    <p:sldId id="409" r:id="rId10"/>
    <p:sldId id="405" r:id="rId11"/>
    <p:sldId id="419" r:id="rId12"/>
    <p:sldId id="422" r:id="rId13"/>
    <p:sldId id="424" r:id="rId14"/>
    <p:sldId id="431" r:id="rId15"/>
    <p:sldId id="425" r:id="rId16"/>
    <p:sldId id="426" r:id="rId17"/>
    <p:sldId id="427" r:id="rId18"/>
    <p:sldId id="428" r:id="rId19"/>
    <p:sldId id="429" r:id="rId20"/>
    <p:sldId id="430" r:id="rId21"/>
    <p:sldId id="423" r:id="rId22"/>
    <p:sldId id="420" r:id="rId23"/>
    <p:sldId id="421" r:id="rId24"/>
    <p:sldId id="390" r:id="rId25"/>
    <p:sldId id="416" r:id="rId26"/>
    <p:sldId id="414" r:id="rId27"/>
    <p:sldId id="415" r:id="rId28"/>
    <p:sldId id="386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78D710E-9EE4-0B4F-9CAD-E43092D423F6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3786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4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7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5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35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2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something</a:t>
            </a:r>
            <a:r>
              <a:rPr lang="en-US" baseline="0" dirty="0" smtClean="0"/>
              <a:t> about re-engineering </a:t>
            </a:r>
            <a:r>
              <a:rPr lang="en-US" baseline="0" dirty="0" smtClean="0">
                <a:sym typeface="Wingdings" pitchFamily="2" charset="2"/>
              </a:rPr>
              <a:t> preserve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8481-F101-4D9F-83CF-796EADD2F8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r>
              <a:rPr lang="en-US" dirty="0" smtClean="0"/>
              <a:t>Speed, speed, speed (translated into our new platform)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Web-based application wins/challenges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Components wins/losses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SOA wins/losses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What would we do differently if we started over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Compare to our goals – did we achieve them?</a:t>
            </a:r>
          </a:p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9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9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F452A-BC5C-D149-B3FA-91BD3F81BFF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4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Switch to demo – show plugins, help content, about box, design mode.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A381174-F918-464D-9CFD-D7745C0C46A8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0095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 descr="TitlePag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320965" y="385167"/>
            <a:ext cx="8540447" cy="187582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  <a:latin typeface="Calibri" charset="0"/>
              </a:rPr>
              <a:t>Composable Software, Collaborative Development, and the CareWeb Framework</a:t>
            </a:r>
            <a:endParaRPr lang="en-US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881185" y="3533531"/>
            <a:ext cx="7391400" cy="12192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Doug Martin, 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MD</a:t>
            </a:r>
          </a:p>
          <a:p>
            <a:pPr eaLnBrk="1" hangingPunct="1">
              <a:spcBef>
                <a:spcPts val="200"/>
              </a:spcBef>
            </a:pPr>
            <a:endParaRPr lang="en-US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4340" name="Picture 13" descr="C:\Documents and Settings\jduke\My Documents\Job Search\Industry\images\IU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5529263"/>
            <a:ext cx="379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334000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657600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Flowsheet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65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Order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Entry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5975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 Preferences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Chart Search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65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65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574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74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Security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8825" y="29718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6576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3340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528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Messaging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295400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2954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057400" y="29718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1447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971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886200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648200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5626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Core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353300" y="1447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7353300" y="2971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353300" y="38862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7353300" y="46482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353300" y="55626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6482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Web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574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620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528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67" name="Oval 66"/>
          <p:cNvSpPr/>
          <p:nvPr/>
        </p:nvSpPr>
        <p:spPr>
          <a:xfrm>
            <a:off x="7772400" y="2209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8" name="Right Brace 67"/>
          <p:cNvSpPr/>
          <p:nvPr/>
        </p:nvSpPr>
        <p:spPr>
          <a:xfrm>
            <a:off x="7353300" y="2209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6482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Plug-in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482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API Registry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436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Solr</a:t>
            </a:r>
            <a:r>
              <a:rPr lang="en-US" sz="1200" dirty="0">
                <a:solidFill>
                  <a:schemeClr val="tx1"/>
                </a:solidFill>
              </a:rPr>
              <a:t> Search Engine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482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 Adaptor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762" y="1781638"/>
            <a:ext cx="7366038" cy="4525963"/>
          </a:xfrm>
        </p:spPr>
        <p:txBody>
          <a:bodyPr/>
          <a:lstStyle/>
          <a:p>
            <a:r>
              <a:rPr lang="en-US" dirty="0" smtClean="0"/>
              <a:t>Context Management</a:t>
            </a:r>
          </a:p>
          <a:p>
            <a:r>
              <a:rPr lang="en-US" dirty="0" smtClean="0"/>
              <a:t>Event Management</a:t>
            </a:r>
          </a:p>
          <a:p>
            <a:r>
              <a:rPr lang="en-US" dirty="0" smtClean="0"/>
              <a:t>Plugin Registration and Discovery</a:t>
            </a:r>
          </a:p>
          <a:p>
            <a:r>
              <a:rPr lang="en-US" dirty="0" smtClean="0"/>
              <a:t>Layout Design and Management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1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458" y="1598531"/>
            <a:ext cx="6772373" cy="4525963"/>
          </a:xfrm>
        </p:spPr>
        <p:txBody>
          <a:bodyPr/>
          <a:lstStyle/>
          <a:p>
            <a:r>
              <a:rPr lang="en-US" dirty="0" smtClean="0"/>
              <a:t>XML-based UI layouts</a:t>
            </a:r>
          </a:p>
          <a:p>
            <a:r>
              <a:rPr lang="en-US" dirty="0" smtClean="0"/>
              <a:t>Integrated layout designer</a:t>
            </a:r>
          </a:p>
          <a:p>
            <a:r>
              <a:rPr lang="en-US" dirty="0" smtClean="0"/>
              <a:t>Layout import and export</a:t>
            </a:r>
          </a:p>
          <a:p>
            <a:r>
              <a:rPr lang="en-US" dirty="0" smtClean="0"/>
              <a:t>Layout linking and embedding</a:t>
            </a:r>
          </a:p>
          <a:p>
            <a:r>
              <a:rPr lang="en-US" dirty="0" smtClean="0"/>
              <a:t>Context-sensitive 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4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9144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6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435100"/>
            <a:ext cx="67945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5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56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7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397000"/>
            <a:ext cx="51054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93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0"/>
            <a:ext cx="5516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7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0"/>
            <a:ext cx="4855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96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524000"/>
            <a:ext cx="58801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8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Regenstrief Institute</a:t>
            </a:r>
            <a:br>
              <a:rPr lang="en-US" dirty="0" smtClean="0"/>
            </a:br>
            <a:r>
              <a:rPr lang="en-US" sz="3200" dirty="0" err="1" smtClean="0"/>
              <a:t>www.regenstrief.org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829"/>
            <a:ext cx="9144000" cy="490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57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90700"/>
            <a:ext cx="5486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94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Plugins follow a standard specification</a:t>
            </a:r>
          </a:p>
          <a:p>
            <a:r>
              <a:rPr lang="en-US" dirty="0" smtClean="0"/>
              <a:t>Plugins are self describing</a:t>
            </a:r>
          </a:p>
          <a:p>
            <a:r>
              <a:rPr lang="en-US" dirty="0" smtClean="0"/>
              <a:t>Plugins are self registering</a:t>
            </a:r>
          </a:p>
          <a:p>
            <a:r>
              <a:rPr lang="en-US" dirty="0" smtClean="0"/>
              <a:t>Plugins may discover other plugins</a:t>
            </a:r>
          </a:p>
          <a:p>
            <a:r>
              <a:rPr lang="en-US" dirty="0" smtClean="0"/>
              <a:t>Plugins may be services or UI widgets or both</a:t>
            </a:r>
          </a:p>
          <a:p>
            <a:r>
              <a:rPr lang="en-US" dirty="0" smtClean="0"/>
              <a:t>Plugin access can be constrained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24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Abstraction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Adaptation of CWF for clinical use</a:t>
            </a:r>
          </a:p>
          <a:p>
            <a:r>
              <a:rPr lang="en-US" dirty="0" smtClean="0"/>
              <a:t>Translational layer between underlying EMR implementation and CWF</a:t>
            </a:r>
          </a:p>
          <a:p>
            <a:r>
              <a:rPr lang="en-US" dirty="0" smtClean="0"/>
              <a:t>Allows creation of interoperable clinical plugins</a:t>
            </a:r>
          </a:p>
          <a:p>
            <a:r>
              <a:rPr lang="en-US" dirty="0" smtClean="0"/>
              <a:t>Based on the HL7 FHIR specification</a:t>
            </a:r>
          </a:p>
          <a:p>
            <a:r>
              <a:rPr lang="en-US" dirty="0" smtClean="0"/>
              <a:t>Mixed clinical domain models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12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EMR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101" y="1795595"/>
            <a:ext cx="7259903" cy="3307491"/>
          </a:xfrm>
        </p:spPr>
        <p:txBody>
          <a:bodyPr/>
          <a:lstStyle/>
          <a:p>
            <a:r>
              <a:rPr lang="en-US" dirty="0" smtClean="0"/>
              <a:t>RMRS (Regenstrief Institute)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 (Veterans Health Administration)</a:t>
            </a:r>
          </a:p>
          <a:p>
            <a:r>
              <a:rPr lang="en-US" dirty="0" smtClean="0"/>
              <a:t>RPMS (Indian Health Service)</a:t>
            </a:r>
          </a:p>
          <a:p>
            <a:r>
              <a:rPr lang="en-US" dirty="0" err="1" smtClean="0"/>
              <a:t>OpenMRS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36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152400"/>
            <a:ext cx="8229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RMRS Port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sz="3100" dirty="0" smtClean="0">
                <a:ea typeface="+mj-ea"/>
                <a:cs typeface="+mj-cs"/>
              </a:rPr>
              <a:t>Feature Inventory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72367"/>
            <a:ext cx="8382000" cy="5380831"/>
          </a:xfrm>
          <a:extLst/>
        </p:spPr>
        <p:txBody>
          <a:bodyPr numCol="2"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Results display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Recent results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err="1" smtClean="0">
                <a:ea typeface="+mn-ea"/>
              </a:rPr>
              <a:t>Flowsheet</a:t>
            </a:r>
            <a:endParaRPr lang="en-US" sz="20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Clinical abstract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Clinical documents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Encounter display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Order summary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Appointment history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Patient dashboard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Medication summary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Chart search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Data capture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Order entry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Note writing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Observations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Patient letters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Document </a:t>
            </a:r>
            <a:r>
              <a:rPr lang="en-US" sz="2000" dirty="0" err="1" smtClean="0">
                <a:ea typeface="+mn-ea"/>
              </a:rPr>
              <a:t>uploader</a:t>
            </a:r>
            <a:endParaRPr lang="en-US" sz="20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Electronic signature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Problem list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Allergy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Order sets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Natural language processing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 smtClean="0">
                <a:ea typeface="+mn-ea"/>
              </a:rPr>
              <a:t>Communication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Secure chat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Clinical Decision support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Alert display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err="1" smtClean="0">
                <a:ea typeface="+mn-ea"/>
              </a:rPr>
              <a:t>InfoPanel</a:t>
            </a:r>
            <a:endParaRPr lang="en-US" sz="20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Rule authoring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Relevance Adjustment Module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FDB integration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Administrative Tools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User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Remote troubleshooting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Property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Concept mapping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Disaster aid support</a:t>
            </a:r>
            <a:endParaRPr lang="en-US" sz="24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System integration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McKesson portal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Relay Health portal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Docs4Docs integration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Research</a:t>
            </a:r>
            <a:endParaRPr lang="en-US" sz="2400" dirty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Randomization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Medication adherence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Medication reconciliation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Med profile visualization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err="1" smtClean="0">
                <a:ea typeface="+mn-ea"/>
              </a:rPr>
              <a:t>ResNet</a:t>
            </a:r>
            <a:r>
              <a:rPr lang="en-US" sz="2000" dirty="0" smtClean="0">
                <a:ea typeface="+mn-ea"/>
              </a:rPr>
              <a:t> study recruitment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SMART plug-ins</a:t>
            </a:r>
            <a:endParaRPr lang="en-US" sz="2000" dirty="0">
              <a:ea typeface="+mn-ea"/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VistA</a:t>
            </a:r>
            <a:r>
              <a:rPr lang="en-US" dirty="0" smtClean="0"/>
              <a:t>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796" y="1621415"/>
            <a:ext cx="7414019" cy="4525963"/>
          </a:xfrm>
        </p:spPr>
        <p:txBody>
          <a:bodyPr/>
          <a:lstStyle/>
          <a:p>
            <a:r>
              <a:rPr lang="en-US" dirty="0" smtClean="0"/>
              <a:t>Uses Medsphere RPC Broker for authentication,  event and messaging services</a:t>
            </a:r>
          </a:p>
          <a:p>
            <a:r>
              <a:rPr lang="en-US" dirty="0" smtClean="0"/>
              <a:t>Existing RPC Calls supported</a:t>
            </a:r>
          </a:p>
          <a:p>
            <a:r>
              <a:rPr lang="en-US" dirty="0" smtClean="0"/>
              <a:t>Serialization Support (JSON)</a:t>
            </a:r>
          </a:p>
          <a:p>
            <a:r>
              <a:rPr lang="en-US" dirty="0" smtClean="0"/>
              <a:t>FHIR API (XML)</a:t>
            </a:r>
          </a:p>
          <a:p>
            <a:r>
              <a:rPr lang="en-US" dirty="0" smtClean="0"/>
              <a:t>SMART API (RDF)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08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510"/>
          </a:xfrm>
        </p:spPr>
        <p:txBody>
          <a:bodyPr/>
          <a:lstStyle/>
          <a:p>
            <a:r>
              <a:rPr lang="en-US" b="1" dirty="0" err="1" smtClean="0"/>
              <a:t>www.carewebframework.org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825" y="1522052"/>
            <a:ext cx="5804828" cy="3485573"/>
          </a:xfrm>
        </p:spPr>
        <p:txBody>
          <a:bodyPr/>
          <a:lstStyle/>
          <a:p>
            <a:r>
              <a:rPr lang="en-US" dirty="0" smtClean="0"/>
              <a:t>Wiki</a:t>
            </a:r>
          </a:p>
          <a:p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 smtClean="0"/>
              <a:t>Blog</a:t>
            </a:r>
            <a:endParaRPr lang="en-US" dirty="0"/>
          </a:p>
          <a:p>
            <a:r>
              <a:rPr lang="en-US" dirty="0" smtClean="0"/>
              <a:t>Source Code (MPL 2.0)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12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510"/>
          </a:xfrm>
        </p:spPr>
        <p:txBody>
          <a:bodyPr/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Repositories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022" y="1153136"/>
            <a:ext cx="7095805" cy="5403989"/>
          </a:xfrm>
        </p:spPr>
        <p:txBody>
          <a:bodyPr/>
          <a:lstStyle/>
          <a:p>
            <a:r>
              <a:rPr lang="en-US" sz="2800" dirty="0" err="1" smtClean="0"/>
              <a:t>carewebframework</a:t>
            </a:r>
            <a:r>
              <a:rPr lang="en-US" sz="2800" dirty="0" smtClean="0"/>
              <a:t>-core</a:t>
            </a:r>
          </a:p>
          <a:p>
            <a:r>
              <a:rPr lang="en-US" sz="2800" dirty="0" err="1"/>
              <a:t>carewebframework</a:t>
            </a:r>
            <a:r>
              <a:rPr lang="en-US" sz="2800" dirty="0" smtClean="0"/>
              <a:t>-icons</a:t>
            </a:r>
            <a:endParaRPr lang="en-US" sz="2800" dirty="0"/>
          </a:p>
          <a:p>
            <a:r>
              <a:rPr lang="en-US" sz="2800" dirty="0" err="1"/>
              <a:t>carewebframework</a:t>
            </a:r>
            <a:r>
              <a:rPr lang="en-US" sz="2800" dirty="0" err="1" smtClean="0"/>
              <a:t>-ohj</a:t>
            </a:r>
            <a:endParaRPr lang="en-US" sz="2800" dirty="0"/>
          </a:p>
          <a:p>
            <a:r>
              <a:rPr lang="en-US" sz="2800" dirty="0" err="1"/>
              <a:t>carewebframework</a:t>
            </a:r>
            <a:r>
              <a:rPr lang="en-US" sz="2800" dirty="0" err="1" smtClean="0"/>
              <a:t>-highcharts</a:t>
            </a:r>
            <a:endParaRPr lang="en-US" sz="2800" dirty="0"/>
          </a:p>
          <a:p>
            <a:r>
              <a:rPr lang="en-US" sz="2800" dirty="0" err="1"/>
              <a:t>carewebframework</a:t>
            </a:r>
            <a:r>
              <a:rPr lang="en-US" sz="2800" dirty="0" smtClean="0"/>
              <a:t>-smart</a:t>
            </a:r>
          </a:p>
          <a:p>
            <a:r>
              <a:rPr lang="en-US" sz="2800" dirty="0" err="1"/>
              <a:t>c</a:t>
            </a:r>
            <a:r>
              <a:rPr lang="en-US" sz="2800" dirty="0" err="1" smtClean="0"/>
              <a:t>arewebframework-fhir</a:t>
            </a:r>
            <a:endParaRPr lang="en-US" sz="2800" dirty="0" smtClean="0"/>
          </a:p>
          <a:p>
            <a:r>
              <a:rPr lang="en-US" sz="2800" dirty="0" err="1"/>
              <a:t>carewebframework</a:t>
            </a:r>
            <a:r>
              <a:rPr lang="en-US" sz="2800" dirty="0" err="1" smtClean="0"/>
              <a:t>-cal</a:t>
            </a:r>
            <a:endParaRPr lang="en-US" sz="2800" dirty="0" smtClean="0"/>
          </a:p>
          <a:p>
            <a:r>
              <a:rPr lang="en-US" sz="2800" dirty="0" err="1"/>
              <a:t>carewebframework</a:t>
            </a:r>
            <a:r>
              <a:rPr lang="en-US" sz="2800" dirty="0" err="1" smtClean="0"/>
              <a:t>-openmrs</a:t>
            </a:r>
            <a:endParaRPr lang="en-US" sz="2800" dirty="0" smtClean="0"/>
          </a:p>
          <a:p>
            <a:r>
              <a:rPr lang="en-US" sz="2800" dirty="0" err="1" smtClean="0"/>
              <a:t>carewebframework</a:t>
            </a:r>
            <a:r>
              <a:rPr lang="en-US" sz="2800" dirty="0" smtClean="0"/>
              <a:t>-vista</a:t>
            </a:r>
            <a:endParaRPr lang="en-US" sz="2800" dirty="0"/>
          </a:p>
          <a:p>
            <a:r>
              <a:rPr lang="en-US" sz="2800" dirty="0" err="1"/>
              <a:t>carewebframework</a:t>
            </a:r>
            <a:r>
              <a:rPr lang="en-US" sz="2800" dirty="0" smtClean="0"/>
              <a:t>-rpms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47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4350"/>
            <a:ext cx="8229600" cy="11430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Questions?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65250" y="5634038"/>
            <a:ext cx="427382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000" dirty="0" err="1" smtClean="0"/>
              <a:t>dkmartin@</a:t>
            </a:r>
            <a:r>
              <a:rPr lang="en-US" sz="3000" dirty="0" err="1"/>
              <a:t>regenstrief.org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93" y="1657350"/>
            <a:ext cx="4671367" cy="3531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Regenstrief Institute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smtClean="0"/>
              <a:t>profit organization</a:t>
            </a:r>
            <a:endParaRPr lang="en-US" dirty="0"/>
          </a:p>
          <a:p>
            <a:r>
              <a:rPr lang="en-US" dirty="0" smtClean="0"/>
              <a:t>Founded in 1969</a:t>
            </a:r>
          </a:p>
          <a:p>
            <a:r>
              <a:rPr lang="en-US" dirty="0" smtClean="0"/>
              <a:t>Healthcare research focus</a:t>
            </a:r>
          </a:p>
          <a:p>
            <a:r>
              <a:rPr lang="en-US" dirty="0" smtClean="0"/>
              <a:t>Primarily grant funded</a:t>
            </a:r>
          </a:p>
          <a:p>
            <a:r>
              <a:rPr lang="en-US" dirty="0" smtClean="0"/>
              <a:t>Core funding from the Regenstrief Foundation</a:t>
            </a:r>
          </a:p>
          <a:p>
            <a:r>
              <a:rPr lang="en-US" dirty="0" smtClean="0"/>
              <a:t>Affiliated with Indiana University</a:t>
            </a:r>
          </a:p>
          <a:p>
            <a:r>
              <a:rPr lang="en-US" dirty="0" smtClean="0"/>
              <a:t>Collaborations with academic, government, and private sector 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0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189141"/>
            <a:ext cx="7398116" cy="137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dirty="0" smtClean="0"/>
              <a:t>CareWeb Framework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/>
              <a:t>What It Does</a:t>
            </a: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566615" y="1860915"/>
            <a:ext cx="8030308" cy="360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b="1" dirty="0" smtClean="0">
                <a:latin typeface="Times New Roman" charset="0"/>
              </a:rPr>
              <a:t>Provides a foundation for building component-based applications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b="1" dirty="0" smtClean="0">
                <a:latin typeface="Times New Roman" charset="0"/>
              </a:rPr>
              <a:t>Leverages existing open source technologies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b="1" dirty="0" smtClean="0">
                <a:latin typeface="Times New Roman" charset="0"/>
              </a:rPr>
              <a:t>Is highly extensible through plugin modules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b="1" dirty="0" smtClean="0">
                <a:latin typeface="Times New Roman" charset="0"/>
              </a:rPr>
              <a:t>Supports composable UI layouts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b="1" dirty="0" smtClean="0">
                <a:latin typeface="Times New Roman" charset="0"/>
              </a:rPr>
              <a:t>Coordinates shared functions (events, contexts)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b="1" dirty="0" smtClean="0">
                <a:latin typeface="Times New Roman" charset="0"/>
              </a:rPr>
              <a:t>Promotes collaborative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35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174869"/>
            <a:ext cx="7398116" cy="56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dirty="0" smtClean="0"/>
              <a:t>The Road to CWF</a:t>
            </a:r>
            <a:endParaRPr lang="en-US" sz="5400" baseline="30000" dirty="0">
              <a:cs typeface="Arial" charset="0"/>
            </a:endParaRP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812434" y="1056628"/>
            <a:ext cx="7595088" cy="637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1998	Consortium of VA Hospitals fund </a:t>
            </a:r>
            <a:r>
              <a:rPr lang="en-US" sz="1800" b="1" dirty="0" err="1">
                <a:latin typeface="Times New Roman" charset="0"/>
              </a:rPr>
              <a:t>VistAtion</a:t>
            </a:r>
            <a:r>
              <a:rPr lang="en-US" sz="1800" b="1" dirty="0">
                <a:latin typeface="Times New Roman" charset="0"/>
              </a:rPr>
              <a:t> project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Integrate commercial note authoring tool into CPRS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Monolithic, closed </a:t>
            </a:r>
            <a:r>
              <a:rPr lang="en-US" sz="1800" b="1" dirty="0" smtClean="0">
                <a:latin typeface="Times New Roman" charset="0"/>
                <a:cs typeface="Times New Roman" charset="0"/>
              </a:rPr>
              <a:t>→</a:t>
            </a:r>
            <a:r>
              <a:rPr lang="en-US" sz="1800" b="1" dirty="0" smtClean="0">
                <a:latin typeface="Times New Roman" charset="0"/>
              </a:rPr>
              <a:t> open, modular, extensible architecture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Monopolistic </a:t>
            </a:r>
            <a:r>
              <a:rPr lang="en-US" sz="1800" b="1" dirty="0" smtClean="0">
                <a:latin typeface="Times New Roman" charset="0"/>
                <a:cs typeface="Times New Roman" charset="0"/>
              </a:rPr>
              <a:t>→</a:t>
            </a:r>
            <a:r>
              <a:rPr lang="en-US" sz="1800" b="1" dirty="0" smtClean="0">
                <a:latin typeface="Times New Roman" charset="0"/>
              </a:rPr>
              <a:t> collaborative development culture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Needed a supporting framework (</a:t>
            </a:r>
            <a:r>
              <a:rPr lang="en-US" b="1" dirty="0" err="1" smtClean="0">
                <a:latin typeface="Times New Roman" charset="0"/>
              </a:rPr>
              <a:t>VistAtion</a:t>
            </a:r>
            <a:r>
              <a:rPr lang="en-US" b="1" dirty="0" smtClean="0">
                <a:latin typeface="Times New Roman" charset="0"/>
              </a:rPr>
              <a:t> Framework)</a:t>
            </a:r>
            <a:endParaRPr lang="en-US" sz="1800" b="1" dirty="0" smtClean="0">
              <a:latin typeface="Times New Roman" charset="0"/>
            </a:endParaRP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Modularize CPRS </a:t>
            </a:r>
            <a:r>
              <a:rPr lang="en-US" sz="1800" b="1" dirty="0">
                <a:latin typeface="Times New Roman" charset="0"/>
                <a:cs typeface="Times New Roman" charset="0"/>
              </a:rPr>
              <a:t>→ </a:t>
            </a:r>
            <a:r>
              <a:rPr lang="en-US" sz="1800" b="1" dirty="0" err="1" smtClean="0">
                <a:latin typeface="Times New Roman" charset="0"/>
                <a:cs typeface="Times New Roman" charset="0"/>
              </a:rPr>
              <a:t>VistAtion</a:t>
            </a:r>
            <a:r>
              <a:rPr lang="en-US" b="1" dirty="0">
                <a:latin typeface="Times New Roman" charset="0"/>
                <a:cs typeface="Times New Roman" charset="0"/>
              </a:rPr>
              <a:t> </a:t>
            </a:r>
            <a:r>
              <a:rPr lang="en-US" b="1" dirty="0" smtClean="0">
                <a:latin typeface="Times New Roman" charset="0"/>
                <a:cs typeface="Times New Roman" charset="0"/>
              </a:rPr>
              <a:t>components</a:t>
            </a:r>
            <a:endParaRPr lang="en-US" sz="1800" b="1" dirty="0">
              <a:latin typeface="Times New Roman" charset="0"/>
              <a:cs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1999</a:t>
            </a:r>
            <a:r>
              <a:rPr lang="en-US" sz="1800" b="1" dirty="0">
                <a:latin typeface="Times New Roman" charset="0"/>
              </a:rPr>
              <a:t>	</a:t>
            </a:r>
            <a:r>
              <a:rPr lang="en-US" sz="1800" b="1" dirty="0" err="1">
                <a:latin typeface="Times New Roman" charset="0"/>
              </a:rPr>
              <a:t>VistAtion</a:t>
            </a:r>
            <a:r>
              <a:rPr lang="en-US" sz="1800" b="1" dirty="0">
                <a:latin typeface="Times New Roman" charset="0"/>
              </a:rPr>
              <a:t> pilot commences at Atlanta VAMC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2000	VA rejects </a:t>
            </a:r>
            <a:r>
              <a:rPr lang="en-US" sz="1800" b="1" dirty="0" err="1">
                <a:latin typeface="Times New Roman" charset="0"/>
              </a:rPr>
              <a:t>VistAtion</a:t>
            </a:r>
            <a:r>
              <a:rPr lang="en-US" sz="1800" b="1" dirty="0">
                <a:latin typeface="Times New Roman" charset="0"/>
              </a:rPr>
              <a:t> concept as </a:t>
            </a:r>
            <a:r>
              <a:rPr lang="ja-JP" altLang="en-US" sz="1800" b="1" dirty="0">
                <a:latin typeface="Arial"/>
              </a:rPr>
              <a:t>“</a:t>
            </a:r>
            <a:r>
              <a:rPr lang="en-US" sz="1800" b="1" dirty="0">
                <a:latin typeface="Times New Roman" charset="0"/>
              </a:rPr>
              <a:t>too </a:t>
            </a:r>
            <a:r>
              <a:rPr lang="en-US" sz="1800" b="1" dirty="0" smtClean="0">
                <a:latin typeface="Times New Roman" charset="0"/>
              </a:rPr>
              <a:t>open</a:t>
            </a:r>
            <a:r>
              <a:rPr lang="en-US" b="1" dirty="0" smtClean="0">
                <a:latin typeface="Arial"/>
              </a:rPr>
              <a:t>”</a:t>
            </a: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2001	VistAtion re-engineered as </a:t>
            </a:r>
            <a:r>
              <a:rPr lang="en-US" sz="1800" b="1" dirty="0" smtClean="0">
                <a:latin typeface="Times New Roman" charset="0"/>
              </a:rPr>
              <a:t>VueCentric Framework</a:t>
            </a: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2002	</a:t>
            </a:r>
            <a:r>
              <a:rPr lang="en-US" sz="1800" b="1" dirty="0" err="1">
                <a:latin typeface="Times New Roman" charset="0"/>
              </a:rPr>
              <a:t>VueCentric</a:t>
            </a:r>
            <a:r>
              <a:rPr lang="en-US" sz="1800" b="1" dirty="0">
                <a:latin typeface="Times New Roman" charset="0"/>
              </a:rPr>
              <a:t>-based EHR piloted at Crow Indian Hospital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2004	IHS adopts RPMS-EHR as its official EMR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2008</a:t>
            </a:r>
            <a:r>
              <a:rPr lang="en-US" sz="1800" b="1" dirty="0">
                <a:latin typeface="Times New Roman" charset="0"/>
              </a:rPr>
              <a:t>	RPMS-EHR deployed in over 120 IHS </a:t>
            </a:r>
            <a:r>
              <a:rPr lang="en-US" sz="1800" b="1" dirty="0" smtClean="0">
                <a:latin typeface="Times New Roman" charset="0"/>
              </a:rPr>
              <a:t>sites</a:t>
            </a:r>
            <a:endParaRPr lang="en-US" b="1" dirty="0" smtClean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2009	VueCentric inspires CareWeb Framework (CWF)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2010	CWF-based clinical data viewer deployed across Indiana HIE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2011	Gopher CPOE system re-engineered as Gopher</a:t>
            </a:r>
            <a:r>
              <a:rPr lang="en-US" sz="1800" b="1" baseline="30000" dirty="0" smtClean="0">
                <a:latin typeface="Times New Roman" charset="0"/>
              </a:rPr>
              <a:t>3</a:t>
            </a:r>
            <a:r>
              <a:rPr lang="en-US" sz="1800" b="1" dirty="0" smtClean="0">
                <a:latin typeface="Times New Roman" charset="0"/>
              </a:rPr>
              <a:t> 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2012  Ports developed for </a:t>
            </a:r>
            <a:r>
              <a:rPr lang="en-US" b="1" dirty="0" err="1" smtClean="0">
                <a:latin typeface="Times New Roman" charset="0"/>
              </a:rPr>
              <a:t>OpenMRS</a:t>
            </a:r>
            <a:r>
              <a:rPr lang="en-US" b="1" dirty="0" smtClean="0">
                <a:latin typeface="Times New Roman" charset="0"/>
              </a:rPr>
              <a:t>, </a:t>
            </a:r>
            <a:r>
              <a:rPr lang="en-US" b="1" dirty="0" err="1" smtClean="0">
                <a:latin typeface="Times New Roman" charset="0"/>
              </a:rPr>
              <a:t>VistA</a:t>
            </a:r>
            <a:r>
              <a:rPr lang="en-US" b="1" dirty="0" smtClean="0">
                <a:latin typeface="Times New Roman" charset="0"/>
              </a:rPr>
              <a:t>, RPMS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2013  Open Source (MPL 2.0)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2014  Added support for FHIR</a:t>
            </a: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585" y="1417638"/>
            <a:ext cx="6811107" cy="4525963"/>
          </a:xfrm>
        </p:spPr>
        <p:txBody>
          <a:bodyPr/>
          <a:lstStyle/>
          <a:p>
            <a:r>
              <a:rPr lang="en-US" sz="2800" dirty="0" smtClean="0"/>
              <a:t>Technology convergence</a:t>
            </a:r>
          </a:p>
          <a:p>
            <a:r>
              <a:rPr lang="en-US" sz="2800" dirty="0" smtClean="0"/>
              <a:t>Web-based</a:t>
            </a:r>
          </a:p>
          <a:p>
            <a:r>
              <a:rPr lang="en-US" sz="2800" dirty="0" smtClean="0"/>
              <a:t>Leverage open source technologies</a:t>
            </a:r>
          </a:p>
          <a:p>
            <a:r>
              <a:rPr lang="en-US" sz="2800" dirty="0" smtClean="0"/>
              <a:t>Extensible architecture</a:t>
            </a:r>
          </a:p>
          <a:p>
            <a:r>
              <a:rPr lang="en-US" sz="2800" dirty="0" smtClean="0"/>
              <a:t>Modular design</a:t>
            </a:r>
          </a:p>
          <a:p>
            <a:r>
              <a:rPr lang="en-US" sz="2800" dirty="0" smtClean="0"/>
              <a:t>Composable user interface</a:t>
            </a:r>
          </a:p>
          <a:p>
            <a:r>
              <a:rPr lang="en-US" sz="2800" dirty="0" smtClean="0"/>
              <a:t>Emphasis on component re-use</a:t>
            </a:r>
          </a:p>
          <a:p>
            <a:r>
              <a:rPr lang="en-US" sz="2800" dirty="0" smtClean="0"/>
              <a:t>Ease of development</a:t>
            </a:r>
          </a:p>
          <a:p>
            <a:r>
              <a:rPr lang="en-US" sz="2800" dirty="0" smtClean="0"/>
              <a:t>Minimal configuration</a:t>
            </a:r>
          </a:p>
          <a:p>
            <a:r>
              <a:rPr lang="en-US" sz="2800" dirty="0" smtClean="0"/>
              <a:t>Domain agnostic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Already Knew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31" y="1600200"/>
            <a:ext cx="8645769" cy="4525963"/>
          </a:xfrm>
        </p:spPr>
        <p:txBody>
          <a:bodyPr/>
          <a:lstStyle/>
          <a:p>
            <a:r>
              <a:rPr lang="en-US" dirty="0" smtClean="0"/>
              <a:t>Component-based frameworks work</a:t>
            </a:r>
          </a:p>
          <a:p>
            <a:r>
              <a:rPr lang="en-US" dirty="0" smtClean="0"/>
              <a:t>Given the proper tools, users will innovate</a:t>
            </a:r>
          </a:p>
          <a:p>
            <a:r>
              <a:rPr lang="en-US" dirty="0" smtClean="0"/>
              <a:t>Don’t design to perceived workflows</a:t>
            </a:r>
          </a:p>
          <a:p>
            <a:r>
              <a:rPr lang="en-US" dirty="0" smtClean="0"/>
              <a:t>Let users adapt software to workflow</a:t>
            </a:r>
          </a:p>
          <a:p>
            <a:r>
              <a:rPr lang="en-US" dirty="0" smtClean="0"/>
              <a:t>Ability to share custom layouts is huge</a:t>
            </a:r>
          </a:p>
          <a:p>
            <a:r>
              <a:rPr lang="en-US" dirty="0" smtClean="0"/>
              <a:t>Deployment can be a pain (lots of moving parts)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3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1662" y="1561123"/>
            <a:ext cx="6400800" cy="4525963"/>
          </a:xfrm>
        </p:spPr>
        <p:txBody>
          <a:bodyPr/>
          <a:lstStyle/>
          <a:p>
            <a:r>
              <a:rPr lang="en-US" sz="2800" dirty="0" smtClean="0"/>
              <a:t>Speed, speed, speed</a:t>
            </a:r>
          </a:p>
          <a:p>
            <a:r>
              <a:rPr lang="en-US" sz="2800" dirty="0" smtClean="0"/>
              <a:t>Scalability</a:t>
            </a:r>
          </a:p>
          <a:p>
            <a:r>
              <a:rPr lang="en-US" sz="2800" dirty="0" smtClean="0"/>
              <a:t>Cross browser support</a:t>
            </a:r>
          </a:p>
          <a:p>
            <a:r>
              <a:rPr lang="en-US" sz="2800" dirty="0" smtClean="0"/>
              <a:t>UI richness</a:t>
            </a:r>
          </a:p>
          <a:p>
            <a:r>
              <a:rPr lang="en-US" sz="2800" dirty="0" smtClean="0"/>
              <a:t>UI consistency</a:t>
            </a:r>
          </a:p>
          <a:p>
            <a:r>
              <a:rPr lang="en-US" sz="2800" dirty="0" smtClean="0"/>
              <a:t>Session interference</a:t>
            </a:r>
          </a:p>
          <a:p>
            <a:r>
              <a:rPr lang="en-US" sz="2800" dirty="0" smtClean="0"/>
              <a:t>Dependency management</a:t>
            </a:r>
          </a:p>
          <a:p>
            <a:r>
              <a:rPr lang="en-US" sz="2800" dirty="0" smtClean="0"/>
              <a:t>Versioning</a:t>
            </a:r>
          </a:p>
          <a:p>
            <a:r>
              <a:rPr lang="en-US" sz="2800" dirty="0" smtClean="0"/>
              <a:t>Workflow support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269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865" y="1600200"/>
            <a:ext cx="5941646" cy="3700951"/>
          </a:xfrm>
        </p:spPr>
        <p:txBody>
          <a:bodyPr/>
          <a:lstStyle/>
          <a:p>
            <a:r>
              <a:rPr lang="en-US" sz="2800" dirty="0" smtClean="0"/>
              <a:t>Spring Framework</a:t>
            </a:r>
          </a:p>
          <a:p>
            <a:r>
              <a:rPr lang="en-US" sz="2800" dirty="0" smtClean="0"/>
              <a:t>Spring Security*</a:t>
            </a:r>
          </a:p>
          <a:p>
            <a:r>
              <a:rPr lang="en-US" sz="2800" dirty="0" smtClean="0"/>
              <a:t>ZK Framework	</a:t>
            </a:r>
          </a:p>
          <a:p>
            <a:r>
              <a:rPr lang="en-US" sz="2800" dirty="0" smtClean="0"/>
              <a:t>JQuery</a:t>
            </a:r>
          </a:p>
          <a:p>
            <a:r>
              <a:rPr lang="en-US" sz="2800" dirty="0" smtClean="0"/>
              <a:t>Apache </a:t>
            </a:r>
            <a:r>
              <a:rPr lang="en-US" sz="2800" dirty="0" err="1" smtClean="0"/>
              <a:t>ActiveMQ</a:t>
            </a:r>
            <a:r>
              <a:rPr lang="en-US" sz="2800" dirty="0"/>
              <a:t> </a:t>
            </a:r>
            <a:r>
              <a:rPr lang="en-US" sz="2800" dirty="0" smtClean="0"/>
              <a:t>Server*</a:t>
            </a:r>
          </a:p>
          <a:p>
            <a:r>
              <a:rPr lang="en-US" sz="2800" dirty="0" smtClean="0"/>
              <a:t>Apache Tomcat*</a:t>
            </a:r>
          </a:p>
          <a:p>
            <a:r>
              <a:rPr lang="en-US" sz="2800" dirty="0" smtClean="0"/>
              <a:t>Apache Maven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15768" y="6359048"/>
            <a:ext cx="147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*not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20524</TotalTime>
  <Words>609</Words>
  <Application>Microsoft Macintosh PowerPoint</Application>
  <PresentationFormat>On-screen Show (4:3)</PresentationFormat>
  <Paragraphs>262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ＭＳ Ｐゴシック</vt:lpstr>
      <vt:lpstr>Times New Roman</vt:lpstr>
      <vt:lpstr>Wingdings</vt:lpstr>
      <vt:lpstr>Office Theme</vt:lpstr>
      <vt:lpstr>Composable Software, Collaborative Development, and the CareWeb Framework</vt:lpstr>
      <vt:lpstr>Regenstrief Institute www.regenstrief.org</vt:lpstr>
      <vt:lpstr>Regenstrief Institute</vt:lpstr>
      <vt:lpstr>PowerPoint Presentation</vt:lpstr>
      <vt:lpstr>PowerPoint Presentation</vt:lpstr>
      <vt:lpstr>Design Objectives</vt:lpstr>
      <vt:lpstr>What We Already Knew</vt:lpstr>
      <vt:lpstr>Challenges</vt:lpstr>
      <vt:lpstr>Key Technologies</vt:lpstr>
      <vt:lpstr>Architecture</vt:lpstr>
      <vt:lpstr>Key Services</vt:lpstr>
      <vt:lpstr>Composability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Extensibility</vt:lpstr>
      <vt:lpstr>Clinical Abstraction Layer</vt:lpstr>
      <vt:lpstr>EMR Ports</vt:lpstr>
      <vt:lpstr>RMRS Port Feature Inventory</vt:lpstr>
      <vt:lpstr>VistA Port</vt:lpstr>
      <vt:lpstr>www.carewebframework.org</vt:lpstr>
      <vt:lpstr>Github Repositories</vt:lpstr>
      <vt:lpstr>Questions?</vt:lpstr>
    </vt:vector>
  </TitlesOfParts>
  <Manager/>
  <Company>Regenstrief Institute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Composable Software, Collaborative Development, and the CareWeb Framework</dc:title>
  <dc:subject/>
  <dc:creator>Doug Martin</dc:creator>
  <cp:keywords/>
  <dc:description/>
  <cp:lastModifiedBy>Doug Martin</cp:lastModifiedBy>
  <cp:revision>327</cp:revision>
  <dcterms:created xsi:type="dcterms:W3CDTF">2012-10-15T21:49:57Z</dcterms:created>
  <dcterms:modified xsi:type="dcterms:W3CDTF">2016-08-12T18:04:09Z</dcterms:modified>
  <cp:category/>
</cp:coreProperties>
</file>