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29" r:id="rId2"/>
    <p:sldId id="430" r:id="rId3"/>
    <p:sldId id="431" r:id="rId4"/>
    <p:sldId id="432" r:id="rId5"/>
    <p:sldId id="406" r:id="rId6"/>
    <p:sldId id="452" r:id="rId7"/>
    <p:sldId id="409" r:id="rId8"/>
    <p:sldId id="451" r:id="rId9"/>
    <p:sldId id="428" r:id="rId10"/>
    <p:sldId id="421" r:id="rId11"/>
    <p:sldId id="426" r:id="rId12"/>
    <p:sldId id="427" r:id="rId13"/>
    <p:sldId id="434" r:id="rId14"/>
    <p:sldId id="438" r:id="rId15"/>
    <p:sldId id="439" r:id="rId16"/>
    <p:sldId id="441" r:id="rId17"/>
    <p:sldId id="446" r:id="rId18"/>
    <p:sldId id="447" r:id="rId19"/>
    <p:sldId id="440" r:id="rId20"/>
    <p:sldId id="448" r:id="rId21"/>
    <p:sldId id="449" r:id="rId22"/>
    <p:sldId id="450" r:id="rId23"/>
    <p:sldId id="442" r:id="rId24"/>
    <p:sldId id="443" r:id="rId25"/>
    <p:sldId id="444" r:id="rId26"/>
    <p:sldId id="445" r:id="rId27"/>
    <p:sldId id="414" r:id="rId28"/>
    <p:sldId id="433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6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arewebframework" TargetMode="External"/><Relationship Id="rId4" Type="http://schemas.openxmlformats.org/officeDocument/2006/relationships/hyperlink" Target="http://github.com/mdgee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rewebframework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856" y="2862969"/>
            <a:ext cx="7772400" cy="215009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 Innovation Project: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Bringing RPMS Meaningful Use to </a:t>
            </a:r>
            <a:r>
              <a:rPr lang="en-US" sz="3600" dirty="0" err="1" smtClean="0">
                <a:solidFill>
                  <a:schemeClr val="bg1"/>
                </a:solidFill>
              </a:rPr>
              <a:t>VistA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4944" y="5433464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2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NETSERV Network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115"/>
          </a:xfrm>
        </p:spPr>
        <p:txBody>
          <a:bodyPr/>
          <a:lstStyle/>
          <a:p>
            <a:r>
              <a:rPr lang="en-US" dirty="0" smtClean="0"/>
              <a:t>TCP Connection and I/O Management</a:t>
            </a:r>
          </a:p>
          <a:p>
            <a:r>
              <a:rPr lang="en-US" dirty="0" smtClean="0"/>
              <a:t>RPC Broker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RPC calls</a:t>
            </a:r>
          </a:p>
          <a:p>
            <a:pPr lvl="1"/>
            <a:r>
              <a:rPr lang="en-US" dirty="0" smtClean="0"/>
              <a:t>Event propagation</a:t>
            </a:r>
          </a:p>
          <a:p>
            <a:pPr lvl="1"/>
            <a:r>
              <a:rPr lang="en-US" dirty="0" smtClean="0"/>
              <a:t>Communication is server-to-server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Restful FHIR endpoint</a:t>
            </a:r>
          </a:p>
          <a:p>
            <a:pPr lvl="1"/>
            <a:r>
              <a:rPr lang="en-US" dirty="0" smtClean="0"/>
              <a:t>Basic and OAuth2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1261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Serialization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2182"/>
          </a:xfrm>
        </p:spPr>
        <p:txBody>
          <a:bodyPr/>
          <a:lstStyle/>
          <a:p>
            <a:r>
              <a:rPr lang="en-US" dirty="0" smtClean="0"/>
              <a:t>FHIR resources (patient, encounter, etc.)</a:t>
            </a:r>
          </a:p>
          <a:p>
            <a:r>
              <a:rPr lang="en-US" dirty="0" smtClean="0"/>
              <a:t>Non-FHIR resources (user, parameter definitions)</a:t>
            </a:r>
          </a:p>
          <a:p>
            <a:r>
              <a:rPr lang="en-US" dirty="0" smtClean="0"/>
              <a:t>Currently only read and query operations supported (i.e., no write-back)</a:t>
            </a:r>
          </a:p>
        </p:txBody>
      </p:sp>
    </p:spTree>
    <p:extLst>
      <p:ext uri="{BB962C8B-B14F-4D97-AF65-F5344CB8AC3E}">
        <p14:creationId xmlns:p14="http://schemas.microsoft.com/office/powerpoint/2010/main" val="181412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6812"/>
          </a:xfrm>
        </p:spPr>
        <p:txBody>
          <a:bodyPr/>
          <a:lstStyle/>
          <a:p>
            <a:r>
              <a:rPr lang="en-US" dirty="0" smtClean="0"/>
              <a:t>HAPI FHIR library (client)</a:t>
            </a:r>
          </a:p>
          <a:p>
            <a:r>
              <a:rPr lang="en-US" dirty="0"/>
              <a:t>NETSERV Web Server (server)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Serialization Framework (server)</a:t>
            </a:r>
          </a:p>
          <a:p>
            <a:r>
              <a:rPr lang="en-US" dirty="0" smtClean="0"/>
              <a:t>Several FHIR-based plugins / services</a:t>
            </a:r>
          </a:p>
          <a:p>
            <a:pPr lvl="1"/>
            <a:r>
              <a:rPr lang="en-US" dirty="0" smtClean="0"/>
              <a:t>Patient context / lookup</a:t>
            </a:r>
          </a:p>
          <a:p>
            <a:pPr lvl="1"/>
            <a:r>
              <a:rPr lang="en-US" dirty="0" smtClean="0"/>
              <a:t>Encounter context / views</a:t>
            </a:r>
          </a:p>
        </p:txBody>
      </p:sp>
    </p:spTree>
    <p:extLst>
      <p:ext uri="{BB962C8B-B14F-4D97-AF65-F5344CB8AC3E}">
        <p14:creationId xmlns:p14="http://schemas.microsoft.com/office/powerpoint/2010/main" val="68216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Chief Complaint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BGO CHIEF COMPLAINT PICK LIST</a:t>
            </a:r>
          </a:p>
          <a:p>
            <a:pPr lvl="1"/>
            <a:r>
              <a:rPr lang="en-US" dirty="0" smtClean="0"/>
              <a:t>V NARRATIVE TEXT</a:t>
            </a:r>
          </a:p>
          <a:p>
            <a:pPr lvl="1"/>
            <a:r>
              <a:rPr lang="en-US" dirty="0" smtClean="0"/>
              <a:t>NARRATIVE TEXT TYPE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8975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" t="820" r="915" b="-3"/>
          <a:stretch/>
        </p:blipFill>
        <p:spPr>
          <a:xfrm>
            <a:off x="795528" y="457200"/>
            <a:ext cx="694944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96" y="301215"/>
            <a:ext cx="4341013" cy="62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3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PATIENT GOALS</a:t>
            </a:r>
          </a:p>
          <a:p>
            <a:pPr lvl="1"/>
            <a:r>
              <a:rPr lang="en-US" dirty="0" smtClean="0"/>
              <a:t>PATIENT GOAL TYPES</a:t>
            </a:r>
          </a:p>
          <a:p>
            <a:r>
              <a:rPr lang="en-US" dirty="0" smtClean="0"/>
              <a:t>Complications</a:t>
            </a:r>
          </a:p>
          <a:p>
            <a:pPr lvl="1"/>
            <a:r>
              <a:rPr lang="en-US" dirty="0" smtClean="0"/>
              <a:t>Some mods to BEHOPG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8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516"/>
            <a:ext cx="9144000" cy="41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738"/>
            <a:ext cx="9144000" cy="41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238"/>
          </a:xfrm>
        </p:spPr>
        <p:txBody>
          <a:bodyPr/>
          <a:lstStyle/>
          <a:p>
            <a:r>
              <a:rPr lang="en-US" sz="2800" dirty="0" smtClean="0"/>
              <a:t>Files</a:t>
            </a:r>
          </a:p>
          <a:p>
            <a:pPr lvl="1"/>
            <a:r>
              <a:rPr lang="en-US" sz="2400" dirty="0" smtClean="0"/>
              <a:t>FAMILY HISTORY</a:t>
            </a:r>
          </a:p>
          <a:p>
            <a:pPr lvl="1"/>
            <a:r>
              <a:rPr lang="en-US" sz="2400" dirty="0" smtClean="0"/>
              <a:t>FAMILY HISTORY FAMILY MEMBERS</a:t>
            </a:r>
          </a:p>
          <a:p>
            <a:pPr lvl="1"/>
            <a:r>
              <a:rPr lang="en-US" sz="2400" dirty="0" smtClean="0"/>
              <a:t>RELATIONSHIP</a:t>
            </a:r>
          </a:p>
          <a:p>
            <a:r>
              <a:rPr lang="en-US" sz="2800" dirty="0" smtClean="0"/>
              <a:t>Challenges</a:t>
            </a:r>
          </a:p>
          <a:p>
            <a:pPr lvl="1"/>
            <a:r>
              <a:rPr lang="en-US" sz="2400" dirty="0" smtClean="0"/>
              <a:t>Minor mods to BGO routines</a:t>
            </a:r>
          </a:p>
          <a:p>
            <a:pPr lvl="1"/>
            <a:r>
              <a:rPr lang="en-US" sz="2400" dirty="0" smtClean="0"/>
              <a:t>Dependency on IHS Terminology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38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selected plugin components from the RPMS-EHR, prioritized by relevance to MU</a:t>
            </a:r>
          </a:p>
          <a:p>
            <a:r>
              <a:rPr lang="en-US" dirty="0" smtClean="0"/>
              <a:t>Evaluate the suitability of the CareWeb Framework for this purpose</a:t>
            </a:r>
          </a:p>
          <a:p>
            <a:r>
              <a:rPr lang="en-US" dirty="0" smtClean="0"/>
              <a:t>Demonstrate an evolutionary path to a next generation EMR, embracing old and new technologies side by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6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064"/>
            <a:ext cx="9144000" cy="19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95450"/>
            <a:ext cx="6375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171700"/>
            <a:ext cx="5143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9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Immunization (PCC)</a:t>
            </a:r>
          </a:p>
          <a:p>
            <a:r>
              <a:rPr lang="en-US" dirty="0" smtClean="0"/>
              <a:t>RPMS Immunization Package (BI)</a:t>
            </a:r>
          </a:p>
          <a:p>
            <a:r>
              <a:rPr lang="en-US" dirty="0" smtClean="0"/>
              <a:t>RPMS-EHR Immunization Plugin (BGO)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Immunizations Enhancements (VIMM)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9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32"/>
            <a:ext cx="9144000" cy="38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8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28600"/>
            <a:ext cx="7035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8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127000"/>
            <a:ext cx="57785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1991372"/>
            <a:ext cx="7713232" cy="3485573"/>
          </a:xfrm>
        </p:spPr>
        <p:txBody>
          <a:bodyPr/>
          <a:lstStyle/>
          <a:p>
            <a:r>
              <a:rPr lang="en-US" dirty="0" smtClean="0"/>
              <a:t>CareWeb Framework</a:t>
            </a:r>
          </a:p>
          <a:p>
            <a:pPr lvl="1"/>
            <a:r>
              <a:rPr lang="en-US" dirty="0" smtClean="0">
                <a:hlinkClick r:id="rId2"/>
              </a:rPr>
              <a:t>http://www.carewebframework.org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http://github.com/carewebframework</a:t>
            </a:r>
            <a:endParaRPr lang="en-US" dirty="0" smtClean="0"/>
          </a:p>
          <a:p>
            <a:r>
              <a:rPr lang="en-US" dirty="0" smtClean="0"/>
              <a:t>Innovation Project</a:t>
            </a:r>
          </a:p>
          <a:p>
            <a:pPr lvl="1"/>
            <a:r>
              <a:rPr lang="en-US" dirty="0" smtClean="0">
                <a:hlinkClick r:id="rId4"/>
              </a:rPr>
              <a:t>http://github.com/mdgeek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32" y="2862969"/>
            <a:ext cx="5324023" cy="215009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056" y="5498010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5" y="2855347"/>
            <a:ext cx="2670048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RPMS-EHR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Chief Complaint</a:t>
            </a:r>
          </a:p>
          <a:p>
            <a:r>
              <a:rPr lang="en-US" dirty="0"/>
              <a:t>Patient Goals</a:t>
            </a:r>
          </a:p>
          <a:p>
            <a:r>
              <a:rPr lang="en-US" dirty="0" smtClean="0"/>
              <a:t>Family History</a:t>
            </a:r>
          </a:p>
          <a:p>
            <a:r>
              <a:rPr lang="en-US" dirty="0" smtClean="0"/>
              <a:t>Immunizations</a:t>
            </a:r>
          </a:p>
          <a:p>
            <a:r>
              <a:rPr lang="en-US" dirty="0" smtClean="0"/>
              <a:t>Clinical Information Reconciliation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3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026"/>
          </a:xfrm>
        </p:spPr>
        <p:txBody>
          <a:bodyPr/>
          <a:lstStyle/>
          <a:p>
            <a:r>
              <a:rPr lang="en-US" sz="2800" dirty="0" smtClean="0"/>
              <a:t>Web development framework</a:t>
            </a:r>
          </a:p>
          <a:p>
            <a:pPr lvl="1"/>
            <a:r>
              <a:rPr lang="en-US" sz="2400" dirty="0" smtClean="0"/>
              <a:t>CareWeb Framework (existing)</a:t>
            </a:r>
          </a:p>
          <a:p>
            <a:r>
              <a:rPr lang="en-US" sz="2800" dirty="0" smtClean="0"/>
              <a:t>RPC Broker support</a:t>
            </a:r>
          </a:p>
          <a:p>
            <a:pPr lvl="1"/>
            <a:r>
              <a:rPr lang="en-US" sz="2400" dirty="0" smtClean="0"/>
              <a:t>NETSERV broker (new)</a:t>
            </a:r>
          </a:p>
          <a:p>
            <a:r>
              <a:rPr lang="en-US" sz="2800" dirty="0" smtClean="0"/>
              <a:t>Web Services support</a:t>
            </a:r>
          </a:p>
          <a:p>
            <a:pPr lvl="1"/>
            <a:r>
              <a:rPr lang="en-US" sz="2400" dirty="0" smtClean="0"/>
              <a:t>NETSERV web server (new)</a:t>
            </a:r>
          </a:p>
          <a:p>
            <a:r>
              <a:rPr lang="en-US" sz="2800" dirty="0" smtClean="0"/>
              <a:t>FHIR-based data access</a:t>
            </a:r>
          </a:p>
          <a:p>
            <a:pPr lvl="1"/>
            <a:r>
              <a:rPr lang="en-US" sz="2400" dirty="0" err="1" smtClean="0"/>
              <a:t>VistA</a:t>
            </a:r>
            <a:r>
              <a:rPr lang="en-US" sz="2400" dirty="0" smtClean="0"/>
              <a:t> Serialization Framework (new)</a:t>
            </a:r>
          </a:p>
          <a:p>
            <a:r>
              <a:rPr lang="en-US" sz="2800" dirty="0" smtClean="0"/>
              <a:t>HTML Help (CHM format) support</a:t>
            </a:r>
          </a:p>
          <a:p>
            <a:pPr lvl="1"/>
            <a:r>
              <a:rPr lang="en-US" sz="2400" dirty="0" smtClean="0"/>
              <a:t>CWF HTML Help plugin (new)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16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CareWeb Framework (CWF)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496338" y="1053504"/>
            <a:ext cx="803030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Provides a foundation for building modular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Java on server; pure HTML / JavaScript on client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Has a composable user interface (UI layouts)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Coordinates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Integrates help content (indexed, context-sensitive)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Heavily promotes code 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Facilitates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0"/>
            <a:ext cx="7398116" cy="73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The Road to CWF</a:t>
            </a:r>
            <a:endParaRPr lang="en-US" sz="4400" baseline="30000" dirty="0">
              <a:latin typeface="+mj-lt"/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735623"/>
            <a:ext cx="7595088" cy="698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1998</a:t>
            </a:r>
            <a:r>
              <a:rPr lang="en-US" sz="1800" dirty="0">
                <a:latin typeface="Times New Roman" charset="0"/>
              </a:rPr>
              <a:t>	Consortium of VA Hospitals fund </a:t>
            </a:r>
            <a:r>
              <a:rPr lang="en-US" sz="1800" dirty="0" err="1">
                <a:latin typeface="Times New Roman" charset="0"/>
              </a:rPr>
              <a:t>VistAtion</a:t>
            </a:r>
            <a:r>
              <a:rPr lang="en-US" sz="1800" dirty="0">
                <a:latin typeface="Times New Roman" charset="0"/>
              </a:rPr>
              <a:t> project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latin typeface="Times New Roman" charset="0"/>
              </a:rPr>
              <a:t>Integrate commercial note authoring tool into CPRS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latin typeface="Times New Roman" charset="0"/>
              </a:rPr>
              <a:t>Monolithic, closed </a:t>
            </a:r>
            <a:r>
              <a:rPr lang="en-US" sz="1800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dirty="0" smtClean="0">
                <a:latin typeface="Times New Roman" charset="0"/>
              </a:rPr>
              <a:t> open, modular, extensible architecture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latin typeface="Times New Roman" charset="0"/>
              </a:rPr>
              <a:t>Monopolistic </a:t>
            </a:r>
            <a:r>
              <a:rPr lang="en-US" sz="1800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dirty="0" smtClean="0">
                <a:latin typeface="Times New Roman" charset="0"/>
              </a:rPr>
              <a:t> collaborative development culture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dirty="0" smtClean="0">
                <a:latin typeface="Times New Roman" charset="0"/>
              </a:rPr>
              <a:t>Needed a supporting framework (</a:t>
            </a:r>
            <a:r>
              <a:rPr lang="en-US" dirty="0" err="1" smtClean="0">
                <a:latin typeface="Times New Roman" charset="0"/>
              </a:rPr>
              <a:t>VistAtion</a:t>
            </a:r>
            <a:r>
              <a:rPr lang="en-US" dirty="0" smtClean="0">
                <a:latin typeface="Times New Roman" charset="0"/>
              </a:rPr>
              <a:t> Framework)</a:t>
            </a:r>
            <a:endParaRPr lang="en-US" sz="1800" dirty="0" smtClean="0">
              <a:latin typeface="Times New Roman" charset="0"/>
            </a:endParaRP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latin typeface="Times New Roman" charset="0"/>
              </a:rPr>
              <a:t>Modularize CPRS </a:t>
            </a:r>
            <a:r>
              <a:rPr lang="en-US" sz="1800" dirty="0">
                <a:latin typeface="Times New Roman" charset="0"/>
                <a:cs typeface="Times New Roman" charset="0"/>
              </a:rPr>
              <a:t>→ </a:t>
            </a:r>
            <a:r>
              <a:rPr lang="en-US" sz="1800" dirty="0" err="1" smtClean="0">
                <a:latin typeface="Times New Roman" charset="0"/>
                <a:cs typeface="Times New Roman" charset="0"/>
              </a:rPr>
              <a:t>VistAtion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cs typeface="Times New Roman" charset="0"/>
              </a:rPr>
              <a:t>components</a:t>
            </a:r>
            <a:endParaRPr lang="en-US" sz="1800" dirty="0">
              <a:latin typeface="Times New Roman" charset="0"/>
              <a:cs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1999</a:t>
            </a:r>
            <a:r>
              <a:rPr lang="en-US" sz="1800" dirty="0">
                <a:latin typeface="Times New Roman" charset="0"/>
              </a:rPr>
              <a:t>	</a:t>
            </a:r>
            <a:r>
              <a:rPr lang="en-US" sz="1800" dirty="0" err="1">
                <a:latin typeface="Times New Roman" charset="0"/>
              </a:rPr>
              <a:t>VistAtion</a:t>
            </a:r>
            <a:r>
              <a:rPr lang="en-US" sz="1800" dirty="0">
                <a:latin typeface="Times New Roman" charset="0"/>
              </a:rPr>
              <a:t> pilot commences at Atlanta VAMC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2000</a:t>
            </a:r>
            <a:r>
              <a:rPr lang="en-US" sz="1800" dirty="0">
                <a:latin typeface="Times New Roman" charset="0"/>
              </a:rPr>
              <a:t>	VA rejects </a:t>
            </a:r>
            <a:r>
              <a:rPr lang="en-US" sz="1800" dirty="0" err="1">
                <a:latin typeface="Times New Roman" charset="0"/>
              </a:rPr>
              <a:t>VistAtion</a:t>
            </a:r>
            <a:r>
              <a:rPr lang="en-US" sz="1800" dirty="0">
                <a:latin typeface="Times New Roman" charset="0"/>
              </a:rPr>
              <a:t> concept as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>
                <a:latin typeface="Times New Roman" charset="0"/>
              </a:rPr>
              <a:t>too open</a:t>
            </a:r>
            <a:r>
              <a:rPr lang="ja-JP" altLang="en-US" sz="1800" dirty="0">
                <a:latin typeface="Arial"/>
              </a:rPr>
              <a:t>”</a:t>
            </a: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2000</a:t>
            </a:r>
            <a:r>
              <a:rPr lang="en-US" sz="1800" dirty="0">
                <a:latin typeface="Times New Roman" charset="0"/>
              </a:rPr>
              <a:t>	Clinical Informatics Associates incorporates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2001</a:t>
            </a:r>
            <a:r>
              <a:rPr lang="en-US" sz="1800" dirty="0">
                <a:latin typeface="Times New Roman" charset="0"/>
              </a:rPr>
              <a:t>	</a:t>
            </a:r>
            <a:r>
              <a:rPr lang="en-US" sz="1800" dirty="0" err="1">
                <a:latin typeface="Times New Roman" charset="0"/>
              </a:rPr>
              <a:t>VistAtion</a:t>
            </a:r>
            <a:r>
              <a:rPr lang="en-US" sz="1800" dirty="0">
                <a:latin typeface="Times New Roman" charset="0"/>
              </a:rPr>
              <a:t> re-engineered as </a:t>
            </a:r>
            <a:r>
              <a:rPr lang="en-US" sz="1800" dirty="0" err="1">
                <a:latin typeface="Times New Roman" charset="0"/>
              </a:rPr>
              <a:t>VueCentric</a:t>
            </a: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2002</a:t>
            </a:r>
            <a:r>
              <a:rPr lang="en-US" sz="1800" dirty="0">
                <a:latin typeface="Times New Roman" charset="0"/>
              </a:rPr>
              <a:t>	</a:t>
            </a:r>
            <a:r>
              <a:rPr lang="en-US" sz="1800" dirty="0" err="1">
                <a:latin typeface="Times New Roman" charset="0"/>
              </a:rPr>
              <a:t>VueCentric</a:t>
            </a:r>
            <a:r>
              <a:rPr lang="en-US" sz="1800" dirty="0">
                <a:latin typeface="Times New Roman" charset="0"/>
              </a:rPr>
              <a:t>-based EHR piloted at Crow Indian Hospital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2004</a:t>
            </a:r>
            <a:r>
              <a:rPr lang="en-US" sz="1800" dirty="0">
                <a:latin typeface="Times New Roman" charset="0"/>
              </a:rPr>
              <a:t>	IHS adopts RPMS-EHR as its official EMR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2006</a:t>
            </a:r>
            <a:r>
              <a:rPr lang="en-US" sz="1800" dirty="0">
                <a:latin typeface="Times New Roman" charset="0"/>
              </a:rPr>
              <a:t>	</a:t>
            </a:r>
            <a:r>
              <a:rPr lang="en-US" sz="1800" dirty="0" err="1">
                <a:latin typeface="Times New Roman" charset="0"/>
              </a:rPr>
              <a:t>Medsphere</a:t>
            </a:r>
            <a:r>
              <a:rPr lang="en-US" sz="1800" dirty="0">
                <a:latin typeface="Times New Roman" charset="0"/>
              </a:rPr>
              <a:t> acquires CIA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2008</a:t>
            </a:r>
            <a:r>
              <a:rPr lang="en-US" sz="1800" dirty="0">
                <a:latin typeface="Times New Roman" charset="0"/>
              </a:rPr>
              <a:t>	RPMS-EHR deployed in over </a:t>
            </a:r>
            <a:r>
              <a:rPr lang="en-US" sz="1800" dirty="0" smtClean="0">
                <a:latin typeface="Times New Roman" charset="0"/>
              </a:rPr>
              <a:t>120 IHS sites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2008</a:t>
            </a:r>
            <a:r>
              <a:rPr lang="en-US" dirty="0" smtClean="0">
                <a:latin typeface="Times New Roman" charset="0"/>
              </a:rPr>
              <a:t>	Return to Regenstrief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2009</a:t>
            </a:r>
            <a:r>
              <a:rPr lang="en-US" sz="1800" dirty="0" smtClean="0">
                <a:latin typeface="Times New Roman" charset="0"/>
              </a:rPr>
              <a:t>	</a:t>
            </a:r>
            <a:r>
              <a:rPr lang="en-US" sz="1800" dirty="0" err="1" smtClean="0">
                <a:latin typeface="Times New Roman" charset="0"/>
              </a:rPr>
              <a:t>VueCentric</a:t>
            </a:r>
            <a:r>
              <a:rPr lang="en-US" sz="1800" dirty="0" smtClean="0">
                <a:latin typeface="Times New Roman" charset="0"/>
              </a:rPr>
              <a:t> re-engineered as CareWeb Framework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2010</a:t>
            </a:r>
            <a:r>
              <a:rPr lang="en-US" dirty="0" smtClean="0">
                <a:latin typeface="Times New Roman" charset="0"/>
              </a:rPr>
              <a:t>	CareWeb viewer deployed across Indiana HIE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2011</a:t>
            </a:r>
            <a:r>
              <a:rPr lang="en-US" sz="1800" dirty="0" smtClean="0">
                <a:latin typeface="Times New Roman" charset="0"/>
              </a:rPr>
              <a:t>	Gopher re-engineered as Gopher</a:t>
            </a:r>
            <a:r>
              <a:rPr lang="en-US" sz="1800" baseline="30000" dirty="0" smtClean="0">
                <a:latin typeface="Times New Roman" charset="0"/>
              </a:rPr>
              <a:t>3</a:t>
            </a:r>
            <a:r>
              <a:rPr lang="en-US" sz="1800" dirty="0" smtClean="0">
                <a:latin typeface="Times New Roman" charset="0"/>
              </a:rPr>
              <a:t>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2012</a:t>
            </a:r>
            <a:r>
              <a:rPr lang="en-US" dirty="0" smtClean="0">
                <a:latin typeface="Times New Roman" charset="0"/>
              </a:rPr>
              <a:t> Ports for </a:t>
            </a:r>
            <a:r>
              <a:rPr lang="en-US" dirty="0" err="1" smtClean="0">
                <a:latin typeface="Times New Roman" charset="0"/>
              </a:rPr>
              <a:t>OpenMRS</a:t>
            </a:r>
            <a:r>
              <a:rPr lang="en-US" dirty="0" smtClean="0">
                <a:latin typeface="Times New Roman" charset="0"/>
              </a:rPr>
              <a:t>, </a:t>
            </a:r>
            <a:r>
              <a:rPr lang="en-US" dirty="0" err="1" smtClean="0">
                <a:latin typeface="Times New Roman" charset="0"/>
              </a:rPr>
              <a:t>VistA</a:t>
            </a:r>
            <a:r>
              <a:rPr lang="en-US" dirty="0" smtClean="0">
                <a:latin typeface="Times New Roman" charset="0"/>
              </a:rPr>
              <a:t>, RPMS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</a:rPr>
              <a:t>2013</a:t>
            </a:r>
            <a:r>
              <a:rPr lang="en-US" sz="1800" dirty="0" smtClean="0">
                <a:latin typeface="Times New Roman" charset="0"/>
              </a:rPr>
              <a:t> Open Source (MPL 2.0)</a:t>
            </a: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CWF 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err="1" smtClean="0"/>
              <a:t>Lucene</a:t>
            </a:r>
            <a:endParaRPr lang="en-US" sz="2800" dirty="0" smtClean="0"/>
          </a:p>
          <a:p>
            <a:r>
              <a:rPr lang="en-US" sz="2800" dirty="0" smtClean="0"/>
              <a:t>Apache 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4306" y="11340"/>
            <a:ext cx="8229600" cy="825474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65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5975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22760" y="3605593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8523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74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8523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50494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29" name="Oval 28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0" name="Oval 29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8523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22760" y="1942486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47319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49081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36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49081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Adaptor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364"/>
          </a:xfrm>
        </p:spPr>
        <p:txBody>
          <a:bodyPr/>
          <a:lstStyle/>
          <a:p>
            <a:r>
              <a:rPr lang="en-US" sz="4000" dirty="0" smtClean="0"/>
              <a:t>VueCentric  </a:t>
            </a:r>
            <a:r>
              <a:rPr lang="en-US" sz="4000" dirty="0" err="1" smtClean="0"/>
              <a:t>vs</a:t>
            </a:r>
            <a:r>
              <a:rPr lang="en-US" sz="4000" dirty="0" smtClean="0"/>
              <a:t>  CareWeb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422" y="1282673"/>
            <a:ext cx="5382713" cy="2017331"/>
          </a:xfrm>
        </p:spPr>
        <p:txBody>
          <a:bodyPr/>
          <a:lstStyle/>
          <a:p>
            <a:r>
              <a:rPr lang="en-US" sz="2400" dirty="0" smtClean="0"/>
              <a:t>Same</a:t>
            </a:r>
          </a:p>
          <a:p>
            <a:pPr lvl="1"/>
            <a:r>
              <a:rPr lang="en-US" sz="2000" dirty="0" smtClean="0"/>
              <a:t>Extensible via plugin architecture</a:t>
            </a:r>
          </a:p>
          <a:p>
            <a:pPr lvl="1"/>
            <a:r>
              <a:rPr lang="en-US" sz="2000" dirty="0" smtClean="0"/>
              <a:t>Context management</a:t>
            </a:r>
          </a:p>
          <a:p>
            <a:pPr lvl="1"/>
            <a:r>
              <a:rPr lang="en-US" sz="2000" dirty="0" smtClean="0"/>
              <a:t>Event pub/sub with local/remote delivery</a:t>
            </a:r>
          </a:p>
          <a:p>
            <a:pPr lvl="1"/>
            <a:r>
              <a:rPr lang="en-US" sz="2000" dirty="0" smtClean="0"/>
              <a:t>Composable user interface (design mode)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21675"/>
            <a:ext cx="4373485" cy="29053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VueCentric</a:t>
            </a:r>
          </a:p>
          <a:p>
            <a:pPr lvl="1"/>
            <a:r>
              <a:rPr lang="en-US" sz="2000" dirty="0" smtClean="0"/>
              <a:t>Thick client</a:t>
            </a:r>
          </a:p>
          <a:p>
            <a:pPr lvl="1"/>
            <a:r>
              <a:rPr lang="en-US" sz="2000" dirty="0" smtClean="0"/>
              <a:t>Proprietary deployment</a:t>
            </a:r>
          </a:p>
          <a:p>
            <a:pPr lvl="1"/>
            <a:r>
              <a:rPr lang="en-US" sz="2000" dirty="0" smtClean="0"/>
              <a:t>Proprietary </a:t>
            </a:r>
            <a:r>
              <a:rPr lang="en-US" sz="2000" dirty="0" err="1" smtClean="0"/>
              <a:t>depnd</a:t>
            </a:r>
            <a:r>
              <a:rPr lang="en-US" sz="2000" dirty="0" smtClean="0"/>
              <a:t> management</a:t>
            </a:r>
          </a:p>
          <a:p>
            <a:pPr lvl="1"/>
            <a:r>
              <a:rPr lang="en-US" sz="2000" dirty="0" smtClean="0"/>
              <a:t>Windows only</a:t>
            </a:r>
          </a:p>
          <a:p>
            <a:pPr lvl="1"/>
            <a:r>
              <a:rPr lang="en-US" sz="2000" dirty="0" smtClean="0"/>
              <a:t>Delphi+ (COM / ActiveX)</a:t>
            </a:r>
          </a:p>
          <a:p>
            <a:pPr lvl="1"/>
            <a:r>
              <a:rPr lang="en-US" sz="2000" dirty="0" smtClean="0"/>
              <a:t>Metadata separate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48335" y="3521675"/>
            <a:ext cx="3942579" cy="29053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CareWeb Framework </a:t>
            </a:r>
          </a:p>
          <a:p>
            <a:pPr lvl="1"/>
            <a:r>
              <a:rPr lang="en-US" sz="2000" dirty="0" smtClean="0"/>
              <a:t>Web app</a:t>
            </a:r>
          </a:p>
          <a:p>
            <a:pPr lvl="1"/>
            <a:r>
              <a:rPr lang="en-US" sz="2000" dirty="0" smtClean="0"/>
              <a:t>Browser-based deployment</a:t>
            </a:r>
          </a:p>
          <a:p>
            <a:pPr lvl="1"/>
            <a:r>
              <a:rPr lang="en-US" sz="2000" dirty="0" smtClean="0"/>
              <a:t>Maven</a:t>
            </a:r>
          </a:p>
          <a:p>
            <a:pPr lvl="1"/>
            <a:r>
              <a:rPr lang="en-US" sz="2000" dirty="0" smtClean="0"/>
              <a:t>Windows, Linux, OSX</a:t>
            </a:r>
          </a:p>
          <a:p>
            <a:pPr lvl="1"/>
            <a:r>
              <a:rPr lang="en-US" sz="2000" dirty="0" smtClean="0"/>
              <a:t>Java+ (JVM)</a:t>
            </a:r>
          </a:p>
          <a:p>
            <a:pPr lvl="1"/>
            <a:r>
              <a:rPr lang="en-US" sz="2000" dirty="0" smtClean="0"/>
              <a:t>Metadata bundled</a:t>
            </a:r>
          </a:p>
        </p:txBody>
      </p:sp>
    </p:spTree>
    <p:extLst>
      <p:ext uri="{BB962C8B-B14F-4D97-AF65-F5344CB8AC3E}">
        <p14:creationId xmlns:p14="http://schemas.microsoft.com/office/powerpoint/2010/main" val="305150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21713</TotalTime>
  <Words>547</Words>
  <Application>Microsoft Macintosh PowerPoint</Application>
  <PresentationFormat>On-screen Show (4:3)</PresentationFormat>
  <Paragraphs>213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ＭＳ Ｐゴシック</vt:lpstr>
      <vt:lpstr>Times New Roman</vt:lpstr>
      <vt:lpstr>Office Theme</vt:lpstr>
      <vt:lpstr>VA Innovation Project: Bringing RPMS Meaningful Use to VistA</vt:lpstr>
      <vt:lpstr>Objectives</vt:lpstr>
      <vt:lpstr>Selected RPMS-EHR Components</vt:lpstr>
      <vt:lpstr>Infrastructure Requirements</vt:lpstr>
      <vt:lpstr>PowerPoint Presentation</vt:lpstr>
      <vt:lpstr>PowerPoint Presentation</vt:lpstr>
      <vt:lpstr>CWF Foundational Technologies</vt:lpstr>
      <vt:lpstr>Architecture</vt:lpstr>
      <vt:lpstr>VueCentric  vs  CareWeb Framework</vt:lpstr>
      <vt:lpstr>NETSERV Network Services</vt:lpstr>
      <vt:lpstr>VistA Serialization Framework</vt:lpstr>
      <vt:lpstr>FHIR Support</vt:lpstr>
      <vt:lpstr>Chief Complaint</vt:lpstr>
      <vt:lpstr>PowerPoint Presentation</vt:lpstr>
      <vt:lpstr>PowerPoint Presentation</vt:lpstr>
      <vt:lpstr>Patient Goals</vt:lpstr>
      <vt:lpstr>PowerPoint Presentation</vt:lpstr>
      <vt:lpstr>PowerPoint Presentation</vt:lpstr>
      <vt:lpstr>Family History</vt:lpstr>
      <vt:lpstr>PowerPoint Presentation</vt:lpstr>
      <vt:lpstr>PowerPoint Presentation</vt:lpstr>
      <vt:lpstr>PowerPoint Presentation</vt:lpstr>
      <vt:lpstr>Immunizations</vt:lpstr>
      <vt:lpstr>PowerPoint Presentation</vt:lpstr>
      <vt:lpstr>PowerPoint Presentation</vt:lpstr>
      <vt:lpstr>PowerPoint Presentation</vt:lpstr>
      <vt:lpstr>Resources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Innovation Project: Bringing RPMS Meaningful Use to VistA</dc:title>
  <dc:subject/>
  <dc:creator>Doug Martin</dc:creator>
  <cp:keywords/>
  <dc:description/>
  <cp:lastModifiedBy>Doug Martin</cp:lastModifiedBy>
  <cp:revision>367</cp:revision>
  <cp:lastPrinted>2016-08-12T18:08:53Z</cp:lastPrinted>
  <dcterms:created xsi:type="dcterms:W3CDTF">2012-10-15T21:49:57Z</dcterms:created>
  <dcterms:modified xsi:type="dcterms:W3CDTF">2016-08-12T18:09:09Z</dcterms:modified>
  <cp:category/>
</cp:coreProperties>
</file>