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429" r:id="rId2"/>
    <p:sldId id="406" r:id="rId3"/>
    <p:sldId id="409" r:id="rId4"/>
    <p:sldId id="451" r:id="rId5"/>
    <p:sldId id="456" r:id="rId6"/>
    <p:sldId id="472" r:id="rId7"/>
    <p:sldId id="458" r:id="rId8"/>
    <p:sldId id="457" r:id="rId9"/>
    <p:sldId id="473" r:id="rId10"/>
    <p:sldId id="466" r:id="rId11"/>
    <p:sldId id="467" r:id="rId12"/>
    <p:sldId id="468" r:id="rId13"/>
    <p:sldId id="469" r:id="rId14"/>
    <p:sldId id="470" r:id="rId15"/>
    <p:sldId id="454" r:id="rId16"/>
    <p:sldId id="471" r:id="rId17"/>
    <p:sldId id="459" r:id="rId18"/>
    <p:sldId id="460" r:id="rId19"/>
    <p:sldId id="461" r:id="rId20"/>
    <p:sldId id="462" r:id="rId21"/>
    <p:sldId id="464" r:id="rId22"/>
    <p:sldId id="465" r:id="rId23"/>
    <p:sldId id="463" r:id="rId24"/>
    <p:sldId id="433" r:id="rId2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FD37D2-F8AB-524F-B4E1-9271245D530E}" type="datetimeFigureOut">
              <a:rPr lang="en-US"/>
              <a:pPr>
                <a:defRPr/>
              </a:pPr>
              <a:t>5/5/17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66082D2-6A3C-E44E-B465-2FCB9ACF5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36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BBF5D-7C8D-3D47-856D-55C6B7B5A154}" type="slidenum">
              <a:rPr lang="en-US"/>
              <a:pPr/>
              <a:t>2</a:t>
            </a:fld>
            <a:endParaRPr lang="en-US"/>
          </a:p>
        </p:txBody>
      </p:sp>
      <p:sp>
        <p:nvSpPr>
          <p:cNvPr id="117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7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9393" indent="-169393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027D2A-DC9D-431C-9AFB-561A9AB4C40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09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CareWeb</a:t>
            </a:r>
            <a:r>
              <a:rPr lang="en-US" dirty="0" smtClean="0"/>
              <a:t>: the first </a:t>
            </a:r>
            <a:r>
              <a:rPr lang="en-US" dirty="0" err="1" smtClean="0"/>
              <a:t>SMArt</a:t>
            </a:r>
            <a:r>
              <a:rPr lang="en-US" dirty="0" smtClean="0"/>
              <a:t>-enabled</a:t>
            </a:r>
            <a:r>
              <a:rPr lang="en-US" baseline="0" dirty="0" smtClean="0"/>
              <a:t> EMR!!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E8481-F101-4D9F-83CF-796EADD2F8A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9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2CB65-CD91-5140-A944-F2A746507B64}" type="datetimeFigureOut">
              <a:rPr lang="en-US"/>
              <a:pPr>
                <a:defRPr/>
              </a:pPr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A8C19-3DC4-0947-8D2B-78DB4E953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248B7-0071-254B-8B8E-BC9D9C3A40E8}" type="datetimeFigureOut">
              <a:rPr lang="en-US"/>
              <a:pPr>
                <a:defRPr/>
              </a:pPr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038B3-1EC8-ED45-B0BD-A82FE5350E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6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9AA7D-7681-3E44-AD5E-854807FBFC0D}" type="datetimeFigureOut">
              <a:rPr lang="en-US"/>
              <a:pPr>
                <a:defRPr/>
              </a:pPr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975B4-2372-084C-A793-003B2E02F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90B53-3D4F-D043-84AD-EB06305A4180}" type="datetimeFigureOut">
              <a:rPr lang="en-US"/>
              <a:pPr>
                <a:defRPr/>
              </a:pPr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D2694-7BCF-CE4E-B376-F697E7165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2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383E7-65D2-5441-A32D-31C4F5E08518}" type="datetimeFigureOut">
              <a:rPr lang="en-US"/>
              <a:pPr>
                <a:defRPr/>
              </a:pPr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D782F-D50A-B542-A004-220BEC95E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7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752E8-DAD1-1442-8FA9-4842BD1EBAB8}" type="datetimeFigureOut">
              <a:rPr lang="en-US"/>
              <a:pPr>
                <a:defRPr/>
              </a:pPr>
              <a:t>5/5/17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45727-EF9D-3446-8616-CD3E9FCD63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0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8CCE3-531B-AF4D-9F13-6024163A6E33}" type="datetimeFigureOut">
              <a:rPr lang="en-US"/>
              <a:pPr>
                <a:defRPr/>
              </a:pPr>
              <a:t>5/5/17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A5F93-61A5-B747-A488-D6F28727C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4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47681-662F-D947-8372-206722D90536}" type="datetimeFigureOut">
              <a:rPr lang="en-US"/>
              <a:pPr>
                <a:defRPr/>
              </a:pPr>
              <a:t>5/5/17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D3D58-9F57-2141-9AB8-97E4EB55DA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1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91FB3-7173-0946-9451-A302093771DB}" type="datetimeFigureOut">
              <a:rPr lang="en-US"/>
              <a:pPr>
                <a:defRPr/>
              </a:pPr>
              <a:t>5/5/17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21A4D-C00E-5C4B-9B40-738BC6DC4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8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EF695-0819-DA4C-B020-A90CF4CC81DA}" type="datetimeFigureOut">
              <a:rPr lang="en-US"/>
              <a:pPr>
                <a:defRPr/>
              </a:pPr>
              <a:t>5/5/17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53C77-37BB-9F40-8350-9F1C8C19C8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5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F04C2-B276-0A4D-B0EE-49533EDAE912}" type="datetimeFigureOut">
              <a:rPr lang="en-US"/>
              <a:pPr>
                <a:defRPr/>
              </a:pPr>
              <a:t>5/5/17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70355-2AF4-5649-B030-2423FCD0B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2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EE3577-80FB-404B-99A8-77A93150F9D0}" type="datetimeFigureOut">
              <a:rPr lang="en-US"/>
              <a:pPr>
                <a:defRPr/>
              </a:pPr>
              <a:t>5/5/17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7991AE3-536F-3946-AD6C-F6FE20C9C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8200"/>
            <a:ext cx="5333999" cy="737870"/>
          </a:xfrm>
          <a:prstGeom prst="rect">
            <a:avLst/>
          </a:prstGeom>
        </p:spPr>
      </p:pic>
      <p:pic>
        <p:nvPicPr>
          <p:cNvPr id="1026" name="Picture 2" descr="C:\Users\emsuharr\Desktop\Presentation - Art 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12" y="2218267"/>
            <a:ext cx="9158112" cy="457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744" y="2378875"/>
            <a:ext cx="7772400" cy="230929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CareWeb Framework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2218267"/>
            <a:ext cx="915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64944" y="5433464"/>
            <a:ext cx="4485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Douglas K. Martin, MD</a:t>
            </a:r>
          </a:p>
          <a:p>
            <a:pPr algn="r"/>
            <a:r>
              <a:rPr lang="en-US" dirty="0" err="1" smtClean="0">
                <a:solidFill>
                  <a:schemeClr val="bg1"/>
                </a:solidFill>
              </a:rPr>
              <a:t>dkmartin@regenstrief.org</a:t>
            </a:r>
            <a:endParaRPr lang="en-US" dirty="0" smtClean="0">
              <a:solidFill>
                <a:schemeClr val="bg1"/>
              </a:solidFill>
            </a:endParaRP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Regenstrief Center for Biomedical Informatics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Indiana University School of Medicine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22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84" t="820" r="915" b="-3"/>
          <a:stretch/>
        </p:blipFill>
        <p:spPr>
          <a:xfrm>
            <a:off x="795528" y="457200"/>
            <a:ext cx="6949440" cy="55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81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6516"/>
            <a:ext cx="9144000" cy="414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76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4064"/>
            <a:ext cx="9144000" cy="19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84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1332"/>
            <a:ext cx="9144000" cy="383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76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Healthcare Services Platform Consortium (HSPC)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04995"/>
          </a:xfrm>
        </p:spPr>
        <p:txBody>
          <a:bodyPr/>
          <a:lstStyle/>
          <a:p>
            <a:endParaRPr lang="en-US" sz="2800" dirty="0"/>
          </a:p>
          <a:p>
            <a:r>
              <a:rPr lang="en-US" sz="2000" dirty="0" smtClean="0"/>
              <a:t>Establish platform for building truly interoperable clinical applications</a:t>
            </a:r>
          </a:p>
          <a:p>
            <a:r>
              <a:rPr lang="en-US" sz="2000" dirty="0"/>
              <a:t>Partnership of academic, federal, commercial stakeholders</a:t>
            </a:r>
          </a:p>
          <a:p>
            <a:r>
              <a:rPr lang="en-US" sz="2000" dirty="0" smtClean="0"/>
              <a:t>Leverage and evolve existing standards</a:t>
            </a:r>
          </a:p>
          <a:p>
            <a:pPr lvl="1"/>
            <a:r>
              <a:rPr lang="en-US" sz="2000" dirty="0" smtClean="0"/>
              <a:t>FHIR</a:t>
            </a:r>
          </a:p>
          <a:p>
            <a:pPr lvl="1"/>
            <a:r>
              <a:rPr lang="en-US" sz="2000" dirty="0" smtClean="0"/>
              <a:t>SMART on FHIR</a:t>
            </a:r>
          </a:p>
          <a:p>
            <a:pPr lvl="1"/>
            <a:r>
              <a:rPr lang="en-US" sz="2000" dirty="0" smtClean="0"/>
              <a:t>CIMI</a:t>
            </a:r>
          </a:p>
          <a:p>
            <a:pPr lvl="1"/>
            <a:r>
              <a:rPr lang="en-US" sz="2000" dirty="0" smtClean="0"/>
              <a:t>Other (EPS, UCS, CDS)</a:t>
            </a:r>
          </a:p>
          <a:p>
            <a:r>
              <a:rPr lang="en-US" sz="2000" dirty="0" smtClean="0"/>
              <a:t>Build toolkits for testing services</a:t>
            </a:r>
          </a:p>
          <a:p>
            <a:r>
              <a:rPr lang="en-US" sz="2000" dirty="0" err="1" smtClean="0"/>
              <a:t>www.hspconsortium.org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53725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HSPC 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2718"/>
          </a:xfrm>
        </p:spPr>
        <p:txBody>
          <a:bodyPr/>
          <a:lstStyle/>
          <a:p>
            <a:r>
              <a:rPr lang="en-US" dirty="0" smtClean="0"/>
              <a:t>CareWeb as basis for reference EMR to showcase interoperability capabilities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odular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ollaborative</a:t>
            </a:r>
          </a:p>
          <a:p>
            <a:pPr lvl="1"/>
            <a:r>
              <a:rPr lang="en-US" dirty="0" smtClean="0"/>
              <a:t>extensible</a:t>
            </a:r>
          </a:p>
          <a:p>
            <a:r>
              <a:rPr lang="en-US" dirty="0"/>
              <a:t>Common data model (FHIR vs CIMI vs ?)</a:t>
            </a:r>
          </a:p>
          <a:p>
            <a:r>
              <a:rPr lang="en-US" dirty="0" smtClean="0"/>
              <a:t>Standards-based</a:t>
            </a:r>
          </a:p>
          <a:p>
            <a:r>
              <a:rPr lang="en-US" dirty="0" smtClean="0"/>
              <a:t>100% open source</a:t>
            </a:r>
          </a:p>
        </p:txBody>
      </p:sp>
    </p:spTree>
    <p:extLst>
      <p:ext uri="{BB962C8B-B14F-4D97-AF65-F5344CB8AC3E}">
        <p14:creationId xmlns:p14="http://schemas.microsoft.com/office/powerpoint/2010/main" val="681566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5711"/>
            <a:ext cx="9144000" cy="526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83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Developments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MPL </a:t>
            </a:r>
            <a:r>
              <a:rPr lang="en-US" dirty="0" smtClean="0">
                <a:sym typeface="Wingdings"/>
              </a:rPr>
              <a:t> Apache license</a:t>
            </a:r>
          </a:p>
          <a:p>
            <a:r>
              <a:rPr lang="en-US" dirty="0">
                <a:sym typeface="Wingdings"/>
              </a:rPr>
              <a:t>Redesigned messaging services</a:t>
            </a:r>
          </a:p>
          <a:p>
            <a:r>
              <a:rPr lang="en-US" dirty="0" smtClean="0">
                <a:sym typeface="Wingdings"/>
              </a:rPr>
              <a:t>ZK  CWF web framework</a:t>
            </a:r>
          </a:p>
        </p:txBody>
      </p:sp>
    </p:spTree>
    <p:extLst>
      <p:ext uri="{BB962C8B-B14F-4D97-AF65-F5344CB8AC3E}">
        <p14:creationId xmlns:p14="http://schemas.microsoft.com/office/powerpoint/2010/main" val="1720887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Abandon ZK?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Atypical open source license</a:t>
            </a:r>
          </a:p>
          <a:p>
            <a:r>
              <a:rPr lang="en-US" dirty="0" smtClean="0"/>
              <a:t>Community version lacks key capabilities</a:t>
            </a:r>
          </a:p>
          <a:p>
            <a:r>
              <a:rPr lang="en-US" dirty="0" smtClean="0"/>
              <a:t>Product / community stagnating</a:t>
            </a:r>
          </a:p>
          <a:p>
            <a:r>
              <a:rPr lang="en-US" dirty="0" smtClean="0"/>
              <a:t>Not a mainstream technology</a:t>
            </a:r>
          </a:p>
          <a:p>
            <a:r>
              <a:rPr lang="en-US" dirty="0" smtClean="0"/>
              <a:t>Difficult to integrate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</a:t>
            </a:r>
          </a:p>
          <a:p>
            <a:r>
              <a:rPr lang="en-US" dirty="0" smtClean="0"/>
              <a:t>Proprietary approach to key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27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ZK 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Leverage existing open source technologies (client- and server-side)</a:t>
            </a:r>
          </a:p>
          <a:p>
            <a:r>
              <a:rPr lang="en-US" dirty="0" smtClean="0"/>
              <a:t>Avoid framework lock-in on client</a:t>
            </a:r>
          </a:p>
          <a:p>
            <a:r>
              <a:rPr lang="en-US" dirty="0" smtClean="0"/>
              <a:t>Build around web socket I/O for better responsiveness</a:t>
            </a:r>
          </a:p>
          <a:p>
            <a:r>
              <a:rPr lang="en-US" dirty="0" smtClean="0"/>
              <a:t>Keep the stuff we like about ZK (server-centric approach)</a:t>
            </a:r>
            <a:endParaRPr lang="en-US" dirty="0"/>
          </a:p>
          <a:p>
            <a:r>
              <a:rPr lang="en-US" dirty="0" smtClean="0"/>
              <a:t>Make it easier to extend</a:t>
            </a:r>
          </a:p>
        </p:txBody>
      </p:sp>
    </p:spTree>
    <p:extLst>
      <p:ext uri="{BB962C8B-B14F-4D97-AF65-F5344CB8AC3E}">
        <p14:creationId xmlns:p14="http://schemas.microsoft.com/office/powerpoint/2010/main" val="131654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ChangeArrowheads="1"/>
          </p:cNvSpPr>
          <p:nvPr/>
        </p:nvSpPr>
        <p:spPr bwMode="auto">
          <a:xfrm>
            <a:off x="812434" y="189141"/>
            <a:ext cx="7398116" cy="76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</a:rPr>
              <a:t>CareWeb Framework (CWF)</a:t>
            </a:r>
          </a:p>
        </p:txBody>
      </p:sp>
      <p:sp>
        <p:nvSpPr>
          <p:cNvPr id="1169412" name="Text Box 4"/>
          <p:cNvSpPr txBox="1">
            <a:spLocks noChangeArrowheads="1"/>
          </p:cNvSpPr>
          <p:nvPr/>
        </p:nvSpPr>
        <p:spPr bwMode="auto">
          <a:xfrm>
            <a:off x="496338" y="1053504"/>
            <a:ext cx="8030308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34766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8001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latin typeface="Times New Roman" charset="0"/>
              </a:rPr>
              <a:t>Provides a foundation for building </a:t>
            </a:r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modular</a:t>
            </a:r>
            <a:r>
              <a:rPr lang="en-US" sz="2000" dirty="0" smtClean="0">
                <a:latin typeface="Times New Roman" charset="0"/>
              </a:rPr>
              <a:t> applications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latin typeface="Times New Roman" charset="0"/>
              </a:rPr>
              <a:t>Leverages existing </a:t>
            </a:r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open source </a:t>
            </a:r>
            <a:r>
              <a:rPr lang="en-US" sz="2000" dirty="0" smtClean="0">
                <a:latin typeface="Times New Roman" charset="0"/>
              </a:rPr>
              <a:t>technologies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Java</a:t>
            </a:r>
            <a:r>
              <a:rPr lang="en-US" sz="2000" dirty="0" smtClean="0">
                <a:latin typeface="Times New Roman" charset="0"/>
              </a:rPr>
              <a:t> on server; pure </a:t>
            </a:r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HTML / JavaScript </a:t>
            </a:r>
            <a:r>
              <a:rPr lang="en-US" sz="2000" dirty="0" smtClean="0">
                <a:latin typeface="Times New Roman" charset="0"/>
              </a:rPr>
              <a:t>on client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latin typeface="Times New Roman" charset="0"/>
              </a:rPr>
              <a:t>Is highly </a:t>
            </a:r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extensible</a:t>
            </a:r>
            <a:r>
              <a:rPr lang="en-US" sz="2000" dirty="0" smtClean="0">
                <a:latin typeface="Times New Roman" charset="0"/>
              </a:rPr>
              <a:t> through plugin modules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latin typeface="Times New Roman" charset="0"/>
              </a:rPr>
              <a:t>Has a </a:t>
            </a:r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composable</a:t>
            </a:r>
            <a:r>
              <a:rPr lang="en-US" sz="2000" dirty="0" smtClean="0">
                <a:latin typeface="Times New Roman" charset="0"/>
              </a:rPr>
              <a:t> user interface (UI layouts)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Coordinates</a:t>
            </a:r>
            <a:r>
              <a:rPr lang="en-US" sz="2000" dirty="0" smtClean="0">
                <a:latin typeface="Times New Roman" charset="0"/>
              </a:rPr>
              <a:t> shared functions (events, contexts)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Integrates</a:t>
            </a:r>
            <a:r>
              <a:rPr lang="en-US" sz="2000" dirty="0" smtClean="0">
                <a:latin typeface="Times New Roman" charset="0"/>
              </a:rPr>
              <a:t> help content (indexed, context-sensitive)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latin typeface="Times New Roman" charset="0"/>
              </a:rPr>
              <a:t>Heavily promotes code </a:t>
            </a:r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re-use / sharing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lang="en-US" sz="2000" dirty="0" smtClean="0">
                <a:latin typeface="Times New Roman" charset="0"/>
              </a:rPr>
              <a:t>Facilitates </a:t>
            </a:r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collaborative</a:t>
            </a:r>
            <a:r>
              <a:rPr lang="en-US" sz="2000" dirty="0" smtClean="0">
                <a:latin typeface="Times New Roman" charset="0"/>
              </a:rPr>
              <a:t> development</a:t>
            </a:r>
          </a:p>
        </p:txBody>
      </p:sp>
    </p:spTree>
    <p:extLst>
      <p:ext uri="{BB962C8B-B14F-4D97-AF65-F5344CB8AC3E}">
        <p14:creationId xmlns:p14="http://schemas.microsoft.com/office/powerpoint/2010/main" val="106357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CWF Web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5602"/>
          </a:xfrm>
        </p:spPr>
        <p:txBody>
          <a:bodyPr/>
          <a:lstStyle/>
          <a:p>
            <a:r>
              <a:rPr lang="en-US" sz="2800" dirty="0" smtClean="0"/>
              <a:t>Server-side</a:t>
            </a:r>
          </a:p>
          <a:p>
            <a:pPr lvl="1"/>
            <a:r>
              <a:rPr lang="en-US" sz="2400" dirty="0" smtClean="0"/>
              <a:t>Spring Framework</a:t>
            </a:r>
          </a:p>
          <a:p>
            <a:pPr lvl="1"/>
            <a:r>
              <a:rPr lang="en-US" sz="2400" dirty="0" smtClean="0"/>
              <a:t>Spring MVC</a:t>
            </a:r>
          </a:p>
          <a:p>
            <a:pPr lvl="2"/>
            <a:r>
              <a:rPr lang="en-US" sz="2000" dirty="0" smtClean="0"/>
              <a:t>Servlet support</a:t>
            </a:r>
          </a:p>
          <a:p>
            <a:pPr lvl="2"/>
            <a:r>
              <a:rPr lang="en-US" sz="2000" dirty="0" smtClean="0"/>
              <a:t>Internationalization support</a:t>
            </a:r>
          </a:p>
          <a:p>
            <a:pPr lvl="2"/>
            <a:r>
              <a:rPr lang="en-US" sz="2000" dirty="0" err="1" smtClean="0"/>
              <a:t>Minification</a:t>
            </a:r>
            <a:r>
              <a:rPr lang="en-US" sz="2000" dirty="0" smtClean="0"/>
              <a:t>/compression support</a:t>
            </a:r>
          </a:p>
          <a:p>
            <a:pPr lvl="1"/>
            <a:r>
              <a:rPr lang="en-US" sz="2400" dirty="0" smtClean="0"/>
              <a:t>Spring Web Sockets</a:t>
            </a:r>
          </a:p>
          <a:p>
            <a:pPr lvl="1"/>
            <a:r>
              <a:rPr lang="en-US" sz="2400" dirty="0" smtClean="0"/>
              <a:t>Spring Expression Language</a:t>
            </a:r>
          </a:p>
          <a:p>
            <a:pPr lvl="1"/>
            <a:r>
              <a:rPr lang="en-US" sz="2400" dirty="0" err="1" smtClean="0"/>
              <a:t>Webjar</a:t>
            </a:r>
            <a:r>
              <a:rPr lang="en-US" sz="2400" dirty="0" smtClean="0"/>
              <a:t> Support</a:t>
            </a:r>
          </a:p>
          <a:p>
            <a:pPr lvl="2"/>
            <a:r>
              <a:rPr lang="en-US" sz="2000" dirty="0" smtClean="0"/>
              <a:t>Convenient packaging of client-side artifacts</a:t>
            </a:r>
          </a:p>
          <a:p>
            <a:pPr lvl="2"/>
            <a:r>
              <a:rPr lang="en-US" sz="2000" dirty="0" smtClean="0"/>
              <a:t>Dependency/version management via Maven</a:t>
            </a:r>
          </a:p>
          <a:p>
            <a:pPr lvl="2"/>
            <a:r>
              <a:rPr lang="en-US" sz="2000" dirty="0" err="1" smtClean="0"/>
              <a:t>RequireJS</a:t>
            </a:r>
            <a:r>
              <a:rPr lang="en-US" sz="2000" dirty="0" smtClean="0"/>
              <a:t>, Bower, NPM formats supported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409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CWF Web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Client-side</a:t>
            </a:r>
          </a:p>
          <a:p>
            <a:pPr lvl="1"/>
            <a:r>
              <a:rPr lang="en-US" dirty="0" err="1" smtClean="0"/>
              <a:t>SystemJS</a:t>
            </a:r>
            <a:endParaRPr lang="en-US" dirty="0" smtClean="0"/>
          </a:p>
          <a:p>
            <a:pPr lvl="1"/>
            <a:r>
              <a:rPr lang="en-US" dirty="0" smtClean="0"/>
              <a:t>JQuery</a:t>
            </a:r>
          </a:p>
          <a:p>
            <a:pPr lvl="1"/>
            <a:r>
              <a:rPr lang="en-US" dirty="0" smtClean="0"/>
              <a:t>JQuery-UI</a:t>
            </a:r>
          </a:p>
          <a:p>
            <a:pPr lvl="1"/>
            <a:r>
              <a:rPr lang="en-US" dirty="0" smtClean="0"/>
              <a:t>Bootstrap</a:t>
            </a:r>
          </a:p>
          <a:p>
            <a:pPr lvl="1"/>
            <a:r>
              <a:rPr lang="en-US" dirty="0" err="1" smtClean="0"/>
              <a:t>Websocket</a:t>
            </a:r>
            <a:r>
              <a:rPr lang="en-US" dirty="0" smtClean="0"/>
              <a:t> (native)</a:t>
            </a:r>
          </a:p>
          <a:p>
            <a:pPr lvl="1"/>
            <a:r>
              <a:rPr lang="en-US" dirty="0" smtClean="0"/>
              <a:t>Lightweight widget framework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619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7268"/>
          </a:xfrm>
        </p:spPr>
        <p:txBody>
          <a:bodyPr/>
          <a:lstStyle/>
          <a:p>
            <a:r>
              <a:rPr lang="en-US" dirty="0" smtClean="0"/>
              <a:t>Similarities to ZK</a:t>
            </a:r>
          </a:p>
          <a:p>
            <a:pPr lvl="1"/>
            <a:r>
              <a:rPr lang="en-US" dirty="0" smtClean="0"/>
              <a:t>Java component model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Javascript</a:t>
            </a:r>
            <a:r>
              <a:rPr lang="en-US" dirty="0" smtClean="0">
                <a:sym typeface="Wingdings"/>
              </a:rPr>
              <a:t> widget model</a:t>
            </a:r>
          </a:p>
          <a:p>
            <a:pPr lvl="1"/>
            <a:r>
              <a:rPr lang="en-US" dirty="0" smtClean="0">
                <a:sym typeface="Wingdings"/>
              </a:rPr>
              <a:t>Imperative and/or declarative</a:t>
            </a:r>
          </a:p>
          <a:p>
            <a:r>
              <a:rPr lang="en-US" dirty="0" smtClean="0">
                <a:sym typeface="Wingdings"/>
              </a:rPr>
              <a:t>Annotation-based component and event bindings</a:t>
            </a:r>
          </a:p>
          <a:p>
            <a:r>
              <a:rPr lang="en-US" dirty="0" smtClean="0">
                <a:sym typeface="Wingdings"/>
              </a:rPr>
              <a:t>Annotation-based component definitions</a:t>
            </a:r>
          </a:p>
          <a:p>
            <a:r>
              <a:rPr lang="en-US" dirty="0" smtClean="0">
                <a:sym typeface="Wingdings"/>
              </a:rPr>
              <a:t>Extensible scripting support (</a:t>
            </a:r>
            <a:r>
              <a:rPr lang="en-US" dirty="0" err="1" smtClean="0">
                <a:sym typeface="Wingdings"/>
              </a:rPr>
              <a:t>JRuby</a:t>
            </a:r>
            <a:r>
              <a:rPr lang="en-US" dirty="0" smtClean="0">
                <a:sym typeface="Wingdings"/>
              </a:rPr>
              <a:t>, Groovy)</a:t>
            </a:r>
          </a:p>
          <a:p>
            <a:r>
              <a:rPr lang="en-US" dirty="0" smtClean="0">
                <a:sym typeface="Wingdings"/>
              </a:rPr>
              <a:t>Heavy use of HTML5/CSS3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36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alpha</a:t>
            </a:r>
          </a:p>
          <a:p>
            <a:r>
              <a:rPr lang="en-US" dirty="0" smtClean="0"/>
              <a:t>Mostly feature-complete</a:t>
            </a:r>
          </a:p>
          <a:p>
            <a:r>
              <a:rPr lang="en-US" dirty="0" smtClean="0"/>
              <a:t>66 out-of-the-box components</a:t>
            </a:r>
          </a:p>
          <a:p>
            <a:r>
              <a:rPr lang="en-US" dirty="0" smtClean="0"/>
              <a:t>Migrating existing codebase</a:t>
            </a:r>
          </a:p>
          <a:p>
            <a:r>
              <a:rPr lang="en-US" dirty="0" smtClean="0"/>
              <a:t>Lot of CSS tweaks still needed</a:t>
            </a:r>
          </a:p>
        </p:txBody>
      </p:sp>
    </p:spTree>
    <p:extLst>
      <p:ext uri="{BB962C8B-B14F-4D97-AF65-F5344CB8AC3E}">
        <p14:creationId xmlns:p14="http://schemas.microsoft.com/office/powerpoint/2010/main" val="1911557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8200"/>
            <a:ext cx="5333999" cy="737870"/>
          </a:xfrm>
          <a:prstGeom prst="rect">
            <a:avLst/>
          </a:prstGeom>
        </p:spPr>
      </p:pic>
      <p:pic>
        <p:nvPicPr>
          <p:cNvPr id="1026" name="Picture 2" descr="C:\Users\emsuharr\Desktop\Presentation - Art 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12" y="2218267"/>
            <a:ext cx="9158112" cy="457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1232" y="2862969"/>
            <a:ext cx="5324023" cy="215009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Questions?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2218267"/>
            <a:ext cx="915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9056" y="5498010"/>
            <a:ext cx="4485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Douglas K. Martin, MD</a:t>
            </a:r>
          </a:p>
          <a:p>
            <a:pPr algn="r"/>
            <a:r>
              <a:rPr lang="en-US" dirty="0" err="1" smtClean="0">
                <a:solidFill>
                  <a:schemeClr val="bg1"/>
                </a:solidFill>
              </a:rPr>
              <a:t>dkmartin@regenstrief.org</a:t>
            </a:r>
            <a:endParaRPr lang="en-US" dirty="0" smtClean="0">
              <a:solidFill>
                <a:schemeClr val="bg1"/>
              </a:solidFill>
            </a:endParaRP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Regenstrief Center for Biomedical Informatics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Indiana University School of Medicine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65" y="2855347"/>
            <a:ext cx="2670048" cy="200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1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CWF Foundational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0605" y="1734439"/>
            <a:ext cx="3431988" cy="3493404"/>
          </a:xfrm>
        </p:spPr>
        <p:txBody>
          <a:bodyPr/>
          <a:lstStyle/>
          <a:p>
            <a:r>
              <a:rPr lang="en-US" sz="2800" dirty="0" smtClean="0"/>
              <a:t>Spring Framework</a:t>
            </a:r>
          </a:p>
          <a:p>
            <a:r>
              <a:rPr lang="en-US" sz="2800" dirty="0" smtClean="0"/>
              <a:t>Spring Security</a:t>
            </a:r>
          </a:p>
          <a:p>
            <a:r>
              <a:rPr lang="en-US" sz="2800" dirty="0" smtClean="0"/>
              <a:t>ZK Framework*	</a:t>
            </a:r>
          </a:p>
          <a:p>
            <a:r>
              <a:rPr lang="en-US" sz="2800" dirty="0" smtClean="0"/>
              <a:t>JQuery</a:t>
            </a:r>
          </a:p>
          <a:p>
            <a:r>
              <a:rPr lang="en-US" sz="2800" dirty="0" smtClean="0"/>
              <a:t>Bootstrap</a:t>
            </a:r>
          </a:p>
          <a:p>
            <a:r>
              <a:rPr lang="en-US" sz="2800" dirty="0" err="1" smtClean="0"/>
              <a:t>Lucene</a:t>
            </a:r>
            <a:endParaRPr lang="en-US" sz="2800" dirty="0" smtClean="0"/>
          </a:p>
          <a:p>
            <a:r>
              <a:rPr lang="en-US" sz="2800" dirty="0" smtClean="0"/>
              <a:t>Maven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84080" y="6150114"/>
            <a:ext cx="36764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All Open Source!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50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5059362"/>
            <a:ext cx="45339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External</a:t>
            </a:r>
          </a:p>
          <a:p>
            <a:pPr algn="ctr">
              <a:defRPr/>
            </a:pPr>
            <a:r>
              <a:rPr lang="en-US" sz="1400" dirty="0">
                <a:solidFill>
                  <a:srgbClr val="922122"/>
                </a:solidFill>
              </a:rPr>
              <a:t>Services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3382962"/>
            <a:ext cx="45339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Internal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Services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64306" y="11340"/>
            <a:ext cx="8229600" cy="825474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1173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Flowsheet</a:t>
            </a:r>
          </a:p>
        </p:txBody>
      </p:sp>
      <p:sp>
        <p:nvSpPr>
          <p:cNvPr id="8" name="Rectangle 7"/>
          <p:cNvSpPr/>
          <p:nvPr/>
        </p:nvSpPr>
        <p:spPr>
          <a:xfrm>
            <a:off x="755650" y="1173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Order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Entry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5975" y="1173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User Preferences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43600" y="1173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Chart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Search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565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574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Messaging</a:t>
            </a:r>
            <a:endParaRPr lang="en-US" sz="1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82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Help  Content</a:t>
            </a:r>
            <a:endParaRPr lang="en-US" sz="1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Integration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22760" y="3605593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User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Context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38523" y="36115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Patient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2000" y="52879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057400" y="52879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Security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47319" y="36115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Electronic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Signature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38523" y="26971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Manager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52400" y="33829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2400" y="50593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9436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Theme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52800" y="52879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Messaging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52400" y="1020762"/>
            <a:ext cx="45339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User</a:t>
            </a:r>
          </a:p>
          <a:p>
            <a:pPr algn="ctr">
              <a:defRPr/>
            </a:pPr>
            <a:r>
              <a:rPr lang="en-US" sz="1400" dirty="0">
                <a:solidFill>
                  <a:schemeClr val="accent1"/>
                </a:solidFill>
              </a:rPr>
              <a:t>Interface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52400" y="1020762"/>
            <a:ext cx="8839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950494" y="26971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Layout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Designer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352800" y="4373562"/>
            <a:ext cx="1189038" cy="517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Component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Discovery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772400" y="1173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Widgets</a:t>
            </a:r>
          </a:p>
        </p:txBody>
      </p:sp>
      <p:sp>
        <p:nvSpPr>
          <p:cNvPr id="29" name="Oval 28"/>
          <p:cNvSpPr/>
          <p:nvPr/>
        </p:nvSpPr>
        <p:spPr>
          <a:xfrm>
            <a:off x="7772400" y="2697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30" name="Oval 29"/>
          <p:cNvSpPr/>
          <p:nvPr/>
        </p:nvSpPr>
        <p:spPr>
          <a:xfrm>
            <a:off x="7766050" y="3611562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31" name="Oval 30"/>
          <p:cNvSpPr/>
          <p:nvPr/>
        </p:nvSpPr>
        <p:spPr>
          <a:xfrm>
            <a:off x="7766050" y="4373562"/>
            <a:ext cx="1166813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Framework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32" name="Oval 31"/>
          <p:cNvSpPr/>
          <p:nvPr/>
        </p:nvSpPr>
        <p:spPr>
          <a:xfrm>
            <a:off x="7788275" y="52879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 smtClean="0"/>
              <a:t>Host</a:t>
            </a:r>
            <a:endParaRPr lang="en-US" sz="1200" dirty="0"/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33" name="Right Brace 32"/>
          <p:cNvSpPr/>
          <p:nvPr/>
        </p:nvSpPr>
        <p:spPr>
          <a:xfrm>
            <a:off x="7353300" y="1173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Right Brace 33"/>
          <p:cNvSpPr/>
          <p:nvPr/>
        </p:nvSpPr>
        <p:spPr>
          <a:xfrm>
            <a:off x="7353300" y="2697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ight Brace 34"/>
          <p:cNvSpPr/>
          <p:nvPr/>
        </p:nvSpPr>
        <p:spPr>
          <a:xfrm>
            <a:off x="7353300" y="36115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Right Brace 35"/>
          <p:cNvSpPr/>
          <p:nvPr/>
        </p:nvSpPr>
        <p:spPr>
          <a:xfrm>
            <a:off x="7353300" y="43735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Right Brace 36"/>
          <p:cNvSpPr/>
          <p:nvPr/>
        </p:nvSpPr>
        <p:spPr>
          <a:xfrm>
            <a:off x="7353300" y="52879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648200" y="52879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Web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538523" y="1935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Patient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Selection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22760" y="1942486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Electronic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Signature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947319" y="1935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User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42" name="Oval 41"/>
          <p:cNvSpPr/>
          <p:nvPr/>
        </p:nvSpPr>
        <p:spPr>
          <a:xfrm>
            <a:off x="7772400" y="1935162"/>
            <a:ext cx="1165225" cy="51752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200" dirty="0"/>
              <a:t>Plug-in</a:t>
            </a:r>
          </a:p>
          <a:p>
            <a:pPr algn="ctr">
              <a:defRPr/>
            </a:pPr>
            <a:r>
              <a:rPr lang="en-US" sz="1200" dirty="0"/>
              <a:t>Services</a:t>
            </a:r>
          </a:p>
        </p:txBody>
      </p:sp>
      <p:sp>
        <p:nvSpPr>
          <p:cNvPr id="43" name="Right Brace 42"/>
          <p:cNvSpPr/>
          <p:nvPr/>
        </p:nvSpPr>
        <p:spPr>
          <a:xfrm>
            <a:off x="7353300" y="1935162"/>
            <a:ext cx="457200" cy="533400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648200" y="1173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SMART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Plug-in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349081" y="36115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SMART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API Registry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943600" y="52879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Solr</a:t>
            </a:r>
            <a:r>
              <a:rPr lang="en-US" sz="1200" dirty="0">
                <a:solidFill>
                  <a:schemeClr val="tx1"/>
                </a:solidFill>
              </a:rPr>
              <a:t> Search Engine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349081" y="1935162"/>
            <a:ext cx="1189038" cy="517525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SMART</a:t>
            </a:r>
          </a:p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Adaptor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37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9706" y="1417638"/>
            <a:ext cx="8764587" cy="5286375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The Medical Gopher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694"/>
            <a:ext cx="9058275" cy="573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14337" y="0"/>
            <a:ext cx="8229600" cy="896694"/>
          </a:xfrm>
        </p:spPr>
        <p:txBody>
          <a:bodyPr/>
          <a:lstStyle/>
          <a:p>
            <a:r>
              <a:rPr lang="en-US" dirty="0" smtClean="0"/>
              <a:t>Chart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96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694"/>
            <a:ext cx="9058275" cy="573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14337" y="0"/>
            <a:ext cx="8229600" cy="896694"/>
          </a:xfrm>
        </p:spPr>
        <p:txBody>
          <a:bodyPr/>
          <a:lstStyle/>
          <a:p>
            <a:r>
              <a:rPr lang="en-US" dirty="0" smtClean="0"/>
              <a:t>Indiana HIE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4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MArt-CareWeb.png"/>
          <p:cNvPicPr>
            <a:picLocks noChangeAspect="1"/>
          </p:cNvPicPr>
          <p:nvPr/>
        </p:nvPicPr>
        <p:blipFill rotWithShape="1">
          <a:blip r:embed="rId3"/>
          <a:srcRect l="43" t="10235" r="-43" b="14146"/>
          <a:stretch/>
        </p:blipFill>
        <p:spPr>
          <a:xfrm>
            <a:off x="384048" y="1234440"/>
            <a:ext cx="8305800" cy="4572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0477" y="339371"/>
            <a:ext cx="8229600" cy="738187"/>
          </a:xfrm>
        </p:spPr>
        <p:txBody>
          <a:bodyPr/>
          <a:lstStyle/>
          <a:p>
            <a:pPr algn="ctr"/>
            <a:r>
              <a:rPr lang="en-US" dirty="0" smtClean="0"/>
              <a:t>SMART Support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45158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 Innovation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54447"/>
          </a:xfrm>
        </p:spPr>
        <p:txBody>
          <a:bodyPr/>
          <a:lstStyle/>
          <a:p>
            <a:r>
              <a:rPr lang="en-US" dirty="0" smtClean="0"/>
              <a:t>Demonstrate CWF running atop </a:t>
            </a:r>
            <a:r>
              <a:rPr lang="en-US" dirty="0" err="1" smtClean="0"/>
              <a:t>VistA</a:t>
            </a:r>
            <a:endParaRPr lang="en-US" dirty="0" smtClean="0"/>
          </a:p>
          <a:p>
            <a:r>
              <a:rPr lang="en-US" dirty="0" smtClean="0"/>
              <a:t>Port selected plugins from RPMS EHR</a:t>
            </a:r>
          </a:p>
          <a:p>
            <a:pPr lvl="1"/>
            <a:r>
              <a:rPr lang="en-US" dirty="0" smtClean="0"/>
              <a:t>Chief Complaint</a:t>
            </a:r>
          </a:p>
          <a:p>
            <a:pPr lvl="1"/>
            <a:r>
              <a:rPr lang="en-US" dirty="0" smtClean="0"/>
              <a:t>Patient Goals</a:t>
            </a:r>
          </a:p>
          <a:p>
            <a:pPr lvl="1"/>
            <a:r>
              <a:rPr lang="en-US" dirty="0" smtClean="0"/>
              <a:t>Family History</a:t>
            </a:r>
          </a:p>
          <a:p>
            <a:pPr lvl="1"/>
            <a:r>
              <a:rPr lang="en-US" dirty="0" smtClean="0"/>
              <a:t>Immunizations</a:t>
            </a:r>
          </a:p>
        </p:txBody>
      </p:sp>
    </p:spTree>
    <p:extLst>
      <p:ext uri="{BB962C8B-B14F-4D97-AF65-F5344CB8AC3E}">
        <p14:creationId xmlns:p14="http://schemas.microsoft.com/office/powerpoint/2010/main" val="396902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22313</TotalTime>
  <Words>501</Words>
  <Application>Microsoft Macintosh PowerPoint</Application>
  <PresentationFormat>On-screen Show (4:3)</PresentationFormat>
  <Paragraphs>181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ＭＳ Ｐゴシック</vt:lpstr>
      <vt:lpstr>Times New Roman</vt:lpstr>
      <vt:lpstr>Wingdings</vt:lpstr>
      <vt:lpstr>Office Theme</vt:lpstr>
      <vt:lpstr>The CareWeb Framework</vt:lpstr>
      <vt:lpstr>PowerPoint Presentation</vt:lpstr>
      <vt:lpstr>CWF Foundational Technologies</vt:lpstr>
      <vt:lpstr>Architecture</vt:lpstr>
      <vt:lpstr>The Medical Gopher</vt:lpstr>
      <vt:lpstr>Chart Search</vt:lpstr>
      <vt:lpstr>Indiana HIE</vt:lpstr>
      <vt:lpstr>SMART Support</vt:lpstr>
      <vt:lpstr>VA Innovation Project</vt:lpstr>
      <vt:lpstr>PowerPoint Presentation</vt:lpstr>
      <vt:lpstr>PowerPoint Presentation</vt:lpstr>
      <vt:lpstr>PowerPoint Presentation</vt:lpstr>
      <vt:lpstr>PowerPoint Presentation</vt:lpstr>
      <vt:lpstr>Healthcare Services Platform Consortium (HSPC)</vt:lpstr>
      <vt:lpstr>HSPC Collaboration</vt:lpstr>
      <vt:lpstr>PowerPoint Presentation</vt:lpstr>
      <vt:lpstr>New Developments</vt:lpstr>
      <vt:lpstr>Why Abandon ZK?</vt:lpstr>
      <vt:lpstr>A ZK Replacement</vt:lpstr>
      <vt:lpstr>CWF Web Framework</vt:lpstr>
      <vt:lpstr>CWF Web Framework</vt:lpstr>
      <vt:lpstr>Features</vt:lpstr>
      <vt:lpstr>Current State</vt:lpstr>
      <vt:lpstr>Questions?</vt:lpstr>
    </vt:vector>
  </TitlesOfParts>
  <Manager/>
  <Company>Regenstrief Institute</Company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CareWeb Framework</dc:title>
  <dc:subject/>
  <dc:creator>Doug Martin</dc:creator>
  <cp:keywords/>
  <dc:description/>
  <cp:lastModifiedBy>Doug Martin</cp:lastModifiedBy>
  <cp:revision>393</cp:revision>
  <dcterms:created xsi:type="dcterms:W3CDTF">2012-10-15T21:49:57Z</dcterms:created>
  <dcterms:modified xsi:type="dcterms:W3CDTF">2017-05-05T10:40:53Z</dcterms:modified>
  <cp:category/>
</cp:coreProperties>
</file>