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7" r:id="rId2"/>
    <p:sldId id="417" r:id="rId3"/>
    <p:sldId id="406" r:id="rId4"/>
    <p:sldId id="416" r:id="rId5"/>
    <p:sldId id="412" r:id="rId6"/>
    <p:sldId id="411" r:id="rId7"/>
    <p:sldId id="407" r:id="rId8"/>
    <p:sldId id="408" r:id="rId9"/>
    <p:sldId id="413" r:id="rId10"/>
    <p:sldId id="410" r:id="rId11"/>
    <p:sldId id="409" r:id="rId12"/>
    <p:sldId id="418" r:id="rId13"/>
    <p:sldId id="419" r:id="rId14"/>
    <p:sldId id="421" r:id="rId15"/>
    <p:sldId id="41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Regenstrief Institute, a pioneer in physician order entry and clinical decision support systems, is currently in the midst of deploying a new platform built on open-source technologies. The centerpiece of this effort is G3, a CPOE designed to support advanced research in clinical decision support, usability, physician workflow, and patient safety. We will be demonstrating this new system, with a focus on its interface design, CDS architecture, natural language processing capabilities, and provider communications. We will also be discussing our user-centered design process, opportunities for collaboration, and future development plans.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33274E8-DC06-AD42-8E97-8685456DBCCF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F646B1D-F2D6-144A-B9A8-8F0A78CE29AC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3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r>
              <a:rPr lang="en-US" dirty="0" smtClean="0"/>
              <a:t>Speed, speed, speed (translated into our new platform)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Web-based application wins/challenges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Components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SOA wins/losses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What would we do differently if we started over</a:t>
            </a:r>
          </a:p>
          <a:p>
            <a:pPr marL="169393" indent="-169393">
              <a:buFont typeface="Arial"/>
              <a:buChar char="•"/>
            </a:pPr>
            <a:r>
              <a:rPr lang="en-US" dirty="0" smtClean="0"/>
              <a:t>Compare to our goals – did we achieve them?</a:t>
            </a:r>
          </a:p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Creating a Flexible 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EMR Architecture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979210" y="2913720"/>
            <a:ext cx="739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MD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123"/>
            <a:ext cx="6400800" cy="4525963"/>
          </a:xfrm>
        </p:spPr>
        <p:txBody>
          <a:bodyPr/>
          <a:lstStyle/>
          <a:p>
            <a:r>
              <a:rPr lang="en-US" sz="2800" dirty="0" smtClean="0"/>
              <a:t>Speed, speed, speed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Cross browser support</a:t>
            </a:r>
          </a:p>
          <a:p>
            <a:r>
              <a:rPr lang="en-US" sz="2800" dirty="0" smtClean="0"/>
              <a:t>UI richness</a:t>
            </a:r>
          </a:p>
          <a:p>
            <a:r>
              <a:rPr lang="en-US" sz="2800" dirty="0" smtClean="0"/>
              <a:t>UI consistency</a:t>
            </a:r>
          </a:p>
          <a:p>
            <a:r>
              <a:rPr lang="en-US" sz="2800" dirty="0" smtClean="0"/>
              <a:t>Session interference</a:t>
            </a:r>
          </a:p>
          <a:p>
            <a:r>
              <a:rPr lang="en-US" sz="2800" dirty="0" smtClean="0"/>
              <a:t>Dependency management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Workflow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2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95"/>
            <a:ext cx="4769863" cy="5257800"/>
          </a:xfrm>
        </p:spPr>
        <p:txBody>
          <a:bodyPr/>
          <a:lstStyle/>
          <a:p>
            <a:r>
              <a:rPr lang="en-US" sz="2800" dirty="0" smtClean="0"/>
              <a:t>Java</a:t>
            </a:r>
          </a:p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err="1" smtClean="0"/>
              <a:t>JQuery</a:t>
            </a:r>
            <a:endParaRPr lang="en-US" sz="2800" dirty="0" smtClean="0"/>
          </a:p>
          <a:p>
            <a:r>
              <a:rPr lang="en-US" sz="2800" dirty="0" smtClean="0"/>
              <a:t>JavaHelp</a:t>
            </a:r>
            <a:endParaRPr lang="en-US" sz="2800" dirty="0" smtClean="0"/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ActiveMQ</a:t>
            </a:r>
            <a:r>
              <a:rPr lang="en-US" sz="2800" dirty="0"/>
              <a:t> </a:t>
            </a:r>
            <a:r>
              <a:rPr lang="en-US" sz="2800" dirty="0" smtClean="0"/>
              <a:t>Server</a:t>
            </a:r>
          </a:p>
          <a:p>
            <a:r>
              <a:rPr lang="en-US" sz="2800" dirty="0" smtClean="0"/>
              <a:t>Apache Tomcat</a:t>
            </a:r>
          </a:p>
          <a:p>
            <a:r>
              <a:rPr lang="en-US" sz="2800" dirty="0" smtClean="0"/>
              <a:t>Apache Maven</a:t>
            </a:r>
          </a:p>
          <a:p>
            <a:r>
              <a:rPr lang="en-US" sz="2800" dirty="0" smtClean="0"/>
              <a:t>CCOW</a:t>
            </a: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82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987675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2225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565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943600" y="2971800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987675"/>
            <a:ext cx="1189038" cy="5175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943600" y="1444625"/>
            <a:ext cx="1189038" cy="519113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SMArt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52800" y="1463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Flowsheet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8200" y="1463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Rule Authoring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7400" y="2225675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Problem List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89313" y="2228850"/>
            <a:ext cx="1189037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Medication List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48200" y="2236788"/>
            <a:ext cx="1189038" cy="51911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Allergy List</a:t>
            </a:r>
          </a:p>
        </p:txBody>
      </p:sp>
    </p:spTree>
    <p:extLst>
      <p:ext uri="{BB962C8B-B14F-4D97-AF65-F5344CB8AC3E}">
        <p14:creationId xmlns:p14="http://schemas.microsoft.com/office/powerpoint/2010/main" val="24282063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latin typeface="Calibri" charset="0"/>
              </a:rPr>
              <a:t>What’s </a:t>
            </a:r>
            <a:r>
              <a:rPr lang="en-US" sz="3600" dirty="0" smtClean="0">
                <a:latin typeface="Calibri" charset="0"/>
              </a:rPr>
              <a:t>inside </a:t>
            </a:r>
            <a:r>
              <a:rPr lang="en-US" sz="3600" dirty="0">
                <a:latin typeface="Calibri" charset="0"/>
              </a:rPr>
              <a:t>the new Gopher?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4816"/>
          </a:xfrm>
          <a:ln>
            <a:miter lim="800000"/>
            <a:headEnd/>
            <a:tailEnd/>
          </a:ln>
          <a:extLst/>
        </p:spPr>
        <p:txBody>
          <a:bodyPr numCol="2"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>
                <a:latin typeface="Arial"/>
                <a:cs typeface="Arial"/>
              </a:rPr>
              <a:t>Data capture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Order entry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Note Writing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Observations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Patient Letters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Document </a:t>
            </a:r>
            <a:r>
              <a:rPr lang="en-US" sz="1100" dirty="0" err="1">
                <a:latin typeface="Arial"/>
                <a:cs typeface="Arial"/>
              </a:rPr>
              <a:t>uploader</a:t>
            </a:r>
            <a:endParaRPr lang="en-US" sz="1100" dirty="0">
              <a:latin typeface="Arial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Electronic signature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Problem list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Allergy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Order Sets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>
                <a:latin typeface="Arial"/>
                <a:cs typeface="Arial"/>
              </a:rPr>
              <a:t>Natural Language Processing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Results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Recent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Flowsheet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Clinical abstract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Clinical documents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Encounter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Order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Appointment history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Patient dashboard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summary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Chart search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Clinical Decision support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Alert display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InfoPanel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Rule Authoring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Relevance Adjustment Module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FDB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Setting-specific functionality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Outpatient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Inpatient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Emergency Department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      Touch interface</a:t>
            </a:r>
            <a:endParaRPr lang="en-US" sz="700" dirty="0" smtClean="0">
              <a:latin typeface="Arial"/>
              <a:ea typeface="+mn-ea"/>
              <a:cs typeface="Arial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Administrative Tools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User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Remote troubleshooting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Property management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Concept mapping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Disaster aid support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System integration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McKesson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Relay Health portal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Docs4Docs integration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Research</a:t>
            </a:r>
            <a:endParaRPr lang="en-US" sz="1200" b="1" dirty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Randomization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adherence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Medication reconciliation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Med profile visualization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err="1" smtClean="0">
                <a:latin typeface="Arial"/>
                <a:ea typeface="+mn-ea"/>
                <a:cs typeface="Arial"/>
              </a:rPr>
              <a:t>ResNet</a:t>
            </a:r>
            <a:r>
              <a:rPr lang="en-US" sz="1100" dirty="0" smtClean="0">
                <a:latin typeface="Arial"/>
                <a:ea typeface="+mn-ea"/>
                <a:cs typeface="Arial"/>
              </a:rPr>
              <a:t> </a:t>
            </a:r>
            <a:r>
              <a:rPr lang="en-US" sz="1100" dirty="0" smtClean="0">
                <a:latin typeface="Arial"/>
                <a:ea typeface="+mn-ea"/>
                <a:cs typeface="Arial"/>
              </a:rPr>
              <a:t>study recruitment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SMART plug-ins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Certifications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Meaningful Use </a:t>
            </a:r>
            <a:r>
              <a:rPr lang="en-US" sz="1100" dirty="0" err="1" smtClean="0">
                <a:latin typeface="Arial"/>
                <a:ea typeface="+mn-ea"/>
                <a:cs typeface="Arial"/>
              </a:rPr>
              <a:t>Inpt</a:t>
            </a:r>
            <a:r>
              <a:rPr lang="en-US" sz="1100" dirty="0" smtClean="0">
                <a:latin typeface="Arial"/>
                <a:ea typeface="+mn-ea"/>
                <a:cs typeface="Arial"/>
              </a:rPr>
              <a:t> / </a:t>
            </a:r>
            <a:r>
              <a:rPr lang="en-US" sz="1100" dirty="0" err="1" smtClean="0">
                <a:latin typeface="Arial"/>
                <a:ea typeface="+mn-ea"/>
                <a:cs typeface="Arial"/>
              </a:rPr>
              <a:t>Outpt</a:t>
            </a:r>
            <a:endParaRPr lang="en-US" sz="1100" dirty="0" smtClean="0">
              <a:latin typeface="Arial"/>
              <a:ea typeface="+mn-ea"/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NCPDP e-Prescribing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200" b="1" dirty="0" smtClean="0">
                <a:latin typeface="Arial"/>
                <a:ea typeface="+mn-ea"/>
                <a:cs typeface="Arial"/>
              </a:rPr>
              <a:t>Reporting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100" dirty="0" smtClean="0">
                <a:latin typeface="Arial"/>
                <a:ea typeface="+mn-ea"/>
                <a:cs typeface="Arial"/>
              </a:rPr>
              <a:t>Population search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1100" dirty="0">
              <a:latin typeface="Arial"/>
              <a:ea typeface="+mn-ea"/>
              <a:cs typeface="Arial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100" dirty="0" smtClean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4408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Modular architectures promote</a:t>
            </a:r>
          </a:p>
          <a:p>
            <a:pPr lvl="1"/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Collaboration within and across organizations</a:t>
            </a:r>
          </a:p>
          <a:p>
            <a:pPr lvl="1"/>
            <a:r>
              <a:rPr lang="en-US" dirty="0" smtClean="0"/>
              <a:t>Best-of-breed approach</a:t>
            </a:r>
          </a:p>
          <a:p>
            <a:pPr lvl="1"/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Incremental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6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585" y="1415684"/>
            <a:ext cx="5941646" cy="5257800"/>
          </a:xfrm>
        </p:spPr>
        <p:txBody>
          <a:bodyPr/>
          <a:lstStyle/>
          <a:p>
            <a:r>
              <a:rPr lang="en-US" sz="2800" dirty="0" smtClean="0"/>
              <a:t>Ongoing work</a:t>
            </a:r>
          </a:p>
          <a:p>
            <a:pPr lvl="1"/>
            <a:r>
              <a:rPr lang="en-US" sz="2000" dirty="0" smtClean="0"/>
              <a:t>SMART platform </a:t>
            </a:r>
            <a:r>
              <a:rPr lang="en-US" sz="2000" dirty="0" smtClean="0"/>
              <a:t>support</a:t>
            </a:r>
          </a:p>
          <a:p>
            <a:pPr lvl="1"/>
            <a:r>
              <a:rPr lang="en-US" sz="2000" dirty="0" smtClean="0"/>
              <a:t>Clinical abstraction layer</a:t>
            </a:r>
            <a:endParaRPr lang="en-US" sz="2000" dirty="0" smtClean="0"/>
          </a:p>
          <a:p>
            <a:pPr lvl="1"/>
            <a:r>
              <a:rPr lang="en-US" sz="2000" dirty="0" smtClean="0"/>
              <a:t>EMR adaptors</a:t>
            </a:r>
          </a:p>
          <a:p>
            <a:pPr lvl="2"/>
            <a:r>
              <a:rPr lang="en-US" sz="1600" dirty="0" err="1" smtClean="0"/>
              <a:t>VistA</a:t>
            </a:r>
            <a:endParaRPr lang="en-US" sz="1600" dirty="0" smtClean="0"/>
          </a:p>
          <a:p>
            <a:pPr lvl="2"/>
            <a:r>
              <a:rPr lang="en-US" sz="1600" dirty="0" smtClean="0"/>
              <a:t>RPMS</a:t>
            </a:r>
          </a:p>
          <a:p>
            <a:pPr lvl="2"/>
            <a:r>
              <a:rPr lang="en-US" sz="1600" dirty="0" err="1" smtClean="0"/>
              <a:t>OpenMRS</a:t>
            </a:r>
            <a:endParaRPr lang="en-US" sz="1600" dirty="0" smtClean="0"/>
          </a:p>
          <a:p>
            <a:pPr lvl="2"/>
            <a:r>
              <a:rPr lang="en-US" sz="1600" smtClean="0"/>
              <a:t>Commercial systems</a:t>
            </a:r>
            <a:endParaRPr lang="en-US" sz="1600" dirty="0" smtClean="0"/>
          </a:p>
          <a:p>
            <a:r>
              <a:rPr lang="en-US" sz="2800" dirty="0" smtClean="0"/>
              <a:t>Open </a:t>
            </a:r>
            <a:r>
              <a:rPr lang="en-US" sz="2800" dirty="0" smtClean="0"/>
              <a:t>source</a:t>
            </a:r>
          </a:p>
          <a:p>
            <a:pPr lvl="1"/>
            <a:r>
              <a:rPr lang="en-US" sz="2000" dirty="0" smtClean="0"/>
              <a:t>Community </a:t>
            </a:r>
            <a:r>
              <a:rPr lang="en-US" sz="2000" dirty="0" smtClean="0"/>
              <a:t>building</a:t>
            </a:r>
          </a:p>
          <a:p>
            <a:pPr lvl="1"/>
            <a:r>
              <a:rPr lang="en-US" sz="2000" dirty="0" smtClean="0"/>
              <a:t>Infrastructure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5694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Traditional EMR architectures tend to be monolithic in design, which may limit configurability and extensibility</a:t>
            </a:r>
          </a:p>
          <a:p>
            <a:r>
              <a:rPr lang="en-US" sz="2800" dirty="0" smtClean="0"/>
              <a:t>Novel modular architectures support collaborative EMR development through</a:t>
            </a:r>
            <a:endParaRPr lang="en-US" sz="2400" dirty="0" smtClean="0"/>
          </a:p>
          <a:p>
            <a:pPr lvl="1"/>
            <a:r>
              <a:rPr lang="en-US" sz="2400" dirty="0" smtClean="0"/>
              <a:t>Built-in extensibility</a:t>
            </a:r>
          </a:p>
          <a:p>
            <a:pPr lvl="1"/>
            <a:r>
              <a:rPr lang="en-US" sz="2400" dirty="0" smtClean="0"/>
              <a:t>High level of configurability</a:t>
            </a:r>
          </a:p>
          <a:p>
            <a:pPr lvl="1"/>
            <a:r>
              <a:rPr lang="en-US" sz="2400" dirty="0" smtClean="0"/>
              <a:t>Flexible UI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85122" y="2095177"/>
            <a:ext cx="7398116" cy="991965"/>
          </a:xfrm>
          <a:prstGeom prst="rect">
            <a:avLst/>
          </a:prstGeom>
          <a:noFill/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The </a:t>
            </a:r>
            <a:r>
              <a:rPr lang="en-US" sz="4400" dirty="0" err="1" smtClean="0"/>
              <a:t>CareWeb</a:t>
            </a:r>
            <a:r>
              <a:rPr lang="en-US" sz="4400" dirty="0" smtClean="0"/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400" dirty="0" smtClean="0"/>
              <a:t>What It Is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81724" y="1549105"/>
            <a:ext cx="8478345" cy="414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foundation for component-based applications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Highly extensible through plugin modules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Flexible, supporting user-designed layouts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coordinator of shared functions (events, contexts)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facilitator of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6865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Calibri"/>
                <a:cs typeface="Calibri"/>
              </a:rPr>
              <a:t>What It Isn’t</a:t>
            </a:r>
            <a:endParaRPr lang="en-US" sz="4400" baseline="30000" dirty="0">
              <a:latin typeface="Calibri"/>
              <a:cs typeface="Calibri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445847"/>
            <a:ext cx="7248769" cy="24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 </a:t>
            </a:r>
            <a:r>
              <a:rPr lang="en-US" sz="2800" dirty="0">
                <a:latin typeface="Calibri"/>
                <a:cs typeface="Calibri"/>
              </a:rPr>
              <a:t>standalone application (not an EMR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Specific to healthcare 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Dependent upon a specific domain </a:t>
            </a:r>
            <a:r>
              <a:rPr lang="en-US" sz="2800" dirty="0" smtClean="0">
                <a:latin typeface="Calibri"/>
                <a:cs typeface="Calibri"/>
              </a:rPr>
              <a:t>model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455246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1146032"/>
            <a:ext cx="7595088" cy="467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1998	Consortium of VA Hospitals fund 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project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Integrate commercial note authoring tool into CPRS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Monolithic, closed → open, modular, extensible architecture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Monopolistic → collaborative development culture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Needed a supporting framework (</a:t>
            </a:r>
            <a:r>
              <a:rPr lang="en-US" sz="1600" dirty="0" err="1" smtClean="0">
                <a:latin typeface="Arial"/>
                <a:cs typeface="Arial"/>
              </a:rPr>
              <a:t>VistAtion</a:t>
            </a:r>
            <a:r>
              <a:rPr lang="en-US" sz="1600" dirty="0" smtClean="0">
                <a:latin typeface="Arial"/>
                <a:cs typeface="Arial"/>
              </a:rPr>
              <a:t> Framework)</a:t>
            </a:r>
          </a:p>
          <a:p>
            <a:pPr marL="857250" lvl="1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Modularize CPRS → </a:t>
            </a:r>
            <a:r>
              <a:rPr lang="en-US" sz="1600" dirty="0" err="1" smtClean="0">
                <a:latin typeface="Arial"/>
                <a:cs typeface="Arial"/>
              </a:rPr>
              <a:t>VistAtion</a:t>
            </a:r>
            <a:r>
              <a:rPr lang="en-US" sz="1600" dirty="0" smtClean="0">
                <a:latin typeface="Arial"/>
                <a:cs typeface="Arial"/>
              </a:rPr>
              <a:t> components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1999	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pilot commences at Atlanta VAMC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2000	VA rejects </a:t>
            </a:r>
            <a:r>
              <a:rPr lang="en-US" sz="1800" dirty="0" err="1" smtClean="0">
                <a:latin typeface="Arial"/>
                <a:cs typeface="Arial"/>
              </a:rPr>
              <a:t>VistAtion</a:t>
            </a:r>
            <a:r>
              <a:rPr lang="en-US" sz="1800" dirty="0" smtClean="0">
                <a:latin typeface="Arial"/>
                <a:cs typeface="Arial"/>
              </a:rPr>
              <a:t> concept as </a:t>
            </a:r>
            <a:r>
              <a:rPr lang="ja-JP" altLang="en-US" sz="1800" dirty="0" smtClean="0">
                <a:latin typeface="Arial"/>
                <a:cs typeface="Arial"/>
              </a:rPr>
              <a:t>“</a:t>
            </a:r>
            <a:r>
              <a:rPr lang="en-US" sz="1800" dirty="0" smtClean="0">
                <a:latin typeface="Arial"/>
                <a:cs typeface="Arial"/>
              </a:rPr>
              <a:t>too open</a:t>
            </a:r>
            <a:r>
              <a:rPr lang="ja-JP" altLang="en-US" sz="1800" dirty="0" smtClean="0">
                <a:latin typeface="Arial"/>
                <a:cs typeface="Arial"/>
              </a:rPr>
              <a:t>”</a:t>
            </a:r>
            <a:endParaRPr lang="en-US" sz="1800" dirty="0" smtClean="0">
              <a:latin typeface="Arial"/>
              <a:cs typeface="Arial"/>
            </a:endParaRP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2001	VistAtion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sz="1800" dirty="0" smtClean="0">
                <a:latin typeface="Arial"/>
                <a:cs typeface="Arial"/>
              </a:rPr>
              <a:t>VueCentric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2002	</a:t>
            </a:r>
            <a:r>
              <a:rPr lang="en-US" sz="1800" dirty="0" err="1" smtClean="0">
                <a:latin typeface="Arial"/>
                <a:cs typeface="Arial"/>
              </a:rPr>
              <a:t>VueCentric</a:t>
            </a:r>
            <a:r>
              <a:rPr lang="en-US" sz="1800" dirty="0" smtClean="0">
                <a:latin typeface="Arial"/>
                <a:cs typeface="Arial"/>
              </a:rPr>
              <a:t>-based EHR piloted at Crow Indian Hospital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2004	IHS adopts RPMS-EHR as its official EMR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2008	RPMS-EHR deployed in over 120 IHS sites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2009	VueCentric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sz="1800" dirty="0" smtClean="0">
                <a:latin typeface="Arial"/>
                <a:cs typeface="Arial"/>
              </a:rPr>
              <a:t>CareWeb Framework</a:t>
            </a: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2010	CareWeb deployed </a:t>
            </a:r>
            <a:r>
              <a:rPr lang="en-US" dirty="0" smtClean="0">
                <a:latin typeface="Arial"/>
                <a:cs typeface="Arial"/>
              </a:rPr>
              <a:t>across</a:t>
            </a:r>
            <a:r>
              <a:rPr lang="en-US" dirty="0" smtClean="0">
                <a:latin typeface="Arial"/>
                <a:cs typeface="Arial"/>
              </a:rPr>
              <a:t> Indiana HIE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2011	</a:t>
            </a:r>
            <a:r>
              <a:rPr lang="en-US" sz="1800" dirty="0" smtClean="0">
                <a:latin typeface="Arial"/>
                <a:cs typeface="Arial"/>
              </a:rPr>
              <a:t>Gopher order entry system </a:t>
            </a:r>
            <a:r>
              <a:rPr lang="en-US" sz="1800" dirty="0" smtClean="0">
                <a:latin typeface="Arial"/>
                <a:cs typeface="Arial"/>
              </a:rPr>
              <a:t>begins a new life as Gopher</a:t>
            </a:r>
            <a:r>
              <a:rPr lang="en-US" sz="1800" baseline="30000" dirty="0" smtClean="0">
                <a:latin typeface="Arial"/>
                <a:cs typeface="Arial"/>
              </a:rPr>
              <a:t>3</a:t>
            </a:r>
            <a:endParaRPr lang="en-US" sz="1800" dirty="0" smtClean="0">
              <a:latin typeface="Arial"/>
              <a:cs typeface="Arial"/>
            </a:endParaRPr>
          </a:p>
          <a:p>
            <a:pPr marL="285750" indent="-285750" eaLnBrk="0" hangingPunct="0">
              <a:lnSpc>
                <a:spcPct val="60000"/>
              </a:lnSpc>
              <a:spcBef>
                <a:spcPct val="50000"/>
              </a:spcBef>
              <a:buFont typeface="Arial"/>
              <a:buChar char="•"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Rationale for Re-engineering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platform reaching end of life</a:t>
            </a:r>
          </a:p>
          <a:p>
            <a:r>
              <a:rPr lang="en-US" dirty="0" smtClean="0"/>
              <a:t>Systems reaching limits of extensibility</a:t>
            </a:r>
          </a:p>
          <a:p>
            <a:r>
              <a:rPr lang="en-US" dirty="0" smtClean="0"/>
              <a:t>Difficulty recruiting engineers with relevant experience</a:t>
            </a:r>
          </a:p>
          <a:p>
            <a:r>
              <a:rPr lang="en-US" dirty="0" smtClean="0"/>
              <a:t>Diminishing compatibility with evolving infrastructure</a:t>
            </a:r>
          </a:p>
          <a:p>
            <a:r>
              <a:rPr lang="en-US" dirty="0" smtClean="0"/>
              <a:t>Limited ability to leverage contemporary tools</a:t>
            </a:r>
          </a:p>
          <a:p>
            <a:r>
              <a:rPr lang="en-US" dirty="0" smtClean="0"/>
              <a:t>Complexity of maintaining multiple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of New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72215" cy="4525963"/>
          </a:xfrm>
        </p:spPr>
        <p:txBody>
          <a:bodyPr/>
          <a:lstStyle/>
          <a:p>
            <a:r>
              <a:rPr lang="en-US" sz="2800" dirty="0" smtClean="0"/>
              <a:t>Technology convergence</a:t>
            </a:r>
          </a:p>
          <a:p>
            <a:r>
              <a:rPr lang="en-US" sz="2800" dirty="0" smtClean="0"/>
              <a:t>Web-based</a:t>
            </a:r>
          </a:p>
          <a:p>
            <a:r>
              <a:rPr lang="en-US" sz="2800" dirty="0" smtClean="0"/>
              <a:t>Leverage existing open source technologies</a:t>
            </a:r>
          </a:p>
          <a:p>
            <a:r>
              <a:rPr lang="en-US" sz="2800" dirty="0" smtClean="0"/>
              <a:t>Extensible architecture</a:t>
            </a:r>
          </a:p>
          <a:p>
            <a:r>
              <a:rPr lang="en-US" sz="2800" dirty="0" smtClean="0"/>
              <a:t>Modular design</a:t>
            </a:r>
          </a:p>
          <a:p>
            <a:r>
              <a:rPr lang="en-US" sz="2800" dirty="0" smtClean="0"/>
              <a:t>Emphasis on component re-use</a:t>
            </a:r>
          </a:p>
          <a:p>
            <a:r>
              <a:rPr lang="en-US" sz="2800" dirty="0" smtClean="0"/>
              <a:t>Ease of development</a:t>
            </a:r>
          </a:p>
          <a:p>
            <a:r>
              <a:rPr lang="en-US" sz="2800" dirty="0" smtClean="0"/>
              <a:t>Minimal configuration</a:t>
            </a:r>
          </a:p>
          <a:p>
            <a:r>
              <a:rPr lang="en-US" sz="2800" dirty="0" smtClean="0"/>
              <a:t>Support our research mission!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Already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7"/>
            <a:ext cx="8645769" cy="4525963"/>
          </a:xfrm>
        </p:spPr>
        <p:txBody>
          <a:bodyPr/>
          <a:lstStyle/>
          <a:p>
            <a:r>
              <a:rPr lang="en-US" sz="2800" dirty="0" smtClean="0"/>
              <a:t>Component-based frameworks work</a:t>
            </a:r>
          </a:p>
          <a:p>
            <a:r>
              <a:rPr lang="en-US" sz="2800" dirty="0" smtClean="0"/>
              <a:t>Separation of domain from framework is important</a:t>
            </a:r>
          </a:p>
          <a:p>
            <a:r>
              <a:rPr lang="en-US" sz="2800" dirty="0" smtClean="0"/>
              <a:t>Given the proper tools, users will innovate</a:t>
            </a:r>
          </a:p>
          <a:p>
            <a:r>
              <a:rPr lang="en-US" sz="2800" dirty="0" smtClean="0"/>
              <a:t>Don’t design to perceived workflows</a:t>
            </a:r>
          </a:p>
          <a:p>
            <a:r>
              <a:rPr lang="en-US" sz="2800" dirty="0" smtClean="0"/>
              <a:t>Let users adapt software to workflow</a:t>
            </a:r>
          </a:p>
          <a:p>
            <a:r>
              <a:rPr lang="en-US" sz="2800" dirty="0" smtClean="0"/>
              <a:t>Ability to share custom layouts is huge</a:t>
            </a:r>
          </a:p>
          <a:p>
            <a:r>
              <a:rPr lang="en-US" sz="2800" dirty="0" smtClean="0"/>
              <a:t>Deployment can be a pain (lots of moving parts)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21664</TotalTime>
  <Words>707</Words>
  <Application>Microsoft Macintosh PowerPoint</Application>
  <PresentationFormat>On-screen Show (4:3)</PresentationFormat>
  <Paragraphs>244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Creating a Flexible  EMR Architecture</vt:lpstr>
      <vt:lpstr>The Need for Innovation</vt:lpstr>
      <vt:lpstr>PowerPoint Presentation</vt:lpstr>
      <vt:lpstr>PowerPoint Presentation</vt:lpstr>
      <vt:lpstr>PowerPoint Presentation</vt:lpstr>
      <vt:lpstr>PowerPoint Presentation</vt:lpstr>
      <vt:lpstr>Rationale for Re-engineering</vt:lpstr>
      <vt:lpstr>Goals of New Platform</vt:lpstr>
      <vt:lpstr>What We Already Knew</vt:lpstr>
      <vt:lpstr>Challenges</vt:lpstr>
      <vt:lpstr>Key Technologies</vt:lpstr>
      <vt:lpstr>Architecture</vt:lpstr>
      <vt:lpstr>What’s inside the new Gopher?</vt:lpstr>
      <vt:lpstr>Summary</vt:lpstr>
      <vt:lpstr>What’s Next?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339</cp:revision>
  <dcterms:created xsi:type="dcterms:W3CDTF">2012-10-15T21:49:57Z</dcterms:created>
  <dcterms:modified xsi:type="dcterms:W3CDTF">2013-12-18T17:02:44Z</dcterms:modified>
</cp:coreProperties>
</file>