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87" r:id="rId2"/>
    <p:sldId id="388" r:id="rId3"/>
    <p:sldId id="390" r:id="rId4"/>
    <p:sldId id="391" r:id="rId5"/>
    <p:sldId id="392" r:id="rId6"/>
    <p:sldId id="393" r:id="rId7"/>
    <p:sldId id="394" r:id="rId8"/>
    <p:sldId id="396" r:id="rId9"/>
    <p:sldId id="397" r:id="rId10"/>
    <p:sldId id="399" r:id="rId11"/>
    <p:sldId id="400" r:id="rId12"/>
    <p:sldId id="401" r:id="rId13"/>
    <p:sldId id="386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FD37D2-F8AB-524F-B4E1-9271245D530E}" type="datetimeFigureOut">
              <a:rPr lang="en-US"/>
              <a:pPr>
                <a:defRPr/>
              </a:pPr>
              <a:t>7/2/15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6082D2-6A3C-E44E-B465-2FCB9ACF5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6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The Regenstrief Institute, a pioneer in physician order entry and clinical decision support systems, is currently in the midst of deploying a new platform built on open-source technologies. The centerpiece of this effort is G3, a CPOE designed to support advanced research in clinical decision support, usability, physician workflow, and patient safety. We will be demonstrating this new system, with a focus on its interface design, CDS architecture, natural language processing capabilities, and provider communications. We will also be discussing our user-centered design process, opportunities for collaboration, and future development plans. 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78D710E-9EE4-0B4F-9CAD-E43092D423F6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CB65-CD91-5140-A944-F2A746507B64}" type="datetimeFigureOut">
              <a:rPr lang="en-US"/>
              <a:pPr>
                <a:defRPr/>
              </a:pPr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8C19-3DC4-0947-8D2B-78DB4E953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48B7-0071-254B-8B8E-BC9D9C3A40E8}" type="datetimeFigureOut">
              <a:rPr lang="en-US"/>
              <a:pPr>
                <a:defRPr/>
              </a:pPr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038B3-1EC8-ED45-B0BD-A82FE5350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AA7D-7681-3E44-AD5E-854807FBFC0D}" type="datetimeFigureOut">
              <a:rPr lang="en-US"/>
              <a:pPr>
                <a:defRPr/>
              </a:pPr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75B4-2372-084C-A793-003B2E02F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90B53-3D4F-D043-84AD-EB06305A4180}" type="datetimeFigureOut">
              <a:rPr lang="en-US"/>
              <a:pPr>
                <a:defRPr/>
              </a:pPr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D2694-7BCF-CE4E-B376-F697E7165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383E7-65D2-5441-A32D-31C4F5E08518}" type="datetimeFigureOut">
              <a:rPr lang="en-US"/>
              <a:pPr>
                <a:defRPr/>
              </a:pPr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782F-D50A-B542-A004-220BEC95E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752E8-DAD1-1442-8FA9-4842BD1EBAB8}" type="datetimeFigureOut">
              <a:rPr lang="en-US"/>
              <a:pPr>
                <a:defRPr/>
              </a:pPr>
              <a:t>7/2/15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45727-EF9D-3446-8616-CD3E9FCD6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CCE3-531B-AF4D-9F13-6024163A6E33}" type="datetimeFigureOut">
              <a:rPr lang="en-US"/>
              <a:pPr>
                <a:defRPr/>
              </a:pPr>
              <a:t>7/2/15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A5F93-61A5-B747-A488-D6F28727C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47681-662F-D947-8372-206722D90536}" type="datetimeFigureOut">
              <a:rPr lang="en-US"/>
              <a:pPr>
                <a:defRPr/>
              </a:pPr>
              <a:t>7/2/15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D3D58-9F57-2141-9AB8-97E4EB55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1FB3-7173-0946-9451-A302093771DB}" type="datetimeFigureOut">
              <a:rPr lang="en-US"/>
              <a:pPr>
                <a:defRPr/>
              </a:pPr>
              <a:t>7/2/15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21A4D-C00E-5C4B-9B40-738BC6DC4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F695-0819-DA4C-B020-A90CF4CC81DA}" type="datetimeFigureOut">
              <a:rPr lang="en-US"/>
              <a:pPr>
                <a:defRPr/>
              </a:pPr>
              <a:t>7/2/15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3C77-37BB-9F40-8350-9F1C8C19C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F04C2-B276-0A4D-B0EE-49533EDAE912}" type="datetimeFigureOut">
              <a:rPr lang="en-US"/>
              <a:pPr>
                <a:defRPr/>
              </a:pPr>
              <a:t>7/2/15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0355-2AF4-5649-B030-2423FCD0B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EE3577-80FB-404B-99A8-77A93150F9D0}" type="datetimeFigureOut">
              <a:rPr lang="en-US"/>
              <a:pPr>
                <a:defRPr/>
              </a:pPr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991AE3-536F-3946-AD6C-F6FE20C9C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geek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kmartin@regenstrief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 descr="TitlePage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85800" y="1096962"/>
            <a:ext cx="7772400" cy="1470025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1"/>
                </a:solidFill>
                <a:latin typeface="Calibri" charset="0"/>
              </a:rPr>
              <a:t>NETSERV</a:t>
            </a:r>
            <a:br>
              <a:rPr lang="en-US" b="1" dirty="0" smtClean="0">
                <a:solidFill>
                  <a:schemeClr val="bg1"/>
                </a:solidFill>
                <a:latin typeface="Calibri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alibri" charset="0"/>
              </a:rPr>
              <a:t>Network Services for </a:t>
            </a:r>
            <a:r>
              <a:rPr lang="en-US" b="1" dirty="0" err="1" smtClean="0">
                <a:solidFill>
                  <a:schemeClr val="bg1"/>
                </a:solidFill>
                <a:latin typeface="Calibri" charset="0"/>
              </a:rPr>
              <a:t>VistA</a:t>
            </a:r>
            <a:endParaRPr lang="en-US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881185" y="3533531"/>
            <a:ext cx="7391400" cy="12192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Doug Martin, 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MD</a:t>
            </a:r>
          </a:p>
          <a:p>
            <a:pPr eaLnBrk="1" hangingPunct="1">
              <a:spcBef>
                <a:spcPts val="200"/>
              </a:spcBef>
            </a:pPr>
            <a:endParaRPr lang="en-US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4340" name="Picture 13" descr="C:\Documents and Settings\jduke\My Documents\Job Search\Industry\images\IU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5529263"/>
            <a:ext cx="379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NETSERV HTTP Endpoint File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81215"/>
              </p:ext>
            </p:extLst>
          </p:nvPr>
        </p:nvGraphicFramePr>
        <p:xfrm>
          <a:off x="457199" y="2088053"/>
          <a:ext cx="8229602" cy="2610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578"/>
                <a:gridCol w="2636342"/>
                <a:gridCol w="37066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</a:t>
                      </a:r>
                      <a:r>
                        <a:rPr lang="en-US" baseline="0" dirty="0" smtClean="0"/>
                        <a:t>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DSTU#/*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Http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</a:tr>
              <a:tr h="385431">
                <a:tc>
                  <a:txBody>
                    <a:bodyPr/>
                    <a:lstStyle/>
                    <a:p>
                      <a:r>
                        <a:rPr lang="en-US" dirty="0" smtClean="0"/>
                        <a:t>AUTH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BASIC/BEARER/BOTH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Entry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MGET^RGSER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Access Control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K.XUPROG!P.RGCWENCX PROVIDER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</a:t>
                      </a:r>
                      <a:r>
                        <a:rPr lang="en-US" baseline="0" dirty="0" smtClean="0"/>
                        <a:t>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FHIR service endpoint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65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Pattern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   </a:t>
            </a:r>
          </a:p>
          <a:p>
            <a:r>
              <a:rPr lang="en-US" dirty="0" smtClean="0"/>
              <a:t>CWF</a:t>
            </a:r>
            <a:r>
              <a:rPr lang="en-US" dirty="0"/>
              <a:t>/*   </a:t>
            </a:r>
          </a:p>
          <a:p>
            <a:r>
              <a:rPr lang="en-US" dirty="0" smtClean="0"/>
              <a:t>DSTU</a:t>
            </a:r>
            <a:r>
              <a:rPr lang="en-US" dirty="0"/>
              <a:t>#/*   </a:t>
            </a:r>
          </a:p>
          <a:p>
            <a:r>
              <a:rPr lang="en-US" dirty="0" smtClean="0"/>
              <a:t>UTILITY</a:t>
            </a:r>
            <a:r>
              <a:rPr lang="en-US" dirty="0"/>
              <a:t>/RPC   </a:t>
            </a:r>
          </a:p>
          <a:p>
            <a:r>
              <a:rPr lang="en-US" dirty="0" smtClean="0"/>
              <a:t>UTILITY</a:t>
            </a:r>
            <a:r>
              <a:rPr lang="en-US" dirty="0"/>
              <a:t>/RTN   </a:t>
            </a:r>
          </a:p>
          <a:p>
            <a:r>
              <a:rPr lang="en-US" dirty="0" smtClean="0"/>
              <a:t>oauth2</a:t>
            </a:r>
            <a:r>
              <a:rPr lang="en-US" dirty="0"/>
              <a:t>/authorize   </a:t>
            </a:r>
          </a:p>
          <a:p>
            <a:r>
              <a:rPr lang="en-US" dirty="0" smtClean="0"/>
              <a:t>oauth2</a:t>
            </a:r>
            <a:r>
              <a:rPr lang="en-US" dirty="0"/>
              <a:t>/token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7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8308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An </a:t>
            </a:r>
            <a:r>
              <a:rPr lang="en-US" sz="1800" dirty="0"/>
              <a:t>access control expression allows you to constrain access to an </a:t>
            </a:r>
            <a:r>
              <a:rPr lang="en-US" sz="1800" dirty="0" smtClean="0"/>
              <a:t>endpoint based upon </a:t>
            </a:r>
            <a:r>
              <a:rPr lang="en-US" sz="1800" dirty="0"/>
              <a:t>security keys, parameters, and options held (or not held) by a </a:t>
            </a:r>
            <a:r>
              <a:rPr lang="en-US" sz="1800" dirty="0" smtClean="0"/>
              <a:t>user.  An expression can consist of: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Operands</a:t>
            </a:r>
            <a:endParaRPr lang="en-US" sz="1800" dirty="0"/>
          </a:p>
          <a:p>
            <a:pPr lvl="1"/>
            <a:r>
              <a:rPr lang="en-US" sz="1600" dirty="0" smtClean="0"/>
              <a:t>K</a:t>
            </a:r>
            <a:r>
              <a:rPr lang="en-US" sz="1600" dirty="0"/>
              <a:t>.&lt;name</a:t>
            </a:r>
            <a:r>
              <a:rPr lang="en-US" sz="1600" dirty="0" smtClean="0"/>
              <a:t>&gt;	Security </a:t>
            </a:r>
            <a:r>
              <a:rPr lang="en-US" sz="1600" dirty="0"/>
              <a:t>key of the specified name</a:t>
            </a:r>
          </a:p>
          <a:p>
            <a:pPr lvl="1"/>
            <a:r>
              <a:rPr lang="en-US" sz="1600" dirty="0" smtClean="0"/>
              <a:t>O</a:t>
            </a:r>
            <a:r>
              <a:rPr lang="en-US" sz="1600" dirty="0"/>
              <a:t>.&lt;name</a:t>
            </a:r>
            <a:r>
              <a:rPr lang="en-US" sz="1600" dirty="0" smtClean="0"/>
              <a:t>&gt;	Option </a:t>
            </a:r>
            <a:r>
              <a:rPr lang="en-US" sz="1600" dirty="0"/>
              <a:t>of the specified name</a:t>
            </a:r>
          </a:p>
          <a:p>
            <a:pPr lvl="1"/>
            <a:r>
              <a:rPr lang="en-US" sz="1600" dirty="0" smtClean="0"/>
              <a:t>P</a:t>
            </a:r>
            <a:r>
              <a:rPr lang="en-US" sz="1600" dirty="0"/>
              <a:t>.&lt;name</a:t>
            </a:r>
            <a:r>
              <a:rPr lang="en-US" sz="1600" dirty="0" smtClean="0"/>
              <a:t>&gt;	Parameter </a:t>
            </a:r>
            <a:r>
              <a:rPr lang="en-US" sz="1600" dirty="0"/>
              <a:t>of the specified </a:t>
            </a:r>
            <a:r>
              <a:rPr lang="en-US" sz="1600" dirty="0" smtClean="0"/>
              <a:t>name</a:t>
            </a:r>
            <a:endParaRPr lang="en-US" sz="2000" dirty="0"/>
          </a:p>
          <a:p>
            <a:r>
              <a:rPr lang="en-US" sz="1800" dirty="0" smtClean="0"/>
              <a:t>Operators</a:t>
            </a:r>
            <a:endParaRPr lang="en-US" sz="1800" dirty="0"/>
          </a:p>
          <a:p>
            <a:pPr lvl="1"/>
            <a:r>
              <a:rPr lang="en-US" sz="1600" dirty="0" smtClean="0"/>
              <a:t>&amp;		Logical </a:t>
            </a:r>
            <a:r>
              <a:rPr lang="en-US" sz="1600" dirty="0"/>
              <a:t>AND of two results</a:t>
            </a:r>
          </a:p>
          <a:p>
            <a:pPr lvl="1"/>
            <a:r>
              <a:rPr lang="en-US" sz="1600" dirty="0" smtClean="0"/>
              <a:t>!		Logical </a:t>
            </a:r>
            <a:r>
              <a:rPr lang="en-US" sz="1600" dirty="0"/>
              <a:t>OR of two results</a:t>
            </a:r>
          </a:p>
          <a:p>
            <a:pPr lvl="1"/>
            <a:r>
              <a:rPr lang="en-US" sz="1600" smtClean="0"/>
              <a:t>’		Negate </a:t>
            </a:r>
            <a:r>
              <a:rPr lang="en-US" sz="1600" dirty="0"/>
              <a:t>a logical </a:t>
            </a:r>
            <a:r>
              <a:rPr lang="en-US" sz="1600" dirty="0" smtClean="0"/>
              <a:t>result</a:t>
            </a:r>
            <a:endParaRPr lang="en-US" sz="2000" dirty="0"/>
          </a:p>
          <a:p>
            <a:r>
              <a:rPr lang="en-US" sz="1800" dirty="0"/>
              <a:t>P</a:t>
            </a:r>
            <a:r>
              <a:rPr lang="en-US" sz="1800" dirty="0" smtClean="0"/>
              <a:t>arentheses </a:t>
            </a:r>
            <a:r>
              <a:rPr lang="en-US" sz="1800" dirty="0"/>
              <a:t>to control the </a:t>
            </a:r>
            <a:r>
              <a:rPr lang="en-US" sz="1800" dirty="0" smtClean="0"/>
              <a:t>order of sub-expression evaluation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9133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85" y="196823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Questions?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24645" y="5123727"/>
            <a:ext cx="455504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000" dirty="0" smtClean="0">
                <a:hlinkClick r:id="rId2"/>
              </a:rPr>
              <a:t>dkmartin@regenstrief.org</a:t>
            </a:r>
            <a:endParaRPr lang="en-US" sz="3000" dirty="0" smtClean="0"/>
          </a:p>
          <a:p>
            <a:pPr algn="ctr" eaLnBrk="1" hangingPunct="1"/>
            <a:endParaRPr lang="en-US" sz="3000" dirty="0" smtClean="0"/>
          </a:p>
          <a:p>
            <a:pPr algn="ctr" eaLnBrk="1" hangingPunct="1"/>
            <a:r>
              <a:rPr lang="en-US" sz="3000" smtClean="0">
                <a:hlinkClick r:id="rId3"/>
              </a:rPr>
              <a:t>http:</a:t>
            </a:r>
            <a:r>
              <a:rPr lang="en-US" sz="3000" dirty="0">
                <a:hlinkClick r:id="rId3"/>
              </a:rPr>
              <a:t>//github.com/</a:t>
            </a:r>
            <a:r>
              <a:rPr lang="en-US" sz="3000" dirty="0" smtClean="0">
                <a:hlinkClick r:id="rId3"/>
              </a:rPr>
              <a:t>mdgeek</a:t>
            </a:r>
            <a:endParaRPr lang="en-US" sz="3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278" y="1339823"/>
            <a:ext cx="4671367" cy="3531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VistA</a:t>
            </a:r>
            <a:r>
              <a:rPr lang="en-US" dirty="0"/>
              <a:t> </a:t>
            </a:r>
            <a:r>
              <a:rPr lang="en-US" dirty="0" smtClean="0"/>
              <a:t>TCP-based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RPC Brokers</a:t>
            </a:r>
          </a:p>
          <a:p>
            <a:pPr lvl="1"/>
            <a:r>
              <a:rPr lang="en-US" sz="2000" dirty="0" smtClean="0"/>
              <a:t>XWB </a:t>
            </a:r>
            <a:r>
              <a:rPr lang="en-US" sz="2000" smtClean="0"/>
              <a:t>broker (VA)</a:t>
            </a:r>
            <a:endParaRPr lang="en-US" sz="2000" dirty="0" smtClean="0"/>
          </a:p>
          <a:p>
            <a:pPr lvl="1"/>
            <a:r>
              <a:rPr lang="en-US" sz="2000" dirty="0" smtClean="0"/>
              <a:t>CIA </a:t>
            </a:r>
            <a:r>
              <a:rPr lang="en-US" sz="2000" smtClean="0"/>
              <a:t>broker (Medsphere)</a:t>
            </a:r>
            <a:endParaRPr lang="en-US" sz="2000" dirty="0" smtClean="0"/>
          </a:p>
          <a:p>
            <a:pPr lvl="1"/>
            <a:r>
              <a:rPr lang="en-US" sz="2000" dirty="0" smtClean="0"/>
              <a:t>BMX </a:t>
            </a:r>
            <a:r>
              <a:rPr lang="en-US" sz="2000" smtClean="0"/>
              <a:t>broker (IHS)</a:t>
            </a:r>
            <a:endParaRPr lang="en-US" sz="2000" dirty="0" smtClean="0"/>
          </a:p>
          <a:p>
            <a:pPr lvl="1"/>
            <a:r>
              <a:rPr lang="en-US" sz="2000" dirty="0" smtClean="0"/>
              <a:t>BGU </a:t>
            </a:r>
            <a:r>
              <a:rPr lang="en-US" sz="2000" smtClean="0"/>
              <a:t>broker (IHS)</a:t>
            </a:r>
            <a:endParaRPr lang="en-US" sz="2000" dirty="0" smtClean="0"/>
          </a:p>
          <a:p>
            <a:r>
              <a:rPr lang="en-US" sz="2400" dirty="0" smtClean="0"/>
              <a:t>Web Servers</a:t>
            </a:r>
          </a:p>
          <a:p>
            <a:pPr lvl="1"/>
            <a:r>
              <a:rPr lang="en-US" sz="2000" err="1" smtClean="0"/>
              <a:t>WebMan</a:t>
            </a:r>
            <a:r>
              <a:rPr lang="en-US" sz="2000" smtClean="0"/>
              <a:t> (CAIRO)</a:t>
            </a:r>
            <a:endParaRPr lang="en-US" sz="2000" dirty="0" smtClean="0"/>
          </a:p>
          <a:p>
            <a:pPr lvl="1"/>
            <a:r>
              <a:rPr lang="en-US" sz="2000" dirty="0" smtClean="0"/>
              <a:t>M Web </a:t>
            </a:r>
            <a:r>
              <a:rPr lang="en-US" sz="2000" smtClean="0"/>
              <a:t>Server (VA)</a:t>
            </a:r>
            <a:endParaRPr lang="en-US" sz="2000" dirty="0" smtClean="0"/>
          </a:p>
          <a:p>
            <a:pPr lvl="1"/>
            <a:r>
              <a:rPr lang="en-US" sz="2000" err="1" smtClean="0"/>
              <a:t>VistAWeb</a:t>
            </a:r>
            <a:r>
              <a:rPr lang="en-US" sz="2000" smtClean="0"/>
              <a:t> (VA)</a:t>
            </a:r>
            <a:endParaRPr lang="en-US" sz="2000" dirty="0" smtClean="0"/>
          </a:p>
          <a:p>
            <a:pPr lvl="1"/>
            <a:r>
              <a:rPr lang="en-US" sz="2000" smtClean="0"/>
              <a:t>M2Web (UC Davis)</a:t>
            </a:r>
            <a:endParaRPr lang="en-US" sz="2000" dirty="0" smtClean="0"/>
          </a:p>
          <a:p>
            <a:r>
              <a:rPr lang="en-US" sz="2400" dirty="0" smtClean="0"/>
              <a:t>Other</a:t>
            </a:r>
          </a:p>
          <a:p>
            <a:pPr lvl="1"/>
            <a:r>
              <a:rPr lang="en-US" sz="2000" dirty="0" err="1" smtClean="0"/>
              <a:t>VistALink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7568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package does its own TCP connection management</a:t>
            </a:r>
          </a:p>
          <a:p>
            <a:r>
              <a:rPr lang="en-US" dirty="0" smtClean="0"/>
              <a:t>Some do it better than others</a:t>
            </a:r>
          </a:p>
          <a:p>
            <a:r>
              <a:rPr lang="en-US" dirty="0" smtClean="0"/>
              <a:t>Each package provides different tools for starting/stopping listeners</a:t>
            </a:r>
          </a:p>
          <a:p>
            <a:r>
              <a:rPr lang="en-US" dirty="0" smtClean="0"/>
              <a:t>All of this is redundant</a:t>
            </a:r>
          </a:p>
        </p:txBody>
      </p:sp>
    </p:spTree>
    <p:extLst>
      <p:ext uri="{BB962C8B-B14F-4D97-AF65-F5344CB8AC3E}">
        <p14:creationId xmlns:p14="http://schemas.microsoft.com/office/powerpoint/2010/main" val="360288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NETSERV TCP Connection Manager</a:t>
            </a:r>
          </a:p>
          <a:p>
            <a:pPr lvl="1"/>
            <a:r>
              <a:rPr lang="en-US" dirty="0" smtClean="0"/>
              <a:t>Handles socket allocation and hand-off</a:t>
            </a:r>
          </a:p>
          <a:p>
            <a:pPr lvl="1"/>
            <a:r>
              <a:rPr lang="en-US" dirty="0" smtClean="0"/>
              <a:t>Protocol independent</a:t>
            </a:r>
          </a:p>
          <a:p>
            <a:pPr lvl="1"/>
            <a:r>
              <a:rPr lang="en-US" dirty="0" smtClean="0"/>
              <a:t>Single place to define listeners</a:t>
            </a:r>
          </a:p>
          <a:p>
            <a:pPr lvl="1"/>
            <a:r>
              <a:rPr lang="en-US" dirty="0" smtClean="0"/>
              <a:t>Single set of tools for managing listeners</a:t>
            </a:r>
          </a:p>
          <a:p>
            <a:pPr lvl="1"/>
            <a:r>
              <a:rPr lang="en-US" dirty="0" err="1" smtClean="0"/>
              <a:t>Cach</a:t>
            </a:r>
            <a:r>
              <a:rPr lang="en-US" dirty="0" err="1" smtClean="0"/>
              <a:t>é</a:t>
            </a:r>
            <a:r>
              <a:rPr lang="en-US" dirty="0" smtClean="0"/>
              <a:t> and GT.M support</a:t>
            </a:r>
          </a:p>
          <a:p>
            <a:pPr lvl="1"/>
            <a:r>
              <a:rPr lang="en-US" dirty="0" smtClean="0"/>
              <a:t>API’s for I/O (handles caching of output)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7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NETSERV TCP Listener File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96909"/>
              </p:ext>
            </p:extLst>
          </p:nvPr>
        </p:nvGraphicFramePr>
        <p:xfrm>
          <a:off x="1524000" y="2088053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758"/>
                <a:gridCol w="1867552"/>
                <a:gridCol w="27456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</a:t>
                      </a:r>
                      <a:r>
                        <a:rPr lang="en-US" baseline="0" dirty="0" smtClean="0"/>
                        <a:t>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 Endpoint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Yes/No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 Entry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NETSERV^RGNETWWW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33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 Modes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56057"/>
              </p:ext>
            </p:extLst>
          </p:nvPr>
        </p:nvGraphicFramePr>
        <p:xfrm>
          <a:off x="1524000" y="2088053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466"/>
                <a:gridCol w="1363313"/>
                <a:gridCol w="38662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Listener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Dispatches connections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Secondary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Dispatched by primary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Secondary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Dispatched by 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Foreground</a:t>
                      </a:r>
                      <a:r>
                        <a:rPr lang="en-US" baseline="0" dirty="0" smtClean="0"/>
                        <a:t> listener for debugging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70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Listener Management</a:t>
            </a:r>
            <a:br>
              <a:rPr lang="en-US" dirty="0" smtClean="0"/>
            </a:br>
            <a:r>
              <a:rPr lang="en-US" sz="3200" dirty="0" smtClean="0"/>
              <a:t>(Mode 0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433" y="1622185"/>
            <a:ext cx="5910800" cy="452596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D </a:t>
            </a:r>
            <a:r>
              <a:rPr lang="en-US" sz="1800" b="1" dirty="0">
                <a:solidFill>
                  <a:srgbClr val="FF0000"/>
                </a:solidFill>
              </a:rPr>
              <a:t>STARTALL^</a:t>
            </a:r>
            <a:r>
              <a:rPr lang="en-US" sz="1800" b="1" dirty="0" smtClean="0">
                <a:solidFill>
                  <a:srgbClr val="FF0000"/>
                </a:solidFill>
              </a:rPr>
              <a:t>RGNETTCP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HTTP ENDPOINT (9080): waiting for start signal.... started.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RPC BROKER (9300): waiting for start signal.... started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D STOPALL^</a:t>
            </a:r>
            <a:r>
              <a:rPr lang="en-US" sz="1800" b="1" dirty="0" smtClean="0">
                <a:solidFill>
                  <a:srgbClr val="FF0000"/>
                </a:solidFill>
              </a:rPr>
              <a:t>RGNETTCP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HTTP ENDPOINT (9080): waiting for stop signal...... stopped.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RPC BROKER (9300): waiting for stop signal........ stopped.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94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NETSERV RPC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083" y="1600200"/>
            <a:ext cx="5901814" cy="4525963"/>
          </a:xfrm>
        </p:spPr>
        <p:txBody>
          <a:bodyPr/>
          <a:lstStyle/>
          <a:p>
            <a:r>
              <a:rPr lang="en-US" dirty="0" smtClean="0"/>
              <a:t>Modeled after CIA broker</a:t>
            </a:r>
          </a:p>
          <a:p>
            <a:r>
              <a:rPr lang="en-US" dirty="0"/>
              <a:t>A</a:t>
            </a:r>
            <a:r>
              <a:rPr lang="en-US" dirty="0" smtClean="0"/>
              <a:t>synchronous calls</a:t>
            </a:r>
          </a:p>
          <a:p>
            <a:r>
              <a:rPr lang="en-US" dirty="0" smtClean="0"/>
              <a:t>Event propagation</a:t>
            </a:r>
          </a:p>
          <a:p>
            <a:r>
              <a:rPr lang="en-US" dirty="0" smtClean="0"/>
              <a:t>Java-based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3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NETSERV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Modeled after WEBMAN/M Web Server</a:t>
            </a:r>
          </a:p>
          <a:p>
            <a:r>
              <a:rPr lang="en-US" dirty="0" smtClean="0"/>
              <a:t>REST support</a:t>
            </a:r>
          </a:p>
          <a:p>
            <a:r>
              <a:rPr lang="en-US" dirty="0" smtClean="0"/>
              <a:t>Basic and OAUTH2 authentication</a:t>
            </a:r>
          </a:p>
          <a:p>
            <a:r>
              <a:rPr lang="en-US" dirty="0" smtClean="0"/>
              <a:t>API’s for accessing request data and constructing response</a:t>
            </a:r>
          </a:p>
          <a:p>
            <a:r>
              <a:rPr lang="en-US" dirty="0"/>
              <a:t>Request </a:t>
            </a:r>
            <a:r>
              <a:rPr lang="en-US" dirty="0" smtClean="0"/>
              <a:t>handler dispatch </a:t>
            </a:r>
            <a:r>
              <a:rPr lang="en-US" dirty="0"/>
              <a:t>by URL pattern match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1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20743</TotalTime>
  <Words>556</Words>
  <Application>Microsoft Macintosh PowerPoint</Application>
  <PresentationFormat>On-screen Show (4:3)</PresentationFormat>
  <Paragraphs>138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NETSERV Network Services for VistA</vt:lpstr>
      <vt:lpstr>VistA TCP-based Packages</vt:lpstr>
      <vt:lpstr>The Problem</vt:lpstr>
      <vt:lpstr>One Possible Solution</vt:lpstr>
      <vt:lpstr>NETSERV TCP Listener File</vt:lpstr>
      <vt:lpstr>Listener Modes</vt:lpstr>
      <vt:lpstr>Common Listener Management (Mode 0 only)</vt:lpstr>
      <vt:lpstr>NETSERV RPC Broker</vt:lpstr>
      <vt:lpstr>NETSERV Web Server</vt:lpstr>
      <vt:lpstr>NETSERV HTTP Endpoint File</vt:lpstr>
      <vt:lpstr>URL Pattern Examples</vt:lpstr>
      <vt:lpstr>Access Control Expression</vt:lpstr>
      <vt:lpstr>Questions?</vt:lpstr>
    </vt:vector>
  </TitlesOfParts>
  <Company>Regenstrief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Clinical Decision Support with the G3 Order Entry System</dc:title>
  <dc:creator>Jon Duke</dc:creator>
  <cp:lastModifiedBy>Doug Martin</cp:lastModifiedBy>
  <cp:revision>343</cp:revision>
  <dcterms:created xsi:type="dcterms:W3CDTF">2012-10-15T21:49:57Z</dcterms:created>
  <dcterms:modified xsi:type="dcterms:W3CDTF">2015-07-02T13:43:09Z</dcterms:modified>
</cp:coreProperties>
</file>