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387" r:id="rId2"/>
    <p:sldId id="417" r:id="rId3"/>
    <p:sldId id="418" r:id="rId4"/>
    <p:sldId id="419" r:id="rId5"/>
    <p:sldId id="411" r:id="rId6"/>
    <p:sldId id="413" r:id="rId7"/>
    <p:sldId id="407" r:id="rId8"/>
    <p:sldId id="406" r:id="rId9"/>
    <p:sldId id="409" r:id="rId10"/>
    <p:sldId id="405" r:id="rId11"/>
    <p:sldId id="423" r:id="rId12"/>
    <p:sldId id="420" r:id="rId13"/>
    <p:sldId id="421" r:id="rId14"/>
    <p:sldId id="422" r:id="rId15"/>
    <p:sldId id="414" r:id="rId16"/>
    <p:sldId id="415" r:id="rId17"/>
    <p:sldId id="386" r:id="rId1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12" y="-5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FFD37D2-F8AB-524F-B4E1-9271245D530E}" type="datetimeFigureOut">
              <a:rPr lang="en-US"/>
              <a:pPr>
                <a:defRPr/>
              </a:pPr>
              <a:t>1/18/15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66082D2-6A3C-E44E-B465-2FCB9ACF52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367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78D710E-9EE4-0B4F-9CAD-E43092D423F6}" type="slidenum">
              <a:rPr lang="en-US" sz="120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 something</a:t>
            </a:r>
            <a:r>
              <a:rPr lang="en-US" baseline="0" dirty="0" smtClean="0"/>
              <a:t> about re-engineering </a:t>
            </a:r>
            <a:r>
              <a:rPr lang="en-US" baseline="0" dirty="0" smtClean="0">
                <a:sym typeface="Wingdings" pitchFamily="2" charset="2"/>
              </a:rPr>
              <a:t> preserve 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E8481-F101-4D9F-83CF-796EADD2F8A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32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BBBF5D-7C8D-3D47-856D-55C6B7B5A154}" type="slidenum">
              <a:rPr lang="en-US"/>
              <a:pPr/>
              <a:t>5</a:t>
            </a:fld>
            <a:endParaRPr lang="en-US"/>
          </a:p>
        </p:txBody>
      </p:sp>
      <p:sp>
        <p:nvSpPr>
          <p:cNvPr id="117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7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 something</a:t>
            </a:r>
            <a:r>
              <a:rPr lang="en-US" baseline="0" dirty="0" smtClean="0"/>
              <a:t> about re-engineering </a:t>
            </a:r>
            <a:r>
              <a:rPr lang="en-US" baseline="0" dirty="0" smtClean="0">
                <a:sym typeface="Wingdings" pitchFamily="2" charset="2"/>
              </a:rPr>
              <a:t> preserve 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E8481-F101-4D9F-83CF-796EADD2F8A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32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 something</a:t>
            </a:r>
            <a:r>
              <a:rPr lang="en-US" baseline="0" dirty="0" smtClean="0"/>
              <a:t> about re-engineering </a:t>
            </a:r>
            <a:r>
              <a:rPr lang="en-US" baseline="0" dirty="0" smtClean="0">
                <a:sym typeface="Wingdings" pitchFamily="2" charset="2"/>
              </a:rPr>
              <a:t> preserve 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E8481-F101-4D9F-83CF-796EADD2F8A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32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BBBF5D-7C8D-3D47-856D-55C6B7B5A154}" type="slidenum">
              <a:rPr lang="en-US"/>
              <a:pPr/>
              <a:t>8</a:t>
            </a:fld>
            <a:endParaRPr lang="en-US"/>
          </a:p>
        </p:txBody>
      </p:sp>
      <p:sp>
        <p:nvSpPr>
          <p:cNvPr id="117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7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9393" indent="-169393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027D2A-DC9D-431C-9AFB-561A9AB4C40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09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FF452A-BC5C-D149-B3FA-91BD3F81BFF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B2CB65-CD91-5140-A944-F2A746507B64}" type="datetimeFigureOut">
              <a:rPr lang="en-US"/>
              <a:pPr>
                <a:defRPr/>
              </a:pPr>
              <a:t>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6A8C19-3DC4-0947-8D2B-78DB4E9537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0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8248B7-0071-254B-8B8E-BC9D9C3A40E8}" type="datetimeFigureOut">
              <a:rPr lang="en-US"/>
              <a:pPr>
                <a:defRPr/>
              </a:pPr>
              <a:t>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2038B3-1EC8-ED45-B0BD-A82FE5350E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60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9AA7D-7681-3E44-AD5E-854807FBFC0D}" type="datetimeFigureOut">
              <a:rPr lang="en-US"/>
              <a:pPr>
                <a:defRPr/>
              </a:pPr>
              <a:t>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975B4-2372-084C-A793-003B2E02F8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3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590B53-3D4F-D043-84AD-EB06305A4180}" type="datetimeFigureOut">
              <a:rPr lang="en-US"/>
              <a:pPr>
                <a:defRPr/>
              </a:pPr>
              <a:t>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6D2694-7BCF-CE4E-B376-F697E71659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27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5383E7-65D2-5441-A32D-31C4F5E08518}" type="datetimeFigureOut">
              <a:rPr lang="en-US"/>
              <a:pPr>
                <a:defRPr/>
              </a:pPr>
              <a:t>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2D782F-D50A-B542-A004-220BEC95E6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7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4752E8-DAD1-1442-8FA9-4842BD1EBAB8}" type="datetimeFigureOut">
              <a:rPr lang="en-US"/>
              <a:pPr>
                <a:defRPr/>
              </a:pPr>
              <a:t>1/18/15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945727-EF9D-3446-8616-CD3E9FCD63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00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E8CCE3-531B-AF4D-9F13-6024163A6E33}" type="datetimeFigureOut">
              <a:rPr lang="en-US"/>
              <a:pPr>
                <a:defRPr/>
              </a:pPr>
              <a:t>1/18/15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7A5F93-61A5-B747-A488-D6F28727CC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42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947681-662F-D947-8372-206722D90536}" type="datetimeFigureOut">
              <a:rPr lang="en-US"/>
              <a:pPr>
                <a:defRPr/>
              </a:pPr>
              <a:t>1/18/15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FD3D58-9F57-2141-9AB8-97E4EB55DA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13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991FB3-7173-0946-9451-A302093771DB}" type="datetimeFigureOut">
              <a:rPr lang="en-US"/>
              <a:pPr>
                <a:defRPr/>
              </a:pPr>
              <a:t>1/18/15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321A4D-C00E-5C4B-9B40-738BC6DC4E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84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EF695-0819-DA4C-B020-A90CF4CC81DA}" type="datetimeFigureOut">
              <a:rPr lang="en-US"/>
              <a:pPr>
                <a:defRPr/>
              </a:pPr>
              <a:t>1/18/15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053C77-37BB-9F40-8350-9F1C8C19C8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54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EF04C2-B276-0A4D-B0EE-49533EDAE912}" type="datetimeFigureOut">
              <a:rPr lang="en-US"/>
              <a:pPr>
                <a:defRPr/>
              </a:pPr>
              <a:t>1/18/15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70355-2AF4-5649-B030-2423FCD0BE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25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2EE3577-80FB-404B-99A8-77A93150F9D0}" type="datetimeFigureOut">
              <a:rPr lang="en-US"/>
              <a:pPr>
                <a:defRPr/>
              </a:pPr>
              <a:t>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7991AE3-536F-3946-AD6C-F6FE20C9CE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3" descr="TitlePage-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685800" y="1096962"/>
            <a:ext cx="7772400" cy="1470025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bg1"/>
                </a:solidFill>
                <a:latin typeface="Calibri" charset="0"/>
              </a:rPr>
              <a:t>The CareWeb Framework</a:t>
            </a:r>
            <a:br>
              <a:rPr lang="en-US" b="1" dirty="0" smtClean="0">
                <a:solidFill>
                  <a:schemeClr val="bg1"/>
                </a:solidFill>
                <a:latin typeface="Calibri" charset="0"/>
              </a:rPr>
            </a:br>
            <a:r>
              <a:rPr lang="en-US" sz="2800" b="1" dirty="0" smtClean="0">
                <a:solidFill>
                  <a:schemeClr val="bg1"/>
                </a:solidFill>
                <a:latin typeface="Calibri" charset="0"/>
              </a:rPr>
              <a:t>An Update</a:t>
            </a:r>
            <a:endParaRPr lang="en-US" b="1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14339" name="Subtitle 2"/>
          <p:cNvSpPr>
            <a:spLocks noGrp="1"/>
          </p:cNvSpPr>
          <p:nvPr>
            <p:ph type="subTitle" idx="1"/>
          </p:nvPr>
        </p:nvSpPr>
        <p:spPr>
          <a:xfrm>
            <a:off x="881185" y="3533531"/>
            <a:ext cx="7391400" cy="1219200"/>
          </a:xfrm>
        </p:spPr>
        <p:txBody>
          <a:bodyPr/>
          <a:lstStyle/>
          <a:p>
            <a:pPr eaLnBrk="1" hangingPunct="1">
              <a:spcBef>
                <a:spcPts val="200"/>
              </a:spcBef>
            </a:pPr>
            <a:r>
              <a:rPr lang="en-US" dirty="0" smtClean="0">
                <a:solidFill>
                  <a:srgbClr val="FFFFFF"/>
                </a:solidFill>
                <a:latin typeface="Calibri" charset="0"/>
              </a:rPr>
              <a:t>Doug </a:t>
            </a:r>
            <a:r>
              <a:rPr lang="en-US" dirty="0">
                <a:solidFill>
                  <a:srgbClr val="FFFFFF"/>
                </a:solidFill>
                <a:latin typeface="Calibri" charset="0"/>
              </a:rPr>
              <a:t>Martin MD</a:t>
            </a:r>
          </a:p>
          <a:p>
            <a:pPr eaLnBrk="1" hangingPunct="1">
              <a:spcBef>
                <a:spcPts val="200"/>
              </a:spcBef>
            </a:pPr>
            <a:endParaRPr lang="en-US" dirty="0">
              <a:solidFill>
                <a:srgbClr val="FFFFFF"/>
              </a:solidFill>
              <a:latin typeface="Calibri" charset="0"/>
            </a:endParaRPr>
          </a:p>
        </p:txBody>
      </p:sp>
      <p:pic>
        <p:nvPicPr>
          <p:cNvPr id="14340" name="Picture 13" descr="C:\Documents and Settings\jduke\My Documents\Job Search\Industry\images\IU 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663" y="5529263"/>
            <a:ext cx="3794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152400" y="5334000"/>
            <a:ext cx="45339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sz="1400" dirty="0">
                <a:solidFill>
                  <a:srgbClr val="922122"/>
                </a:solidFill>
              </a:rPr>
              <a:t>External</a:t>
            </a:r>
          </a:p>
          <a:p>
            <a:pPr algn="ctr">
              <a:defRPr/>
            </a:pPr>
            <a:r>
              <a:rPr lang="en-US" sz="1400" dirty="0">
                <a:solidFill>
                  <a:srgbClr val="922122"/>
                </a:solidFill>
              </a:rPr>
              <a:t>Services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52400" y="3657600"/>
            <a:ext cx="453390" cy="1524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sz="1400" dirty="0">
                <a:solidFill>
                  <a:schemeClr val="accent1"/>
                </a:solidFill>
              </a:rPr>
              <a:t>Internal</a:t>
            </a:r>
          </a:p>
          <a:p>
            <a:pPr algn="ctr">
              <a:defRPr/>
            </a:pPr>
            <a:r>
              <a:rPr lang="en-US" sz="1400" dirty="0">
                <a:solidFill>
                  <a:schemeClr val="accent1"/>
                </a:solidFill>
              </a:rPr>
              <a:t>Services</a:t>
            </a:r>
          </a:p>
        </p:txBody>
      </p:sp>
      <p:sp>
        <p:nvSpPr>
          <p:cNvPr id="307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Architecture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7400" y="14478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Flowsheet</a:t>
            </a:r>
          </a:p>
        </p:txBody>
      </p:sp>
      <p:sp>
        <p:nvSpPr>
          <p:cNvPr id="6" name="Rectangle 5"/>
          <p:cNvSpPr/>
          <p:nvPr/>
        </p:nvSpPr>
        <p:spPr>
          <a:xfrm>
            <a:off x="755650" y="14478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Order 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Entry</a:t>
            </a:r>
          </a:p>
        </p:txBody>
      </p:sp>
      <p:sp>
        <p:nvSpPr>
          <p:cNvPr id="7" name="Rectangle 6"/>
          <p:cNvSpPr/>
          <p:nvPr/>
        </p:nvSpPr>
        <p:spPr>
          <a:xfrm>
            <a:off x="3355975" y="14478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User Preferences</a:t>
            </a:r>
          </a:p>
        </p:txBody>
      </p:sp>
      <p:sp>
        <p:nvSpPr>
          <p:cNvPr id="8" name="Rectangle 7"/>
          <p:cNvSpPr/>
          <p:nvPr/>
        </p:nvSpPr>
        <p:spPr>
          <a:xfrm>
            <a:off x="5943600" y="14478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Chart Search</a:t>
            </a:r>
          </a:p>
        </p:txBody>
      </p:sp>
      <p:sp>
        <p:nvSpPr>
          <p:cNvPr id="9" name="Rectangle 8"/>
          <p:cNvSpPr/>
          <p:nvPr/>
        </p:nvSpPr>
        <p:spPr>
          <a:xfrm>
            <a:off x="755650" y="4648200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Context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57400" y="4648200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Event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48200" y="4648200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Help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Subsystem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55650" y="38862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Electronic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Signature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057400" y="38862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Patient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Context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62000" y="55626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Data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Access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057400" y="55626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Security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52800" y="38862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User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Context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58825" y="2971800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Layout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Manager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152400" y="3657600"/>
            <a:ext cx="8839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52400" y="5334000"/>
            <a:ext cx="8839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943600" y="4648200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Theme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Support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352800" y="55626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Messaging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52400" y="1295400"/>
            <a:ext cx="453390" cy="22098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sz="1400" dirty="0">
                <a:solidFill>
                  <a:schemeClr val="accent1"/>
                </a:solidFill>
              </a:rPr>
              <a:t>User</a:t>
            </a:r>
          </a:p>
          <a:p>
            <a:pPr algn="ctr">
              <a:defRPr/>
            </a:pPr>
            <a:r>
              <a:rPr lang="en-US" sz="1400" dirty="0">
                <a:solidFill>
                  <a:schemeClr val="accent1"/>
                </a:solidFill>
              </a:rPr>
              <a:t>Interface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152400" y="1295400"/>
            <a:ext cx="8839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2057400" y="2971800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Layout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Designer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352800" y="4648200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Component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Registration</a:t>
            </a:r>
          </a:p>
        </p:txBody>
      </p:sp>
      <p:sp>
        <p:nvSpPr>
          <p:cNvPr id="41" name="Oval 40"/>
          <p:cNvSpPr/>
          <p:nvPr/>
        </p:nvSpPr>
        <p:spPr>
          <a:xfrm>
            <a:off x="7772400" y="1447800"/>
            <a:ext cx="1165225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Plug-in</a:t>
            </a:r>
          </a:p>
          <a:p>
            <a:pPr algn="ctr">
              <a:defRPr/>
            </a:pPr>
            <a:r>
              <a:rPr lang="en-US" sz="1200" dirty="0"/>
              <a:t>Widgets</a:t>
            </a:r>
          </a:p>
        </p:txBody>
      </p:sp>
      <p:sp>
        <p:nvSpPr>
          <p:cNvPr id="43" name="Oval 42"/>
          <p:cNvSpPr/>
          <p:nvPr/>
        </p:nvSpPr>
        <p:spPr>
          <a:xfrm>
            <a:off x="7772400" y="2971800"/>
            <a:ext cx="1165225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Framework</a:t>
            </a:r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48" name="Oval 47"/>
          <p:cNvSpPr/>
          <p:nvPr/>
        </p:nvSpPr>
        <p:spPr>
          <a:xfrm>
            <a:off x="7766050" y="3886200"/>
            <a:ext cx="1166813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Plug-in</a:t>
            </a:r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51" name="Oval 50"/>
          <p:cNvSpPr/>
          <p:nvPr/>
        </p:nvSpPr>
        <p:spPr>
          <a:xfrm>
            <a:off x="7766050" y="4648200"/>
            <a:ext cx="1166813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Framework</a:t>
            </a:r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53" name="Oval 52"/>
          <p:cNvSpPr/>
          <p:nvPr/>
        </p:nvSpPr>
        <p:spPr>
          <a:xfrm>
            <a:off x="7788275" y="5562600"/>
            <a:ext cx="1165225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Core</a:t>
            </a:r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4" name="Right Brace 3"/>
          <p:cNvSpPr/>
          <p:nvPr/>
        </p:nvSpPr>
        <p:spPr>
          <a:xfrm>
            <a:off x="7353300" y="1447800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8" name="Right Brace 57"/>
          <p:cNvSpPr/>
          <p:nvPr/>
        </p:nvSpPr>
        <p:spPr>
          <a:xfrm>
            <a:off x="7353300" y="2971800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0" name="Right Brace 59"/>
          <p:cNvSpPr/>
          <p:nvPr/>
        </p:nvSpPr>
        <p:spPr>
          <a:xfrm>
            <a:off x="7353300" y="3886200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" name="Right Brace 60"/>
          <p:cNvSpPr/>
          <p:nvPr/>
        </p:nvSpPr>
        <p:spPr>
          <a:xfrm>
            <a:off x="7353300" y="4648200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2" name="Right Brace 61"/>
          <p:cNvSpPr/>
          <p:nvPr/>
        </p:nvSpPr>
        <p:spPr>
          <a:xfrm>
            <a:off x="7353300" y="5562600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4648200" y="55626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Web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057400" y="22098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Patient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Selection</a:t>
            </a:r>
          </a:p>
        </p:txBody>
      </p:sp>
      <p:sp>
        <p:nvSpPr>
          <p:cNvPr id="65" name="Rectangle 64"/>
          <p:cNvSpPr/>
          <p:nvPr/>
        </p:nvSpPr>
        <p:spPr>
          <a:xfrm>
            <a:off x="762000" y="22098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Electronic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Signature</a:t>
            </a:r>
          </a:p>
        </p:txBody>
      </p:sp>
      <p:sp>
        <p:nvSpPr>
          <p:cNvPr id="66" name="Rectangle 65"/>
          <p:cNvSpPr/>
          <p:nvPr/>
        </p:nvSpPr>
        <p:spPr>
          <a:xfrm>
            <a:off x="3352800" y="22098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User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Authentication</a:t>
            </a:r>
          </a:p>
        </p:txBody>
      </p:sp>
      <p:sp>
        <p:nvSpPr>
          <p:cNvPr id="67" name="Oval 66"/>
          <p:cNvSpPr/>
          <p:nvPr/>
        </p:nvSpPr>
        <p:spPr>
          <a:xfrm>
            <a:off x="7772400" y="2209800"/>
            <a:ext cx="1165225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Plug-in</a:t>
            </a:r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68" name="Right Brace 67"/>
          <p:cNvSpPr/>
          <p:nvPr/>
        </p:nvSpPr>
        <p:spPr>
          <a:xfrm>
            <a:off x="7353300" y="2209800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4648200" y="14478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SMART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Plug-in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648200" y="38862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SMART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API Registry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943600" y="55626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Solr</a:t>
            </a:r>
            <a:r>
              <a:rPr lang="en-US" sz="1200" dirty="0">
                <a:solidFill>
                  <a:schemeClr val="tx1"/>
                </a:solidFill>
              </a:rPr>
              <a:t> Search Engine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648200" y="22098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SMART Adaptor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CareWeb Framework is not just for </a:t>
            </a:r>
            <a:r>
              <a:rPr lang="en-US" dirty="0" err="1" smtClean="0"/>
              <a:t>VistA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653" y="1995879"/>
            <a:ext cx="8229600" cy="3574613"/>
          </a:xfrm>
        </p:spPr>
        <p:txBody>
          <a:bodyPr/>
          <a:lstStyle/>
          <a:p>
            <a:r>
              <a:rPr lang="en-US" dirty="0" smtClean="0"/>
              <a:t>Regenstrief Medical Record System (RMRS)</a:t>
            </a:r>
          </a:p>
          <a:p>
            <a:r>
              <a:rPr lang="en-US" dirty="0" err="1" smtClean="0"/>
              <a:t>OpenMRS</a:t>
            </a:r>
            <a:endParaRPr lang="en-US" dirty="0" smtClean="0"/>
          </a:p>
          <a:p>
            <a:r>
              <a:rPr lang="en-US" dirty="0" smtClean="0"/>
              <a:t>RPMS</a:t>
            </a:r>
          </a:p>
          <a:p>
            <a:r>
              <a:rPr lang="en-US" dirty="0" err="1" smtClean="0"/>
              <a:t>VistA</a:t>
            </a:r>
            <a:endParaRPr lang="en-US" dirty="0" smtClean="0"/>
          </a:p>
          <a:p>
            <a:r>
              <a:rPr lang="en-US" dirty="0" smtClean="0"/>
              <a:t>FHIR-compliant EMR’s (future)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564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Healthcare Interoperability Resources (FHIR)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2409" y="1600200"/>
            <a:ext cx="6686771" cy="4525963"/>
          </a:xfrm>
        </p:spPr>
        <p:txBody>
          <a:bodyPr/>
          <a:lstStyle/>
          <a:p>
            <a:r>
              <a:rPr lang="en-US" dirty="0" smtClean="0"/>
              <a:t>Emerging HL7 standard</a:t>
            </a:r>
          </a:p>
          <a:p>
            <a:r>
              <a:rPr lang="en-US" dirty="0" smtClean="0"/>
              <a:t>DSTU v2</a:t>
            </a:r>
          </a:p>
          <a:p>
            <a:r>
              <a:rPr lang="en-US" dirty="0" smtClean="0"/>
              <a:t>Wire format for resource exchange</a:t>
            </a:r>
          </a:p>
          <a:p>
            <a:r>
              <a:rPr lang="en-US" dirty="0" smtClean="0"/>
              <a:t>CRUDS operations</a:t>
            </a:r>
          </a:p>
          <a:p>
            <a:r>
              <a:rPr lang="en-US" dirty="0" smtClean="0"/>
              <a:t>REST interface</a:t>
            </a:r>
          </a:p>
          <a:p>
            <a:r>
              <a:rPr lang="en-US" dirty="0" smtClean="0"/>
              <a:t>Common data model</a:t>
            </a:r>
          </a:p>
          <a:p>
            <a:r>
              <a:rPr lang="en-US" dirty="0" smtClean="0"/>
              <a:t>Industry-wide uptake</a:t>
            </a:r>
          </a:p>
          <a:p>
            <a:r>
              <a:rPr lang="en-US" dirty="0" smtClean="0"/>
              <a:t>Still immature and evolving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609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VistA</a:t>
            </a:r>
            <a:r>
              <a:rPr lang="en-US" dirty="0" smtClean="0"/>
              <a:t> 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2490"/>
          </a:xfrm>
        </p:spPr>
        <p:txBody>
          <a:bodyPr/>
          <a:lstStyle/>
          <a:p>
            <a:r>
              <a:rPr lang="en-US" dirty="0" smtClean="0"/>
              <a:t>RPC broker (Java client, CIA server)</a:t>
            </a:r>
          </a:p>
          <a:p>
            <a:pPr lvl="1"/>
            <a:r>
              <a:rPr lang="en-US" dirty="0" smtClean="0"/>
              <a:t>Authentication (Spring Security)</a:t>
            </a:r>
          </a:p>
          <a:p>
            <a:pPr lvl="1"/>
            <a:r>
              <a:rPr lang="en-US" dirty="0" smtClean="0"/>
              <a:t>Asynchronous RPC’s</a:t>
            </a:r>
          </a:p>
          <a:p>
            <a:pPr lvl="1"/>
            <a:r>
              <a:rPr lang="en-US" dirty="0" smtClean="0"/>
              <a:t>Event propagation</a:t>
            </a:r>
          </a:p>
          <a:p>
            <a:pPr lvl="1"/>
            <a:r>
              <a:rPr lang="en-US" dirty="0" smtClean="0"/>
              <a:t>Communication is server-to-server, not client</a:t>
            </a:r>
          </a:p>
          <a:p>
            <a:pPr lvl="1"/>
            <a:r>
              <a:rPr lang="en-US" dirty="0" err="1" smtClean="0"/>
              <a:t>HttpClient</a:t>
            </a:r>
            <a:r>
              <a:rPr lang="en-US" dirty="0" smtClean="0"/>
              <a:t> implementation</a:t>
            </a:r>
          </a:p>
          <a:p>
            <a:r>
              <a:rPr lang="en-US" dirty="0" smtClean="0"/>
              <a:t>Resource serialization framework</a:t>
            </a:r>
          </a:p>
          <a:p>
            <a:pPr lvl="1"/>
            <a:r>
              <a:rPr lang="en-US" dirty="0" smtClean="0"/>
              <a:t>FHIR resources (user, patient, encounter, etc.)</a:t>
            </a:r>
          </a:p>
          <a:p>
            <a:pPr lvl="1"/>
            <a:r>
              <a:rPr lang="en-US" dirty="0" smtClean="0"/>
              <a:t>Non-FHIR resources (parameter definitions)</a:t>
            </a:r>
          </a:p>
        </p:txBody>
      </p:sp>
    </p:spTree>
    <p:extLst>
      <p:ext uri="{BB962C8B-B14F-4D97-AF65-F5344CB8AC3E}">
        <p14:creationId xmlns:p14="http://schemas.microsoft.com/office/powerpoint/2010/main" val="1812619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VistA</a:t>
            </a:r>
            <a:r>
              <a:rPr lang="en-US" dirty="0" smtClean="0"/>
              <a:t> 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7526"/>
            <a:ext cx="3579711" cy="5450474"/>
          </a:xfrm>
        </p:spPr>
        <p:txBody>
          <a:bodyPr/>
          <a:lstStyle/>
          <a:p>
            <a:r>
              <a:rPr lang="en-US" sz="2400" dirty="0" smtClean="0"/>
              <a:t>Patient selection (FHIR)</a:t>
            </a:r>
          </a:p>
          <a:p>
            <a:r>
              <a:rPr lang="en-US" sz="2400" dirty="0" smtClean="0"/>
              <a:t>Patient lists</a:t>
            </a:r>
          </a:p>
          <a:p>
            <a:r>
              <a:rPr lang="en-US" sz="2400" dirty="0" smtClean="0"/>
              <a:t>Patient photo (</a:t>
            </a:r>
            <a:r>
              <a:rPr lang="en-US" sz="2400" dirty="0" err="1" smtClean="0"/>
              <a:t>VistA</a:t>
            </a:r>
            <a:r>
              <a:rPr lang="en-US" sz="2400" dirty="0" smtClean="0"/>
              <a:t> Imaging via FHIR)</a:t>
            </a:r>
          </a:p>
          <a:p>
            <a:r>
              <a:rPr lang="en-US" sz="2400" dirty="0" smtClean="0"/>
              <a:t>Encounter selection (mostly FHIR, incomplete)</a:t>
            </a:r>
          </a:p>
          <a:p>
            <a:r>
              <a:rPr lang="en-US" sz="2400" dirty="0" smtClean="0"/>
              <a:t>Secure chat</a:t>
            </a:r>
          </a:p>
          <a:p>
            <a:r>
              <a:rPr lang="en-US" sz="2400" dirty="0" smtClean="0"/>
              <a:t>Notifications (from RPMS)</a:t>
            </a:r>
            <a:r>
              <a:rPr lang="en-US" sz="2400" dirty="0"/>
              <a:t> </a:t>
            </a:r>
            <a:endParaRPr lang="en-US" sz="2400" dirty="0" smtClean="0"/>
          </a:p>
          <a:p>
            <a:r>
              <a:rPr lang="en-US" sz="2400" dirty="0" smtClean="0"/>
              <a:t>User</a:t>
            </a:r>
            <a:r>
              <a:rPr lang="en-US" sz="2400" dirty="0"/>
              <a:t>/patient/encounter headers</a:t>
            </a:r>
          </a:p>
          <a:p>
            <a:endParaRPr lang="en-US" sz="24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827945" y="1407526"/>
            <a:ext cx="3579711" cy="5450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Cover sheet components</a:t>
            </a:r>
          </a:p>
          <a:p>
            <a:r>
              <a:rPr lang="en-US" sz="2400" dirty="0" smtClean="0"/>
              <a:t>Vitals display/graph</a:t>
            </a:r>
          </a:p>
          <a:p>
            <a:r>
              <a:rPr lang="en-US" sz="2400" dirty="0" smtClean="0"/>
              <a:t>CWAD</a:t>
            </a:r>
          </a:p>
          <a:p>
            <a:r>
              <a:rPr lang="en-US" sz="2400" dirty="0" smtClean="0"/>
              <a:t>TIU document viewer (FHIR and non-FHIR)</a:t>
            </a:r>
          </a:p>
          <a:p>
            <a:r>
              <a:rPr lang="en-US" sz="2400" dirty="0" smtClean="0"/>
              <a:t>Settings editor</a:t>
            </a:r>
          </a:p>
          <a:p>
            <a:r>
              <a:rPr lang="en-US" sz="2400" dirty="0" smtClean="0"/>
              <a:t>SMART adaptor (thanks to George Lilly)</a:t>
            </a:r>
          </a:p>
          <a:p>
            <a:r>
              <a:rPr lang="en-US" sz="2400" dirty="0" smtClean="0"/>
              <a:t>Lots more to do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037256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3510"/>
          </a:xfrm>
        </p:spPr>
        <p:txBody>
          <a:bodyPr/>
          <a:lstStyle/>
          <a:p>
            <a:r>
              <a:rPr lang="en-US" b="1" dirty="0" err="1" smtClean="0"/>
              <a:t>www.carewebframework.org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9685" y="1991372"/>
            <a:ext cx="5536871" cy="3485573"/>
          </a:xfrm>
        </p:spPr>
        <p:txBody>
          <a:bodyPr/>
          <a:lstStyle/>
          <a:p>
            <a:r>
              <a:rPr lang="en-US" dirty="0" smtClean="0"/>
              <a:t>Wiki</a:t>
            </a:r>
          </a:p>
          <a:p>
            <a:r>
              <a:rPr lang="en-US" dirty="0" smtClean="0"/>
              <a:t>Documentation</a:t>
            </a:r>
            <a:endParaRPr lang="en-US" dirty="0"/>
          </a:p>
          <a:p>
            <a:r>
              <a:rPr lang="en-US" dirty="0" smtClean="0"/>
              <a:t>Blog</a:t>
            </a:r>
            <a:endParaRPr lang="en-US" dirty="0"/>
          </a:p>
          <a:p>
            <a:r>
              <a:rPr lang="en-US" dirty="0" smtClean="0"/>
              <a:t>Source Code (MPL 2.0)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612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3510"/>
          </a:xfrm>
        </p:spPr>
        <p:txBody>
          <a:bodyPr/>
          <a:lstStyle/>
          <a:p>
            <a:r>
              <a:rPr lang="en-US" b="1" dirty="0" err="1" smtClean="0"/>
              <a:t>Github</a:t>
            </a:r>
            <a:r>
              <a:rPr lang="en-US" b="1" dirty="0" smtClean="0"/>
              <a:t> Repositories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7523" y="1015537"/>
            <a:ext cx="5564147" cy="5842463"/>
          </a:xfrm>
        </p:spPr>
        <p:txBody>
          <a:bodyPr/>
          <a:lstStyle/>
          <a:p>
            <a:r>
              <a:rPr lang="en-US" sz="2800" b="1" dirty="0" err="1" smtClean="0"/>
              <a:t>carewebframework</a:t>
            </a:r>
            <a:r>
              <a:rPr lang="en-US" sz="2800" b="1" dirty="0" smtClean="0"/>
              <a:t>-core</a:t>
            </a:r>
          </a:p>
          <a:p>
            <a:r>
              <a:rPr lang="en-US" sz="2800" dirty="0" err="1"/>
              <a:t>carewebframework</a:t>
            </a:r>
            <a:r>
              <a:rPr lang="en-US" sz="2800" dirty="0" smtClean="0"/>
              <a:t>-icons</a:t>
            </a:r>
          </a:p>
          <a:p>
            <a:r>
              <a:rPr lang="en-US" sz="2800" dirty="0" err="1"/>
              <a:t>c</a:t>
            </a:r>
            <a:r>
              <a:rPr lang="en-US" sz="2800" dirty="0" err="1" smtClean="0"/>
              <a:t>arewebframework</a:t>
            </a:r>
            <a:r>
              <a:rPr lang="en-US" sz="2800" dirty="0" smtClean="0"/>
              <a:t>-themes</a:t>
            </a:r>
            <a:endParaRPr lang="en-US" sz="2800" dirty="0"/>
          </a:p>
          <a:p>
            <a:r>
              <a:rPr lang="en-US" sz="2800" dirty="0" err="1"/>
              <a:t>carewebframework-cal</a:t>
            </a:r>
            <a:endParaRPr lang="en-US" sz="2800" dirty="0"/>
          </a:p>
          <a:p>
            <a:r>
              <a:rPr lang="en-US" sz="2800" dirty="0" err="1"/>
              <a:t>carewebframework-fhir</a:t>
            </a:r>
            <a:endParaRPr lang="en-US" sz="2800" dirty="0"/>
          </a:p>
          <a:p>
            <a:r>
              <a:rPr lang="en-US" sz="2800" dirty="0" err="1"/>
              <a:t>carewebframework</a:t>
            </a:r>
            <a:r>
              <a:rPr lang="en-US" sz="2800" dirty="0"/>
              <a:t>-smart</a:t>
            </a:r>
          </a:p>
          <a:p>
            <a:r>
              <a:rPr lang="en-US" sz="2800" dirty="0" err="1" smtClean="0"/>
              <a:t>carewebframework</a:t>
            </a:r>
            <a:r>
              <a:rPr lang="en-US" sz="2800" dirty="0" err="1" smtClean="0"/>
              <a:t>-ohj</a:t>
            </a:r>
            <a:endParaRPr lang="en-US" sz="2800" dirty="0"/>
          </a:p>
          <a:p>
            <a:r>
              <a:rPr lang="en-US" sz="2800" dirty="0" err="1"/>
              <a:t>carewebframework</a:t>
            </a:r>
            <a:r>
              <a:rPr lang="en-US" sz="2800" dirty="0" err="1" smtClean="0"/>
              <a:t>-highcharts</a:t>
            </a:r>
            <a:endParaRPr lang="en-US" sz="2800" dirty="0" smtClean="0"/>
          </a:p>
          <a:p>
            <a:r>
              <a:rPr lang="en-US" sz="2800" dirty="0" err="1" smtClean="0"/>
              <a:t>carewebframework</a:t>
            </a:r>
            <a:r>
              <a:rPr lang="en-US" sz="2800" dirty="0" err="1" smtClean="0"/>
              <a:t>-openmrs</a:t>
            </a:r>
            <a:endParaRPr lang="en-US" sz="2800" dirty="0" smtClean="0"/>
          </a:p>
          <a:p>
            <a:r>
              <a:rPr lang="en-US" sz="2800" b="1" dirty="0" err="1" smtClean="0"/>
              <a:t>carewebframework</a:t>
            </a:r>
            <a:r>
              <a:rPr lang="en-US" sz="2800" b="1" dirty="0" smtClean="0"/>
              <a:t>-vista</a:t>
            </a:r>
            <a:endParaRPr lang="en-US" sz="2800" b="1" dirty="0"/>
          </a:p>
          <a:p>
            <a:r>
              <a:rPr lang="en-US" sz="2800" dirty="0" err="1"/>
              <a:t>carewebframework</a:t>
            </a:r>
            <a:r>
              <a:rPr lang="en-US" sz="2800" dirty="0" smtClean="0"/>
              <a:t>-rpms</a:t>
            </a:r>
            <a:endParaRPr lang="en-US" sz="2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047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4350"/>
            <a:ext cx="8229600" cy="1143000"/>
          </a:xfrm>
        </p:spPr>
        <p:txBody>
          <a:bodyPr/>
          <a:lstStyle/>
          <a:p>
            <a:pPr eaLnBrk="1" hangingPunct="1"/>
            <a:r>
              <a:rPr lang="en-US" b="1">
                <a:latin typeface="Calibri" charset="0"/>
              </a:rPr>
              <a:t>Questions?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465250" y="5634038"/>
            <a:ext cx="427382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3000" dirty="0" err="1" smtClean="0"/>
              <a:t>dkmartin@</a:t>
            </a:r>
            <a:r>
              <a:rPr lang="en-US" sz="3000" dirty="0" err="1"/>
              <a:t>regenstrief.org</a:t>
            </a:r>
            <a:endParaRPr lang="en-US" sz="3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693" y="1657350"/>
            <a:ext cx="4671367" cy="35315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Regenstrief Institute</a:t>
            </a:r>
            <a:br>
              <a:rPr lang="en-US" dirty="0" smtClean="0"/>
            </a:br>
            <a:r>
              <a:rPr lang="en-US" sz="3200" dirty="0" err="1" smtClean="0"/>
              <a:t>www.regenstrief.org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8829"/>
            <a:ext cx="9144000" cy="490151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1558829"/>
            <a:ext cx="3027683" cy="490151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57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Regenstrief Institute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4032" y="1509478"/>
            <a:ext cx="5337355" cy="5169913"/>
          </a:xfrm>
        </p:spPr>
        <p:txBody>
          <a:bodyPr/>
          <a:lstStyle/>
          <a:p>
            <a:r>
              <a:rPr lang="en-US" dirty="0"/>
              <a:t>Non-profit</a:t>
            </a:r>
          </a:p>
          <a:p>
            <a:r>
              <a:rPr lang="en-US" dirty="0" smtClean="0"/>
              <a:t>Indiana University Affiliate</a:t>
            </a:r>
            <a:endParaRPr lang="en-US" dirty="0"/>
          </a:p>
          <a:p>
            <a:r>
              <a:rPr lang="en-US" dirty="0" smtClean="0"/>
              <a:t>Founded </a:t>
            </a:r>
            <a:r>
              <a:rPr lang="en-US" dirty="0" smtClean="0"/>
              <a:t>in 1969</a:t>
            </a:r>
          </a:p>
          <a:p>
            <a:r>
              <a:rPr lang="en-US" dirty="0" smtClean="0"/>
              <a:t>Healthcare </a:t>
            </a:r>
            <a:r>
              <a:rPr lang="en-US" dirty="0" smtClean="0"/>
              <a:t>research</a:t>
            </a:r>
          </a:p>
          <a:p>
            <a:r>
              <a:rPr lang="en-US" dirty="0" smtClean="0"/>
              <a:t>Funding sources</a:t>
            </a:r>
            <a:endParaRPr lang="en-US" dirty="0" smtClean="0"/>
          </a:p>
          <a:p>
            <a:pPr lvl="1"/>
            <a:r>
              <a:rPr lang="en-US" dirty="0" smtClean="0"/>
              <a:t>Grants (primary)</a:t>
            </a:r>
            <a:endParaRPr lang="en-US" dirty="0" smtClean="0"/>
          </a:p>
          <a:p>
            <a:pPr lvl="1"/>
            <a:r>
              <a:rPr lang="en-US" dirty="0" smtClean="0"/>
              <a:t>Regenstrief </a:t>
            </a:r>
            <a:r>
              <a:rPr lang="en-US" dirty="0" smtClean="0"/>
              <a:t>Foundation</a:t>
            </a:r>
          </a:p>
          <a:p>
            <a:pPr lvl="1"/>
            <a:r>
              <a:rPr lang="en-US" dirty="0" smtClean="0"/>
              <a:t>Industry Partnerships</a:t>
            </a:r>
            <a:endParaRPr lang="en-US" dirty="0" smtClean="0"/>
          </a:p>
          <a:p>
            <a:r>
              <a:rPr lang="en-US" dirty="0" smtClean="0"/>
              <a:t>Not a vendor!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402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a Collaborative Platform?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748" y="2212573"/>
            <a:ext cx="8229600" cy="4525963"/>
          </a:xfrm>
        </p:spPr>
        <p:txBody>
          <a:bodyPr/>
          <a:lstStyle/>
          <a:p>
            <a:r>
              <a:rPr lang="en-US" dirty="0" smtClean="0"/>
              <a:t>CPRS is monolithic</a:t>
            </a:r>
          </a:p>
          <a:p>
            <a:r>
              <a:rPr lang="en-US" dirty="0" smtClean="0"/>
              <a:t>It is difficult to extend</a:t>
            </a:r>
          </a:p>
          <a:p>
            <a:r>
              <a:rPr lang="en-US" dirty="0" smtClean="0"/>
              <a:t>Has rudimentary extension points</a:t>
            </a:r>
          </a:p>
          <a:p>
            <a:r>
              <a:rPr lang="en-US" dirty="0" smtClean="0"/>
              <a:t>Difficult to share </a:t>
            </a:r>
            <a:r>
              <a:rPr lang="en-US" dirty="0" smtClean="0"/>
              <a:t>innovations</a:t>
            </a:r>
          </a:p>
          <a:p>
            <a:r>
              <a:rPr lang="en-US" dirty="0" smtClean="0"/>
              <a:t>Sound familiar?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94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410" name="Rectangle 2"/>
          <p:cNvSpPr>
            <a:spLocks noChangeArrowheads="1"/>
          </p:cNvSpPr>
          <p:nvPr/>
        </p:nvSpPr>
        <p:spPr bwMode="auto">
          <a:xfrm>
            <a:off x="812434" y="174869"/>
            <a:ext cx="7398116" cy="560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5400" dirty="0" smtClean="0"/>
              <a:t>The Road to CWF</a:t>
            </a:r>
            <a:endParaRPr lang="en-US" sz="5400" baseline="30000" dirty="0">
              <a:cs typeface="Arial" charset="0"/>
            </a:endParaRPr>
          </a:p>
        </p:txBody>
      </p:sp>
      <p:sp>
        <p:nvSpPr>
          <p:cNvPr id="1169412" name="Text Box 4"/>
          <p:cNvSpPr txBox="1">
            <a:spLocks noChangeArrowheads="1"/>
          </p:cNvSpPr>
          <p:nvPr/>
        </p:nvSpPr>
        <p:spPr bwMode="auto">
          <a:xfrm>
            <a:off x="812434" y="735623"/>
            <a:ext cx="7595088" cy="6980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347663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800100" indent="-2286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1800" b="1" dirty="0">
                <a:latin typeface="Times New Roman" charset="0"/>
              </a:rPr>
              <a:t>1998	Consortium of VA Hospitals fund </a:t>
            </a:r>
            <a:r>
              <a:rPr lang="en-US" sz="1800" b="1" dirty="0" err="1">
                <a:latin typeface="Times New Roman" charset="0"/>
              </a:rPr>
              <a:t>VistAtion</a:t>
            </a:r>
            <a:r>
              <a:rPr lang="en-US" sz="1800" b="1" dirty="0">
                <a:latin typeface="Times New Roman" charset="0"/>
              </a:rPr>
              <a:t> project</a:t>
            </a:r>
          </a:p>
          <a:p>
            <a:pPr lvl="1"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1800" b="1" dirty="0" smtClean="0">
                <a:latin typeface="Times New Roman" charset="0"/>
              </a:rPr>
              <a:t>Integrate commercial note authoring tool into CPRS</a:t>
            </a:r>
          </a:p>
          <a:p>
            <a:pPr lvl="1"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1800" b="1" dirty="0" smtClean="0">
                <a:latin typeface="Times New Roman" charset="0"/>
              </a:rPr>
              <a:t>Monolithic, closed </a:t>
            </a:r>
            <a:r>
              <a:rPr lang="en-US" sz="1800" b="1" dirty="0" smtClean="0">
                <a:latin typeface="Times New Roman" charset="0"/>
                <a:cs typeface="Times New Roman" charset="0"/>
              </a:rPr>
              <a:t>→</a:t>
            </a:r>
            <a:r>
              <a:rPr lang="en-US" sz="1800" b="1" dirty="0" smtClean="0">
                <a:latin typeface="Times New Roman" charset="0"/>
              </a:rPr>
              <a:t> open, modular, extensible architecture</a:t>
            </a:r>
          </a:p>
          <a:p>
            <a:pPr lvl="1"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1800" b="1" dirty="0" smtClean="0">
                <a:latin typeface="Times New Roman" charset="0"/>
              </a:rPr>
              <a:t>Monopolistic </a:t>
            </a:r>
            <a:r>
              <a:rPr lang="en-US" sz="1800" b="1" dirty="0" smtClean="0">
                <a:latin typeface="Times New Roman" charset="0"/>
                <a:cs typeface="Times New Roman" charset="0"/>
              </a:rPr>
              <a:t>→</a:t>
            </a:r>
            <a:r>
              <a:rPr lang="en-US" sz="1800" b="1" dirty="0" smtClean="0">
                <a:latin typeface="Times New Roman" charset="0"/>
              </a:rPr>
              <a:t> collaborative development culture</a:t>
            </a:r>
          </a:p>
          <a:p>
            <a:pPr lvl="1"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b="1" dirty="0" smtClean="0">
                <a:latin typeface="Times New Roman" charset="0"/>
              </a:rPr>
              <a:t>Needed a supporting framework (</a:t>
            </a:r>
            <a:r>
              <a:rPr lang="en-US" b="1" dirty="0" err="1" smtClean="0">
                <a:latin typeface="Times New Roman" charset="0"/>
              </a:rPr>
              <a:t>VistAtion</a:t>
            </a:r>
            <a:r>
              <a:rPr lang="en-US" b="1" dirty="0" smtClean="0">
                <a:latin typeface="Times New Roman" charset="0"/>
              </a:rPr>
              <a:t> Framework)</a:t>
            </a:r>
            <a:endParaRPr lang="en-US" sz="1800" b="1" dirty="0" smtClean="0">
              <a:latin typeface="Times New Roman" charset="0"/>
            </a:endParaRPr>
          </a:p>
          <a:p>
            <a:pPr lvl="1"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1800" b="1" dirty="0" smtClean="0">
                <a:latin typeface="Times New Roman" charset="0"/>
              </a:rPr>
              <a:t>Modularize CPRS </a:t>
            </a:r>
            <a:r>
              <a:rPr lang="en-US" sz="1800" b="1" dirty="0">
                <a:latin typeface="Times New Roman" charset="0"/>
                <a:cs typeface="Times New Roman" charset="0"/>
              </a:rPr>
              <a:t>→ </a:t>
            </a:r>
            <a:r>
              <a:rPr lang="en-US" sz="1800" b="1" dirty="0" err="1" smtClean="0">
                <a:latin typeface="Times New Roman" charset="0"/>
                <a:cs typeface="Times New Roman" charset="0"/>
              </a:rPr>
              <a:t>VistAtion</a:t>
            </a:r>
            <a:r>
              <a:rPr lang="en-US" b="1" dirty="0">
                <a:latin typeface="Times New Roman" charset="0"/>
                <a:cs typeface="Times New Roman" charset="0"/>
              </a:rPr>
              <a:t> </a:t>
            </a:r>
            <a:r>
              <a:rPr lang="en-US" b="1" dirty="0" smtClean="0">
                <a:latin typeface="Times New Roman" charset="0"/>
                <a:cs typeface="Times New Roman" charset="0"/>
              </a:rPr>
              <a:t>components</a:t>
            </a:r>
            <a:endParaRPr lang="en-US" sz="1800" b="1" dirty="0">
              <a:latin typeface="Times New Roman" charset="0"/>
              <a:cs typeface="Times New Roman" charset="0"/>
            </a:endParaRP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1800" b="1" dirty="0" smtClean="0">
                <a:latin typeface="Times New Roman" charset="0"/>
              </a:rPr>
              <a:t>1999</a:t>
            </a:r>
            <a:r>
              <a:rPr lang="en-US" sz="1800" b="1" dirty="0">
                <a:latin typeface="Times New Roman" charset="0"/>
              </a:rPr>
              <a:t>	</a:t>
            </a:r>
            <a:r>
              <a:rPr lang="en-US" sz="1800" b="1" dirty="0" err="1">
                <a:latin typeface="Times New Roman" charset="0"/>
              </a:rPr>
              <a:t>VistAtion</a:t>
            </a:r>
            <a:r>
              <a:rPr lang="en-US" sz="1800" b="1" dirty="0">
                <a:latin typeface="Times New Roman" charset="0"/>
              </a:rPr>
              <a:t> pilot commences at Atlanta VAMC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1800" b="1" dirty="0">
                <a:latin typeface="Times New Roman" charset="0"/>
              </a:rPr>
              <a:t>2000	VA rejects </a:t>
            </a:r>
            <a:r>
              <a:rPr lang="en-US" sz="1800" b="1" dirty="0" err="1">
                <a:latin typeface="Times New Roman" charset="0"/>
              </a:rPr>
              <a:t>VistAtion</a:t>
            </a:r>
            <a:r>
              <a:rPr lang="en-US" sz="1800" b="1" dirty="0">
                <a:latin typeface="Times New Roman" charset="0"/>
              </a:rPr>
              <a:t> concept as </a:t>
            </a:r>
            <a:r>
              <a:rPr lang="ja-JP" altLang="en-US" sz="1800" b="1" dirty="0">
                <a:latin typeface="Arial"/>
              </a:rPr>
              <a:t>“</a:t>
            </a:r>
            <a:r>
              <a:rPr lang="en-US" sz="1800" b="1" dirty="0">
                <a:latin typeface="Times New Roman" charset="0"/>
              </a:rPr>
              <a:t>too open</a:t>
            </a:r>
            <a:r>
              <a:rPr lang="ja-JP" altLang="en-US" sz="1800" b="1" dirty="0">
                <a:latin typeface="Arial"/>
              </a:rPr>
              <a:t>”</a:t>
            </a:r>
            <a:endParaRPr lang="en-US" sz="1800" b="1" dirty="0">
              <a:latin typeface="Times New Roman" charset="0"/>
            </a:endParaRP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1800" b="1" dirty="0">
                <a:latin typeface="Times New Roman" charset="0"/>
              </a:rPr>
              <a:t>2000	Clinical Informatics Associates incorporates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1800" b="1" dirty="0">
                <a:latin typeface="Times New Roman" charset="0"/>
              </a:rPr>
              <a:t>2001	</a:t>
            </a:r>
            <a:r>
              <a:rPr lang="en-US" sz="1800" b="1" dirty="0" err="1">
                <a:latin typeface="Times New Roman" charset="0"/>
              </a:rPr>
              <a:t>VistAtion</a:t>
            </a:r>
            <a:r>
              <a:rPr lang="en-US" sz="1800" b="1" dirty="0">
                <a:latin typeface="Times New Roman" charset="0"/>
              </a:rPr>
              <a:t> re-engineered as </a:t>
            </a:r>
            <a:r>
              <a:rPr lang="en-US" sz="1800" b="1" dirty="0" err="1">
                <a:latin typeface="Times New Roman" charset="0"/>
              </a:rPr>
              <a:t>VueCentric</a:t>
            </a:r>
            <a:endParaRPr lang="en-US" sz="1800" b="1" dirty="0">
              <a:latin typeface="Times New Roman" charset="0"/>
            </a:endParaRP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1800" b="1" dirty="0">
                <a:latin typeface="Times New Roman" charset="0"/>
              </a:rPr>
              <a:t>2002	</a:t>
            </a:r>
            <a:r>
              <a:rPr lang="en-US" sz="1800" b="1" dirty="0" err="1">
                <a:latin typeface="Times New Roman" charset="0"/>
              </a:rPr>
              <a:t>VueCentric</a:t>
            </a:r>
            <a:r>
              <a:rPr lang="en-US" sz="1800" b="1" dirty="0">
                <a:latin typeface="Times New Roman" charset="0"/>
              </a:rPr>
              <a:t>-based EHR piloted at Crow Indian Hospital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1800" b="1" dirty="0">
                <a:latin typeface="Times New Roman" charset="0"/>
              </a:rPr>
              <a:t>2004	IHS adopts RPMS-EHR as its official EMR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1800" b="1" dirty="0">
                <a:latin typeface="Times New Roman" charset="0"/>
              </a:rPr>
              <a:t>2006	</a:t>
            </a:r>
            <a:r>
              <a:rPr lang="en-US" sz="1800" b="1" dirty="0" err="1">
                <a:latin typeface="Times New Roman" charset="0"/>
              </a:rPr>
              <a:t>Medsphere</a:t>
            </a:r>
            <a:r>
              <a:rPr lang="en-US" sz="1800" b="1" dirty="0">
                <a:latin typeface="Times New Roman" charset="0"/>
              </a:rPr>
              <a:t> acquires CIA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1800" b="1" dirty="0">
                <a:latin typeface="Times New Roman" charset="0"/>
              </a:rPr>
              <a:t>2008	RPMS-EHR deployed in over </a:t>
            </a:r>
            <a:r>
              <a:rPr lang="en-US" sz="1800" b="1" dirty="0" smtClean="0">
                <a:latin typeface="Times New Roman" charset="0"/>
              </a:rPr>
              <a:t>120 IHS </a:t>
            </a:r>
            <a:r>
              <a:rPr lang="en-US" sz="1800" b="1" dirty="0" smtClean="0">
                <a:latin typeface="Times New Roman" charset="0"/>
              </a:rPr>
              <a:t>sites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b="1" dirty="0" smtClean="0">
                <a:latin typeface="Times New Roman" charset="0"/>
              </a:rPr>
              <a:t>2008	Return to Regenstrief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1800" b="1" dirty="0" smtClean="0">
                <a:latin typeface="Times New Roman" charset="0"/>
              </a:rPr>
              <a:t>2009	</a:t>
            </a:r>
            <a:r>
              <a:rPr lang="en-US" sz="1800" b="1" dirty="0" err="1" smtClean="0">
                <a:latin typeface="Times New Roman" charset="0"/>
              </a:rPr>
              <a:t>VueCentric</a:t>
            </a:r>
            <a:r>
              <a:rPr lang="en-US" sz="1800" b="1" dirty="0" smtClean="0">
                <a:latin typeface="Times New Roman" charset="0"/>
              </a:rPr>
              <a:t> re-engineered as CareWeb Framework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b="1" dirty="0" smtClean="0">
                <a:latin typeface="Times New Roman" charset="0"/>
              </a:rPr>
              <a:t>2010	CareWeb viewer deployed across Indiana HIE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1800" b="1" dirty="0" smtClean="0">
                <a:latin typeface="Times New Roman" charset="0"/>
              </a:rPr>
              <a:t>2011	Gopher re-engineered as Gopher</a:t>
            </a:r>
            <a:r>
              <a:rPr lang="en-US" sz="1800" b="1" baseline="30000" dirty="0" smtClean="0">
                <a:latin typeface="Times New Roman" charset="0"/>
              </a:rPr>
              <a:t>3</a:t>
            </a:r>
            <a:r>
              <a:rPr lang="en-US" sz="1800" b="1" dirty="0" smtClean="0">
                <a:latin typeface="Times New Roman" charset="0"/>
              </a:rPr>
              <a:t> 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b="1" dirty="0" smtClean="0">
                <a:latin typeface="Times New Roman" charset="0"/>
              </a:rPr>
              <a:t>2012  Ports for </a:t>
            </a:r>
            <a:r>
              <a:rPr lang="en-US" b="1" dirty="0" err="1" smtClean="0">
                <a:latin typeface="Times New Roman" charset="0"/>
              </a:rPr>
              <a:t>OpenMRS</a:t>
            </a:r>
            <a:r>
              <a:rPr lang="en-US" b="1" dirty="0" smtClean="0">
                <a:latin typeface="Times New Roman" charset="0"/>
              </a:rPr>
              <a:t>, </a:t>
            </a:r>
            <a:r>
              <a:rPr lang="en-US" b="1" dirty="0" err="1" smtClean="0">
                <a:latin typeface="Times New Roman" charset="0"/>
              </a:rPr>
              <a:t>VistA</a:t>
            </a:r>
            <a:r>
              <a:rPr lang="en-US" b="1" dirty="0" smtClean="0">
                <a:latin typeface="Times New Roman" charset="0"/>
              </a:rPr>
              <a:t>, RPMS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1800" b="1" dirty="0" smtClean="0">
                <a:latin typeface="Times New Roman" charset="0"/>
              </a:rPr>
              <a:t>2013  Open Source (MPL 2.0)</a:t>
            </a:r>
            <a:endParaRPr lang="en-US" sz="1800" b="1" dirty="0">
              <a:latin typeface="Times New Roman" charset="0"/>
            </a:endParaRP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endParaRPr lang="en-US" sz="1800" b="1" dirty="0">
              <a:latin typeface="Times New Roman" charset="0"/>
            </a:endParaRP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endParaRPr lang="en-US" sz="1800" b="1" dirty="0">
              <a:latin typeface="Times New Roman" charset="0"/>
            </a:endParaRP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endParaRPr lang="en-US" sz="1800" b="1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254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We </a:t>
            </a:r>
            <a:r>
              <a:rPr lang="en-US" dirty="0" smtClean="0"/>
              <a:t>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231" y="1600200"/>
            <a:ext cx="8645769" cy="4525963"/>
          </a:xfrm>
        </p:spPr>
        <p:txBody>
          <a:bodyPr/>
          <a:lstStyle/>
          <a:p>
            <a:r>
              <a:rPr lang="en-US" dirty="0" smtClean="0"/>
              <a:t>Component-based frameworks work</a:t>
            </a:r>
          </a:p>
          <a:p>
            <a:r>
              <a:rPr lang="en-US" dirty="0" smtClean="0"/>
              <a:t>Given the proper tools, users will innovate</a:t>
            </a:r>
          </a:p>
          <a:p>
            <a:r>
              <a:rPr lang="en-US" dirty="0" smtClean="0"/>
              <a:t>Don’t design to perceived workflows</a:t>
            </a:r>
          </a:p>
          <a:p>
            <a:r>
              <a:rPr lang="en-US" dirty="0" smtClean="0"/>
              <a:t>Let users adapt software to workflow</a:t>
            </a:r>
          </a:p>
          <a:p>
            <a:r>
              <a:rPr lang="en-US" dirty="0" smtClean="0"/>
              <a:t>Ability to share custom layouts is huge</a:t>
            </a:r>
          </a:p>
          <a:p>
            <a:r>
              <a:rPr lang="en-US" dirty="0" smtClean="0"/>
              <a:t>Deployment can be a pain (lots of moving parts)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35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CareWeb Framework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748" y="2212573"/>
            <a:ext cx="8229600" cy="4525963"/>
          </a:xfrm>
        </p:spPr>
        <p:txBody>
          <a:bodyPr/>
          <a:lstStyle/>
          <a:p>
            <a:r>
              <a:rPr lang="en-US" dirty="0" smtClean="0"/>
              <a:t>Third generation framework</a:t>
            </a:r>
            <a:endParaRPr lang="en-US" dirty="0" smtClean="0"/>
          </a:p>
          <a:p>
            <a:r>
              <a:rPr lang="en-US" dirty="0" smtClean="0"/>
              <a:t>Web-based</a:t>
            </a:r>
            <a:endParaRPr lang="en-US" dirty="0" smtClean="0"/>
          </a:p>
          <a:p>
            <a:r>
              <a:rPr lang="en-US" dirty="0" smtClean="0"/>
              <a:t>100% open source (MPL 2.0)</a:t>
            </a:r>
            <a:endParaRPr lang="en-US" dirty="0" smtClean="0"/>
          </a:p>
          <a:p>
            <a:r>
              <a:rPr lang="en-US" dirty="0" smtClean="0"/>
              <a:t>Not just </a:t>
            </a:r>
            <a:r>
              <a:rPr lang="en-US" dirty="0" err="1" smtClean="0"/>
              <a:t>VistA</a:t>
            </a:r>
            <a:r>
              <a:rPr lang="en-US" dirty="0" smtClean="0"/>
              <a:t> anymore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93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410" name="Rectangle 2"/>
          <p:cNvSpPr>
            <a:spLocks noChangeArrowheads="1"/>
          </p:cNvSpPr>
          <p:nvPr/>
        </p:nvSpPr>
        <p:spPr bwMode="auto">
          <a:xfrm>
            <a:off x="812434" y="189141"/>
            <a:ext cx="7398116" cy="76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/>
              <a:t>CareWeb </a:t>
            </a:r>
            <a:r>
              <a:rPr lang="en-US" sz="4400" dirty="0" smtClean="0"/>
              <a:t>Framework Features</a:t>
            </a:r>
            <a:endParaRPr lang="en-US" sz="4400" dirty="0" smtClean="0"/>
          </a:p>
        </p:txBody>
      </p:sp>
      <p:sp>
        <p:nvSpPr>
          <p:cNvPr id="1169412" name="Text Box 4"/>
          <p:cNvSpPr txBox="1">
            <a:spLocks noChangeArrowheads="1"/>
          </p:cNvSpPr>
          <p:nvPr/>
        </p:nvSpPr>
        <p:spPr bwMode="auto">
          <a:xfrm>
            <a:off x="566615" y="1376234"/>
            <a:ext cx="8030308" cy="5047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347663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800100" indent="-2286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400" b="1" dirty="0" smtClean="0">
                <a:latin typeface="Times New Roman" charset="0"/>
              </a:rPr>
              <a:t>Provides a foundation </a:t>
            </a:r>
            <a:r>
              <a:rPr lang="en-US" sz="2400" b="1" dirty="0" smtClean="0">
                <a:latin typeface="Times New Roman" charset="0"/>
              </a:rPr>
              <a:t>for building </a:t>
            </a:r>
            <a:r>
              <a:rPr lang="en-US" sz="2400" b="1" dirty="0" smtClean="0">
                <a:latin typeface="Times New Roman" charset="0"/>
              </a:rPr>
              <a:t>modular applications</a:t>
            </a:r>
            <a:endParaRPr lang="en-US" sz="2400" b="1" dirty="0" smtClean="0">
              <a:latin typeface="Times New Roman" charset="0"/>
            </a:endParaRPr>
          </a:p>
          <a:p>
            <a:pPr eaLnBrk="0" hangingPunct="0"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400" b="1" dirty="0" smtClean="0">
                <a:latin typeface="Times New Roman" charset="0"/>
              </a:rPr>
              <a:t>Leverages existing open source technologies</a:t>
            </a:r>
          </a:p>
          <a:p>
            <a:pPr eaLnBrk="0" hangingPunct="0"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400" b="1" dirty="0" smtClean="0">
                <a:latin typeface="Times New Roman" charset="0"/>
              </a:rPr>
              <a:t>Is highly extensible through plugin modules</a:t>
            </a:r>
          </a:p>
          <a:p>
            <a:pPr eaLnBrk="0" hangingPunct="0"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400" b="1" dirty="0" smtClean="0">
                <a:latin typeface="Times New Roman" charset="0"/>
              </a:rPr>
              <a:t>Supports flexible UI layouts</a:t>
            </a:r>
          </a:p>
          <a:p>
            <a:pPr eaLnBrk="0" hangingPunct="0"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400" b="1" dirty="0" smtClean="0">
                <a:latin typeface="Times New Roman" charset="0"/>
              </a:rPr>
              <a:t>Coordinates shared functions (events, contexts</a:t>
            </a:r>
            <a:r>
              <a:rPr lang="en-US" sz="2400" b="1" dirty="0" smtClean="0">
                <a:latin typeface="Times New Roman" charset="0"/>
              </a:rPr>
              <a:t>)</a:t>
            </a:r>
          </a:p>
          <a:p>
            <a:pPr eaLnBrk="0" hangingPunct="0"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400" b="1" dirty="0" smtClean="0">
                <a:latin typeface="Times New Roman" charset="0"/>
              </a:rPr>
              <a:t>Heavily promotes code re-use / sharing</a:t>
            </a:r>
            <a:endParaRPr lang="en-US" sz="2400" b="1" dirty="0" smtClean="0">
              <a:latin typeface="Times New Roman" charset="0"/>
            </a:endParaRPr>
          </a:p>
          <a:p>
            <a:pPr eaLnBrk="0" hangingPunct="0"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400" b="1" dirty="0" smtClean="0">
                <a:latin typeface="Times New Roman" charset="0"/>
              </a:rPr>
              <a:t>Facilitates collaborative development</a:t>
            </a:r>
          </a:p>
        </p:txBody>
      </p:sp>
    </p:spTree>
    <p:extLst>
      <p:ext uri="{BB962C8B-B14F-4D97-AF65-F5344CB8AC3E}">
        <p14:creationId xmlns:p14="http://schemas.microsoft.com/office/powerpoint/2010/main" val="1063571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Foundational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0605" y="1734439"/>
            <a:ext cx="3431988" cy="3493404"/>
          </a:xfrm>
        </p:spPr>
        <p:txBody>
          <a:bodyPr/>
          <a:lstStyle/>
          <a:p>
            <a:r>
              <a:rPr lang="en-US" sz="2800" dirty="0" smtClean="0"/>
              <a:t>Spring Framework</a:t>
            </a:r>
          </a:p>
          <a:p>
            <a:r>
              <a:rPr lang="en-US" sz="2800" dirty="0" smtClean="0"/>
              <a:t>Spring Security</a:t>
            </a:r>
          </a:p>
          <a:p>
            <a:r>
              <a:rPr lang="en-US" sz="2800" dirty="0" smtClean="0"/>
              <a:t>ZK Framework	</a:t>
            </a:r>
          </a:p>
          <a:p>
            <a:r>
              <a:rPr lang="en-US" sz="2800" dirty="0" smtClean="0"/>
              <a:t>JQuery</a:t>
            </a:r>
          </a:p>
          <a:p>
            <a:r>
              <a:rPr lang="en-US" sz="2800" dirty="0" smtClean="0"/>
              <a:t>Bootstrap</a:t>
            </a:r>
          </a:p>
          <a:p>
            <a:r>
              <a:rPr lang="en-US" sz="2800" dirty="0" smtClean="0"/>
              <a:t>Apache Maven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84080" y="6150114"/>
            <a:ext cx="36764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All Open Source!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50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20701</TotalTime>
  <Words>530</Words>
  <Application>Microsoft Macintosh PowerPoint</Application>
  <PresentationFormat>On-screen Show (4:3)</PresentationFormat>
  <Paragraphs>206</Paragraphs>
  <Slides>17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The CareWeb Framework An Update</vt:lpstr>
      <vt:lpstr>Regenstrief Institute www.regenstrief.org</vt:lpstr>
      <vt:lpstr>Regenstrief Institute</vt:lpstr>
      <vt:lpstr>Why a Collaborative Platform?</vt:lpstr>
      <vt:lpstr>PowerPoint Presentation</vt:lpstr>
      <vt:lpstr>What We Know</vt:lpstr>
      <vt:lpstr>CareWeb Framework Today</vt:lpstr>
      <vt:lpstr>PowerPoint Presentation</vt:lpstr>
      <vt:lpstr>Foundational Technologies</vt:lpstr>
      <vt:lpstr>Architecture</vt:lpstr>
      <vt:lpstr>CareWeb Framework is not just for VistA</vt:lpstr>
      <vt:lpstr>Fast Healthcare Interoperability Resources (FHIR)</vt:lpstr>
      <vt:lpstr>VistA Port</vt:lpstr>
      <vt:lpstr>VistA Port</vt:lpstr>
      <vt:lpstr>www.carewebframework.org</vt:lpstr>
      <vt:lpstr>Github Repositories</vt:lpstr>
      <vt:lpstr>Questions?</vt:lpstr>
    </vt:vector>
  </TitlesOfParts>
  <Company>Regenstrief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Advancing Clinical Decision Support with the G3 Order Entry System</dc:title>
  <dc:creator>Jon Duke</dc:creator>
  <cp:lastModifiedBy>Doug Martin</cp:lastModifiedBy>
  <cp:revision>328</cp:revision>
  <dcterms:created xsi:type="dcterms:W3CDTF">2012-10-15T21:49:57Z</dcterms:created>
  <dcterms:modified xsi:type="dcterms:W3CDTF">2015-01-18T17:34:19Z</dcterms:modified>
</cp:coreProperties>
</file>