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87" r:id="rId2"/>
    <p:sldId id="417" r:id="rId3"/>
    <p:sldId id="418" r:id="rId4"/>
    <p:sldId id="406" r:id="rId5"/>
    <p:sldId id="409" r:id="rId6"/>
    <p:sldId id="405" r:id="rId7"/>
    <p:sldId id="428" r:id="rId8"/>
    <p:sldId id="423" r:id="rId9"/>
    <p:sldId id="424" r:id="rId10"/>
    <p:sldId id="421" r:id="rId11"/>
    <p:sldId id="426" r:id="rId12"/>
    <p:sldId id="427" r:id="rId13"/>
    <p:sldId id="425" r:id="rId14"/>
    <p:sldId id="414" r:id="rId15"/>
    <p:sldId id="415" r:id="rId16"/>
    <p:sldId id="386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12" y="-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FD37D2-F8AB-524F-B4E1-9271245D530E}" type="datetimeFigureOut">
              <a:rPr lang="en-US"/>
              <a:pPr>
                <a:defRPr/>
              </a:pPr>
              <a:t>6/3/15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66082D2-6A3C-E44E-B465-2FCB9ACF5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36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78D710E-9EE4-0B4F-9CAD-E43092D423F6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BBF5D-7C8D-3D47-856D-55C6B7B5A154}" type="slidenum">
              <a:rPr lang="en-US"/>
              <a:pPr/>
              <a:t>4</a:t>
            </a:fld>
            <a:endParaRPr lang="en-US"/>
          </a:p>
        </p:txBody>
      </p:sp>
      <p:sp>
        <p:nvSpPr>
          <p:cNvPr id="117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93" indent="-169393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27D2A-DC9D-431C-9AFB-561A9AB4C40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09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FF452A-BC5C-D149-B3FA-91BD3F81BFF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2CB65-CD91-5140-A944-F2A746507B64}" type="datetimeFigureOut">
              <a:rPr lang="en-US"/>
              <a:pPr>
                <a:defRPr/>
              </a:pPr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A8C19-3DC4-0947-8D2B-78DB4E953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248B7-0071-254B-8B8E-BC9D9C3A40E8}" type="datetimeFigureOut">
              <a:rPr lang="en-US"/>
              <a:pPr>
                <a:defRPr/>
              </a:pPr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038B3-1EC8-ED45-B0BD-A82FE5350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6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9AA7D-7681-3E44-AD5E-854807FBFC0D}" type="datetimeFigureOut">
              <a:rPr lang="en-US"/>
              <a:pPr>
                <a:defRPr/>
              </a:pPr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975B4-2372-084C-A793-003B2E02F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90B53-3D4F-D043-84AD-EB06305A4180}" type="datetimeFigureOut">
              <a:rPr lang="en-US"/>
              <a:pPr>
                <a:defRPr/>
              </a:pPr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D2694-7BCF-CE4E-B376-F697E7165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2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383E7-65D2-5441-A32D-31C4F5E08518}" type="datetimeFigureOut">
              <a:rPr lang="en-US"/>
              <a:pPr>
                <a:defRPr/>
              </a:pPr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D782F-D50A-B542-A004-220BEC95E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7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752E8-DAD1-1442-8FA9-4842BD1EBAB8}" type="datetimeFigureOut">
              <a:rPr lang="en-US"/>
              <a:pPr>
                <a:defRPr/>
              </a:pPr>
              <a:t>6/3/15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45727-EF9D-3446-8616-CD3E9FCD6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0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8CCE3-531B-AF4D-9F13-6024163A6E33}" type="datetimeFigureOut">
              <a:rPr lang="en-US"/>
              <a:pPr>
                <a:defRPr/>
              </a:pPr>
              <a:t>6/3/15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A5F93-61A5-B747-A488-D6F28727C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4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47681-662F-D947-8372-206722D90536}" type="datetimeFigureOut">
              <a:rPr lang="en-US"/>
              <a:pPr>
                <a:defRPr/>
              </a:pPr>
              <a:t>6/3/15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D3D58-9F57-2141-9AB8-97E4EB55DA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1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91FB3-7173-0946-9451-A302093771DB}" type="datetimeFigureOut">
              <a:rPr lang="en-US"/>
              <a:pPr>
                <a:defRPr/>
              </a:pPr>
              <a:t>6/3/15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21A4D-C00E-5C4B-9B40-738BC6DC4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8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EF695-0819-DA4C-B020-A90CF4CC81DA}" type="datetimeFigureOut">
              <a:rPr lang="en-US"/>
              <a:pPr>
                <a:defRPr/>
              </a:pPr>
              <a:t>6/3/15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53C77-37BB-9F40-8350-9F1C8C19C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5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F04C2-B276-0A4D-B0EE-49533EDAE912}" type="datetimeFigureOut">
              <a:rPr lang="en-US"/>
              <a:pPr>
                <a:defRPr/>
              </a:pPr>
              <a:t>6/3/15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70355-2AF4-5649-B030-2423FCD0B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2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EE3577-80FB-404B-99A8-77A93150F9D0}" type="datetimeFigureOut">
              <a:rPr lang="en-US"/>
              <a:pPr>
                <a:defRPr/>
              </a:pPr>
              <a:t>6/3/15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7991AE3-536F-3946-AD6C-F6FE20C9C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3" descr="TitlePage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685800" y="1096962"/>
            <a:ext cx="7772400" cy="1470025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bg1"/>
                </a:solidFill>
                <a:latin typeface="Calibri" charset="0"/>
              </a:rPr>
              <a:t>The CareWeb Framework</a:t>
            </a:r>
            <a:br>
              <a:rPr lang="en-US" b="1" dirty="0" smtClean="0">
                <a:solidFill>
                  <a:schemeClr val="bg1"/>
                </a:solidFill>
                <a:latin typeface="Calibri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alibri" charset="0"/>
              </a:rPr>
              <a:t>An Update</a:t>
            </a:r>
            <a:endParaRPr lang="en-US" b="1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881185" y="3533531"/>
            <a:ext cx="7391400" cy="1219200"/>
          </a:xfrm>
        </p:spPr>
        <p:txBody>
          <a:bodyPr/>
          <a:lstStyle/>
          <a:p>
            <a:pPr eaLnBrk="1" hangingPunct="1">
              <a:spcBef>
                <a:spcPts val="200"/>
              </a:spcBef>
            </a:pP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Doug </a:t>
            </a:r>
            <a:r>
              <a:rPr lang="en-US" dirty="0">
                <a:solidFill>
                  <a:srgbClr val="FFFFFF"/>
                </a:solidFill>
                <a:latin typeface="Calibri" charset="0"/>
              </a:rPr>
              <a:t>Martin MD</a:t>
            </a:r>
          </a:p>
          <a:p>
            <a:pPr eaLnBrk="1" hangingPunct="1">
              <a:spcBef>
                <a:spcPts val="200"/>
              </a:spcBef>
            </a:pPr>
            <a:endParaRPr lang="en-US" dirty="0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14340" name="Picture 13" descr="C:\Documents and Settings\jduke\My Documents\Job Search\Industry\images\IU 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63" y="5529263"/>
            <a:ext cx="379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Development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612182"/>
          </a:xfrm>
        </p:spPr>
        <p:txBody>
          <a:bodyPr/>
          <a:lstStyle/>
          <a:p>
            <a:r>
              <a:rPr lang="en-US" sz="2800" dirty="0" smtClean="0"/>
              <a:t>NETSERV Network Services</a:t>
            </a:r>
          </a:p>
          <a:p>
            <a:pPr lvl="1"/>
            <a:r>
              <a:rPr lang="en-US" sz="2400" dirty="0" smtClean="0"/>
              <a:t>TCP Connection and I/O Management</a:t>
            </a:r>
          </a:p>
          <a:p>
            <a:pPr lvl="1"/>
            <a:r>
              <a:rPr lang="en-US" sz="2400" dirty="0" smtClean="0"/>
              <a:t>RPC Broker</a:t>
            </a:r>
          </a:p>
          <a:p>
            <a:pPr lvl="2"/>
            <a:r>
              <a:rPr lang="en-US" sz="2000" dirty="0" err="1" smtClean="0"/>
              <a:t>Async</a:t>
            </a:r>
            <a:r>
              <a:rPr lang="en-US" sz="2000" dirty="0" smtClean="0"/>
              <a:t> RPC calls</a:t>
            </a:r>
          </a:p>
          <a:p>
            <a:pPr lvl="2"/>
            <a:r>
              <a:rPr lang="en-US" sz="2000" dirty="0" smtClean="0"/>
              <a:t>Event propagation</a:t>
            </a:r>
          </a:p>
          <a:p>
            <a:pPr lvl="1"/>
            <a:r>
              <a:rPr lang="en-US" sz="2400" dirty="0" smtClean="0"/>
              <a:t>Web Services</a:t>
            </a:r>
          </a:p>
          <a:p>
            <a:pPr lvl="2"/>
            <a:r>
              <a:rPr lang="en-US" sz="2000" dirty="0" smtClean="0"/>
              <a:t>Restful FHIR endpoint</a:t>
            </a:r>
          </a:p>
          <a:p>
            <a:pPr lvl="2"/>
            <a:r>
              <a:rPr lang="en-US" sz="2000" dirty="0" smtClean="0"/>
              <a:t>Basic and OAuth2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812619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Development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612182"/>
          </a:xfrm>
        </p:spPr>
        <p:txBody>
          <a:bodyPr/>
          <a:lstStyle/>
          <a:p>
            <a:r>
              <a:rPr lang="en-US" sz="2800" dirty="0" smtClean="0"/>
              <a:t>Serialization Framework</a:t>
            </a:r>
          </a:p>
          <a:p>
            <a:pPr lvl="1"/>
            <a:r>
              <a:rPr lang="en-US" sz="2400" dirty="0" smtClean="0"/>
              <a:t>FHIR resources (patient, encounter, etc.)</a:t>
            </a:r>
          </a:p>
          <a:p>
            <a:pPr lvl="1"/>
            <a:r>
              <a:rPr lang="en-US" sz="2400" dirty="0" smtClean="0"/>
              <a:t>Non-FHIR resources (user, parameter definitions)</a:t>
            </a:r>
          </a:p>
        </p:txBody>
      </p:sp>
    </p:spTree>
    <p:extLst>
      <p:ext uri="{BB962C8B-B14F-4D97-AF65-F5344CB8AC3E}">
        <p14:creationId xmlns:p14="http://schemas.microsoft.com/office/powerpoint/2010/main" val="1814120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Development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42075"/>
          </a:xfrm>
        </p:spPr>
        <p:txBody>
          <a:bodyPr/>
          <a:lstStyle/>
          <a:p>
            <a:r>
              <a:rPr lang="en-US" sz="2800" dirty="0" smtClean="0"/>
              <a:t>Clinical Abstraction Layer</a:t>
            </a:r>
          </a:p>
          <a:p>
            <a:pPr lvl="1"/>
            <a:r>
              <a:rPr lang="en-US" sz="2400" dirty="0" smtClean="0"/>
              <a:t>FHIR-based plugins</a:t>
            </a:r>
          </a:p>
          <a:p>
            <a:pPr lvl="1"/>
            <a:r>
              <a:rPr lang="en-US" sz="2400" dirty="0" smtClean="0"/>
              <a:t>EHR platform agnostic</a:t>
            </a:r>
          </a:p>
          <a:p>
            <a:pPr lvl="1"/>
            <a:r>
              <a:rPr lang="en-US" sz="2400" dirty="0" smtClean="0"/>
              <a:t>Truly interoperable plugins</a:t>
            </a:r>
          </a:p>
        </p:txBody>
      </p:sp>
    </p:spTree>
    <p:extLst>
      <p:ext uri="{BB962C8B-B14F-4D97-AF65-F5344CB8AC3E}">
        <p14:creationId xmlns:p14="http://schemas.microsoft.com/office/powerpoint/2010/main" val="682166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Development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ZK Sandbox</a:t>
            </a:r>
          </a:p>
          <a:p>
            <a:pPr lvl="1"/>
            <a:r>
              <a:rPr lang="en-US" sz="2400" dirty="0" smtClean="0"/>
              <a:t>For prototyping and testing of UI layouts.</a:t>
            </a:r>
          </a:p>
          <a:p>
            <a:pPr lvl="1"/>
            <a:r>
              <a:rPr lang="en-US" sz="2400" dirty="0" smtClean="0"/>
              <a:t>Test layout designs without restarting web service with each change.</a:t>
            </a:r>
          </a:p>
          <a:p>
            <a:pPr lvl="1"/>
            <a:r>
              <a:rPr lang="en-US" sz="2400" dirty="0" smtClean="0"/>
              <a:t>Better than existing tools (</a:t>
            </a:r>
            <a:r>
              <a:rPr lang="en-US" sz="2400" dirty="0" err="1" smtClean="0"/>
              <a:t>ZKFiddle</a:t>
            </a:r>
            <a:r>
              <a:rPr lang="en-US" sz="2400" dirty="0" smtClean="0"/>
              <a:t>, </a:t>
            </a:r>
            <a:r>
              <a:rPr lang="en-US" sz="2400" dirty="0" err="1" smtClean="0"/>
              <a:t>ZKSandbox</a:t>
            </a:r>
            <a:r>
              <a:rPr lang="en-US" sz="2400" dirty="0" smtClean="0"/>
              <a:t>, ZK Eclipse plugin)</a:t>
            </a:r>
            <a:endParaRPr lang="en-US" sz="20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4542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510"/>
          </a:xfrm>
        </p:spPr>
        <p:txBody>
          <a:bodyPr/>
          <a:lstStyle/>
          <a:p>
            <a:r>
              <a:rPr lang="en-US" b="1" dirty="0" err="1" smtClean="0"/>
              <a:t>www.carewebframework.org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9685" y="1991372"/>
            <a:ext cx="5536871" cy="3485573"/>
          </a:xfrm>
        </p:spPr>
        <p:txBody>
          <a:bodyPr/>
          <a:lstStyle/>
          <a:p>
            <a:r>
              <a:rPr lang="en-US" dirty="0" smtClean="0"/>
              <a:t>Wiki</a:t>
            </a:r>
          </a:p>
          <a:p>
            <a:r>
              <a:rPr lang="en-US" dirty="0" smtClean="0"/>
              <a:t>Documentation</a:t>
            </a:r>
            <a:endParaRPr lang="en-US" dirty="0"/>
          </a:p>
          <a:p>
            <a:r>
              <a:rPr lang="en-US" dirty="0" smtClean="0"/>
              <a:t>Blog</a:t>
            </a:r>
            <a:endParaRPr lang="en-US" dirty="0"/>
          </a:p>
          <a:p>
            <a:r>
              <a:rPr lang="en-US" dirty="0" smtClean="0"/>
              <a:t>Source Code (MPL 2.0)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12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510"/>
          </a:xfrm>
        </p:spPr>
        <p:txBody>
          <a:bodyPr/>
          <a:lstStyle/>
          <a:p>
            <a:r>
              <a:rPr lang="en-US" b="1" dirty="0" err="1" smtClean="0"/>
              <a:t>Github</a:t>
            </a:r>
            <a:r>
              <a:rPr lang="en-US" b="1" dirty="0" smtClean="0"/>
              <a:t> Repositories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7523" y="1015537"/>
            <a:ext cx="5564147" cy="5842463"/>
          </a:xfrm>
        </p:spPr>
        <p:txBody>
          <a:bodyPr/>
          <a:lstStyle/>
          <a:p>
            <a:r>
              <a:rPr lang="en-US" sz="2800" b="1" dirty="0" err="1" smtClean="0"/>
              <a:t>carewebframework</a:t>
            </a:r>
            <a:r>
              <a:rPr lang="en-US" sz="2800" b="1" dirty="0" smtClean="0"/>
              <a:t>-core</a:t>
            </a:r>
          </a:p>
          <a:p>
            <a:r>
              <a:rPr lang="en-US" sz="2800" dirty="0" err="1"/>
              <a:t>carewebframework</a:t>
            </a:r>
            <a:r>
              <a:rPr lang="en-US" sz="2800" dirty="0" smtClean="0"/>
              <a:t>-icons</a:t>
            </a:r>
          </a:p>
          <a:p>
            <a:r>
              <a:rPr lang="en-US" sz="2800" dirty="0" err="1"/>
              <a:t>c</a:t>
            </a:r>
            <a:r>
              <a:rPr lang="en-US" sz="2800" dirty="0" err="1" smtClean="0"/>
              <a:t>arewebframework</a:t>
            </a:r>
            <a:r>
              <a:rPr lang="en-US" sz="2800" dirty="0" smtClean="0"/>
              <a:t>-themes</a:t>
            </a:r>
            <a:endParaRPr lang="en-US" sz="2800" dirty="0"/>
          </a:p>
          <a:p>
            <a:r>
              <a:rPr lang="en-US" sz="2800" dirty="0" err="1"/>
              <a:t>carewebframework-cal</a:t>
            </a:r>
            <a:endParaRPr lang="en-US" sz="2800" dirty="0"/>
          </a:p>
          <a:p>
            <a:r>
              <a:rPr lang="en-US" sz="2800" dirty="0" err="1"/>
              <a:t>carewebframework-fhir</a:t>
            </a:r>
            <a:endParaRPr lang="en-US" sz="2800" dirty="0"/>
          </a:p>
          <a:p>
            <a:r>
              <a:rPr lang="en-US" sz="2800" dirty="0" err="1"/>
              <a:t>carewebframework</a:t>
            </a:r>
            <a:r>
              <a:rPr lang="en-US" sz="2800" dirty="0"/>
              <a:t>-smart</a:t>
            </a:r>
          </a:p>
          <a:p>
            <a:r>
              <a:rPr lang="en-US" sz="2800" dirty="0" err="1" smtClean="0"/>
              <a:t>carewebframework-ohj</a:t>
            </a:r>
            <a:endParaRPr lang="en-US" sz="2800" dirty="0"/>
          </a:p>
          <a:p>
            <a:r>
              <a:rPr lang="en-US" sz="2800" dirty="0" err="1"/>
              <a:t>carewebframework</a:t>
            </a:r>
            <a:r>
              <a:rPr lang="en-US" sz="2800" dirty="0" err="1" smtClean="0"/>
              <a:t>-highcharts</a:t>
            </a:r>
            <a:endParaRPr lang="en-US" sz="2800" dirty="0" smtClean="0"/>
          </a:p>
          <a:p>
            <a:r>
              <a:rPr lang="en-US" sz="2800" dirty="0" err="1" smtClean="0"/>
              <a:t>carewebframework-openmrs</a:t>
            </a:r>
            <a:endParaRPr lang="en-US" sz="2800" dirty="0" smtClean="0"/>
          </a:p>
          <a:p>
            <a:r>
              <a:rPr lang="en-US" sz="2800" b="1" dirty="0" err="1" smtClean="0"/>
              <a:t>carewebframework</a:t>
            </a:r>
            <a:r>
              <a:rPr lang="en-US" sz="2800" b="1" dirty="0" smtClean="0"/>
              <a:t>-vista</a:t>
            </a:r>
            <a:endParaRPr lang="en-US" sz="2800" b="1" dirty="0"/>
          </a:p>
          <a:p>
            <a:r>
              <a:rPr lang="en-US" sz="2800" dirty="0" err="1"/>
              <a:t>carewebframework</a:t>
            </a:r>
            <a:r>
              <a:rPr lang="en-US" sz="2800" dirty="0" smtClean="0"/>
              <a:t>-rpms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47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4350"/>
            <a:ext cx="8229600" cy="1143000"/>
          </a:xfrm>
        </p:spPr>
        <p:txBody>
          <a:bodyPr/>
          <a:lstStyle/>
          <a:p>
            <a:pPr eaLnBrk="1" hangingPunct="1"/>
            <a:r>
              <a:rPr lang="en-US" b="1">
                <a:latin typeface="Calibri" charset="0"/>
              </a:rPr>
              <a:t>Questions?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65250" y="5634038"/>
            <a:ext cx="427382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000" dirty="0" err="1" smtClean="0"/>
              <a:t>dkmartin@</a:t>
            </a:r>
            <a:r>
              <a:rPr lang="en-US" sz="3000" dirty="0" err="1"/>
              <a:t>regenstrief.org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693" y="1657350"/>
            <a:ext cx="4671367" cy="35315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Regenstrief Institute</a:t>
            </a:r>
            <a:br>
              <a:rPr lang="en-US" dirty="0" smtClean="0"/>
            </a:br>
            <a:r>
              <a:rPr lang="en-US" sz="3200" dirty="0" err="1" smtClean="0"/>
              <a:t>www.regenstrief.org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8829"/>
            <a:ext cx="9144000" cy="490151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558829"/>
            <a:ext cx="3027683" cy="490151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5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Regenstrief Institute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4032" y="1509478"/>
            <a:ext cx="5337355" cy="5169913"/>
          </a:xfrm>
        </p:spPr>
        <p:txBody>
          <a:bodyPr/>
          <a:lstStyle/>
          <a:p>
            <a:r>
              <a:rPr lang="en-US" dirty="0"/>
              <a:t>Non-profit</a:t>
            </a:r>
          </a:p>
          <a:p>
            <a:r>
              <a:rPr lang="en-US" dirty="0" smtClean="0"/>
              <a:t>Indiana University Affiliate</a:t>
            </a:r>
            <a:endParaRPr lang="en-US" dirty="0"/>
          </a:p>
          <a:p>
            <a:r>
              <a:rPr lang="en-US" dirty="0" smtClean="0"/>
              <a:t>Founded in 1969</a:t>
            </a:r>
          </a:p>
          <a:p>
            <a:r>
              <a:rPr lang="en-US" dirty="0" smtClean="0"/>
              <a:t>Healthcare research</a:t>
            </a:r>
          </a:p>
          <a:p>
            <a:r>
              <a:rPr lang="en-US" dirty="0" smtClean="0"/>
              <a:t>Funding sources</a:t>
            </a:r>
          </a:p>
          <a:p>
            <a:pPr lvl="1"/>
            <a:r>
              <a:rPr lang="en-US" dirty="0" smtClean="0"/>
              <a:t>Grants (primary)</a:t>
            </a:r>
          </a:p>
          <a:p>
            <a:pPr lvl="1"/>
            <a:r>
              <a:rPr lang="en-US" dirty="0" smtClean="0"/>
              <a:t>Regenstrief Foundation</a:t>
            </a:r>
          </a:p>
          <a:p>
            <a:pPr lvl="1"/>
            <a:r>
              <a:rPr lang="en-US" dirty="0" smtClean="0"/>
              <a:t>Industry Partnerships</a:t>
            </a:r>
          </a:p>
          <a:p>
            <a:r>
              <a:rPr lang="en-US" dirty="0" smtClean="0"/>
              <a:t>Not a vendor!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0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ChangeArrowheads="1"/>
          </p:cNvSpPr>
          <p:nvPr/>
        </p:nvSpPr>
        <p:spPr bwMode="auto">
          <a:xfrm>
            <a:off x="812434" y="189141"/>
            <a:ext cx="7398116" cy="76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CareWeb Framework Features</a:t>
            </a:r>
          </a:p>
        </p:txBody>
      </p:sp>
      <p:sp>
        <p:nvSpPr>
          <p:cNvPr id="1169412" name="Text Box 4"/>
          <p:cNvSpPr txBox="1">
            <a:spLocks noChangeArrowheads="1"/>
          </p:cNvSpPr>
          <p:nvPr/>
        </p:nvSpPr>
        <p:spPr bwMode="auto">
          <a:xfrm>
            <a:off x="566615" y="1376234"/>
            <a:ext cx="8030308" cy="504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3476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8001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 b="1" dirty="0" smtClean="0">
                <a:latin typeface="Times New Roman" charset="0"/>
              </a:rPr>
              <a:t>Provides a foundation for building modular applications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 b="1" dirty="0" smtClean="0">
                <a:latin typeface="Times New Roman" charset="0"/>
              </a:rPr>
              <a:t>Leverages existing open source technologies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 b="1" dirty="0" smtClean="0">
                <a:latin typeface="Times New Roman" charset="0"/>
              </a:rPr>
              <a:t>Is highly extensible through plugin modules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 b="1" dirty="0" smtClean="0">
                <a:latin typeface="Times New Roman" charset="0"/>
              </a:rPr>
              <a:t>Has a composable user interface (UI layouts)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 b="1" dirty="0" smtClean="0">
                <a:latin typeface="Times New Roman" charset="0"/>
              </a:rPr>
              <a:t>Coordinates shared functions (events, contexts)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 b="1" dirty="0" smtClean="0">
                <a:latin typeface="Times New Roman" charset="0"/>
              </a:rPr>
              <a:t>Heavily promotes code re-use / sharing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400" b="1" dirty="0" smtClean="0">
                <a:latin typeface="Times New Roman" charset="0"/>
              </a:rPr>
              <a:t>Facilitates collaborative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63571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Foundational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0605" y="1734439"/>
            <a:ext cx="3431988" cy="3493404"/>
          </a:xfrm>
        </p:spPr>
        <p:txBody>
          <a:bodyPr/>
          <a:lstStyle/>
          <a:p>
            <a:r>
              <a:rPr lang="en-US" sz="2800" dirty="0" smtClean="0"/>
              <a:t>Spring Framework</a:t>
            </a:r>
          </a:p>
          <a:p>
            <a:r>
              <a:rPr lang="en-US" sz="2800" dirty="0" smtClean="0"/>
              <a:t>Spring Security</a:t>
            </a:r>
          </a:p>
          <a:p>
            <a:r>
              <a:rPr lang="en-US" sz="2800" dirty="0" smtClean="0"/>
              <a:t>ZK Framework	</a:t>
            </a:r>
          </a:p>
          <a:p>
            <a:r>
              <a:rPr lang="en-US" sz="2800" dirty="0" smtClean="0"/>
              <a:t>JQuery</a:t>
            </a:r>
          </a:p>
          <a:p>
            <a:r>
              <a:rPr lang="en-US" sz="2800" dirty="0" smtClean="0"/>
              <a:t>Bootstrap</a:t>
            </a:r>
          </a:p>
          <a:p>
            <a:r>
              <a:rPr lang="en-US" sz="2800" dirty="0" smtClean="0"/>
              <a:t>Apache Maven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84080" y="6150114"/>
            <a:ext cx="3676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All Open Source!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50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52400" y="5334000"/>
            <a:ext cx="45339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External</a:t>
            </a:r>
          </a:p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Services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" y="3657600"/>
            <a:ext cx="45339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Internal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Services</a:t>
            </a: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1447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Flowsheet</a:t>
            </a:r>
          </a:p>
        </p:txBody>
      </p:sp>
      <p:sp>
        <p:nvSpPr>
          <p:cNvPr id="6" name="Rectangle 5"/>
          <p:cNvSpPr/>
          <p:nvPr/>
        </p:nvSpPr>
        <p:spPr>
          <a:xfrm>
            <a:off x="755650" y="1447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Order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Entry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5975" y="1447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User Preferences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3600" y="1447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Chart Search</a:t>
            </a:r>
          </a:p>
        </p:txBody>
      </p:sp>
      <p:sp>
        <p:nvSpPr>
          <p:cNvPr id="9" name="Rectangle 8"/>
          <p:cNvSpPr/>
          <p:nvPr/>
        </p:nvSpPr>
        <p:spPr>
          <a:xfrm>
            <a:off x="755650" y="46482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7400" y="46482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Event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8200" y="46482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Help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Subsystem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5650" y="38862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Electronic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Signature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57400" y="38862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Patient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000" y="55626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57400" y="55626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Security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52800" y="38862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User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8825" y="29718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Manager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52400" y="3657600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2400" y="5334000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943600" y="46482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Theme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52800" y="55626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Messaging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2400" y="1295400"/>
            <a:ext cx="45339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User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Interface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152400" y="1295400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057400" y="29718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Designer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52800" y="4648200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Component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Registration</a:t>
            </a:r>
          </a:p>
        </p:txBody>
      </p:sp>
      <p:sp>
        <p:nvSpPr>
          <p:cNvPr id="41" name="Oval 40"/>
          <p:cNvSpPr/>
          <p:nvPr/>
        </p:nvSpPr>
        <p:spPr>
          <a:xfrm>
            <a:off x="7772400" y="1447800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Widgets</a:t>
            </a:r>
          </a:p>
        </p:txBody>
      </p:sp>
      <p:sp>
        <p:nvSpPr>
          <p:cNvPr id="43" name="Oval 42"/>
          <p:cNvSpPr/>
          <p:nvPr/>
        </p:nvSpPr>
        <p:spPr>
          <a:xfrm>
            <a:off x="7772400" y="2971800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8" name="Oval 47"/>
          <p:cNvSpPr/>
          <p:nvPr/>
        </p:nvSpPr>
        <p:spPr>
          <a:xfrm>
            <a:off x="7766050" y="3886200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51" name="Oval 50"/>
          <p:cNvSpPr/>
          <p:nvPr/>
        </p:nvSpPr>
        <p:spPr>
          <a:xfrm>
            <a:off x="7766050" y="4648200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53" name="Oval 52"/>
          <p:cNvSpPr/>
          <p:nvPr/>
        </p:nvSpPr>
        <p:spPr>
          <a:xfrm>
            <a:off x="7788275" y="5562600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Core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" name="Right Brace 3"/>
          <p:cNvSpPr/>
          <p:nvPr/>
        </p:nvSpPr>
        <p:spPr>
          <a:xfrm>
            <a:off x="7353300" y="1447800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Right Brace 57"/>
          <p:cNvSpPr/>
          <p:nvPr/>
        </p:nvSpPr>
        <p:spPr>
          <a:xfrm>
            <a:off x="7353300" y="2971800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Right Brace 59"/>
          <p:cNvSpPr/>
          <p:nvPr/>
        </p:nvSpPr>
        <p:spPr>
          <a:xfrm>
            <a:off x="7353300" y="3886200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Right Brace 60"/>
          <p:cNvSpPr/>
          <p:nvPr/>
        </p:nvSpPr>
        <p:spPr>
          <a:xfrm>
            <a:off x="7353300" y="4648200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Right Brace 61"/>
          <p:cNvSpPr/>
          <p:nvPr/>
        </p:nvSpPr>
        <p:spPr>
          <a:xfrm>
            <a:off x="7353300" y="5562600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648200" y="55626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Web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057400" y="2209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Patient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Selection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62000" y="2209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Electronic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Signature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352800" y="2209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User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67" name="Oval 66"/>
          <p:cNvSpPr/>
          <p:nvPr/>
        </p:nvSpPr>
        <p:spPr>
          <a:xfrm>
            <a:off x="7772400" y="2209800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68" name="Right Brace 67"/>
          <p:cNvSpPr/>
          <p:nvPr/>
        </p:nvSpPr>
        <p:spPr>
          <a:xfrm>
            <a:off x="7353300" y="2209800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648200" y="1447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SMART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Plug-in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648200" y="38862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SMART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API Registry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943600" y="55626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Solr</a:t>
            </a:r>
            <a:r>
              <a:rPr lang="en-US" sz="1200" dirty="0">
                <a:solidFill>
                  <a:schemeClr val="tx1"/>
                </a:solidFill>
              </a:rPr>
              <a:t> Search Engine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648200" y="2209800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SMART Adaptor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5364"/>
          </a:xfrm>
        </p:spPr>
        <p:txBody>
          <a:bodyPr/>
          <a:lstStyle/>
          <a:p>
            <a:r>
              <a:rPr lang="en-US" sz="4000" dirty="0" smtClean="0"/>
              <a:t>VueCentric  </a:t>
            </a:r>
            <a:r>
              <a:rPr lang="en-US" sz="4000" dirty="0" err="1" smtClean="0"/>
              <a:t>vs</a:t>
            </a:r>
            <a:r>
              <a:rPr lang="en-US" sz="4000" dirty="0" smtClean="0"/>
              <a:t>  CareWeb Framework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8422" y="1282673"/>
            <a:ext cx="5382713" cy="2017331"/>
          </a:xfrm>
        </p:spPr>
        <p:txBody>
          <a:bodyPr/>
          <a:lstStyle/>
          <a:p>
            <a:r>
              <a:rPr lang="en-US" sz="2400" dirty="0" smtClean="0"/>
              <a:t>Same</a:t>
            </a:r>
          </a:p>
          <a:p>
            <a:pPr lvl="1"/>
            <a:r>
              <a:rPr lang="en-US" sz="2000" dirty="0" smtClean="0"/>
              <a:t>Extensible via plugin architecture</a:t>
            </a:r>
          </a:p>
          <a:p>
            <a:pPr lvl="1"/>
            <a:r>
              <a:rPr lang="en-US" sz="2000" dirty="0" smtClean="0"/>
              <a:t>Context management</a:t>
            </a:r>
          </a:p>
          <a:p>
            <a:pPr lvl="1"/>
            <a:r>
              <a:rPr lang="en-US" sz="2000" dirty="0" smtClean="0"/>
              <a:t>Event pub/sub with local/remote delivery</a:t>
            </a:r>
          </a:p>
          <a:p>
            <a:pPr lvl="1"/>
            <a:r>
              <a:rPr lang="en-US" sz="2000" dirty="0" smtClean="0"/>
              <a:t>Composable user interface (design mode)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3521675"/>
            <a:ext cx="4373485" cy="2905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VueCentric</a:t>
            </a:r>
          </a:p>
          <a:p>
            <a:pPr lvl="1"/>
            <a:r>
              <a:rPr lang="en-US" sz="2000" dirty="0" smtClean="0"/>
              <a:t>Thick client</a:t>
            </a:r>
          </a:p>
          <a:p>
            <a:pPr lvl="1"/>
            <a:r>
              <a:rPr lang="en-US" sz="2000" dirty="0" smtClean="0"/>
              <a:t>Proprietary deployment</a:t>
            </a:r>
          </a:p>
          <a:p>
            <a:pPr lvl="1"/>
            <a:r>
              <a:rPr lang="en-US" sz="2000" dirty="0" smtClean="0"/>
              <a:t>Proprietary </a:t>
            </a:r>
            <a:r>
              <a:rPr lang="en-US" sz="2000" dirty="0" err="1" smtClean="0"/>
              <a:t>depnd</a:t>
            </a:r>
            <a:r>
              <a:rPr lang="en-US" sz="2000" dirty="0" smtClean="0"/>
              <a:t> management</a:t>
            </a:r>
          </a:p>
          <a:p>
            <a:pPr lvl="1"/>
            <a:r>
              <a:rPr lang="en-US" sz="2000" dirty="0" smtClean="0"/>
              <a:t>Window only</a:t>
            </a:r>
          </a:p>
          <a:p>
            <a:pPr lvl="1"/>
            <a:r>
              <a:rPr lang="en-US" sz="2000" dirty="0" smtClean="0"/>
              <a:t>Delphi (COM / ActiveX)</a:t>
            </a:r>
          </a:p>
          <a:p>
            <a:pPr lvl="1"/>
            <a:r>
              <a:rPr lang="en-US" sz="2000" dirty="0" smtClean="0"/>
              <a:t>Metadata separate</a:t>
            </a:r>
            <a:endParaRPr lang="en-US" sz="20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48335" y="3521675"/>
            <a:ext cx="3942579" cy="2905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CareWeb Framework </a:t>
            </a:r>
          </a:p>
          <a:p>
            <a:pPr lvl="1"/>
            <a:r>
              <a:rPr lang="en-US" sz="2000" dirty="0" smtClean="0"/>
              <a:t>Web app</a:t>
            </a:r>
          </a:p>
          <a:p>
            <a:pPr lvl="1"/>
            <a:r>
              <a:rPr lang="en-US" sz="2000" dirty="0" smtClean="0"/>
              <a:t>Browser-based deployment</a:t>
            </a:r>
          </a:p>
          <a:p>
            <a:pPr lvl="1"/>
            <a:r>
              <a:rPr lang="en-US" sz="2000" dirty="0" smtClean="0"/>
              <a:t>Maven</a:t>
            </a:r>
          </a:p>
          <a:p>
            <a:pPr lvl="1"/>
            <a:r>
              <a:rPr lang="en-US" sz="2000" dirty="0" smtClean="0"/>
              <a:t>Windows, Linux, OSX</a:t>
            </a:r>
          </a:p>
          <a:p>
            <a:pPr lvl="1"/>
            <a:r>
              <a:rPr lang="en-US" sz="2000" dirty="0" smtClean="0"/>
              <a:t>Java / JavaScript / HTML</a:t>
            </a:r>
          </a:p>
          <a:p>
            <a:pPr lvl="1"/>
            <a:r>
              <a:rPr lang="en-US" sz="2000" dirty="0" smtClean="0"/>
              <a:t>Metadata bundled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5150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CareWeb Framework is not just for </a:t>
            </a:r>
            <a:r>
              <a:rPr lang="en-US" sz="3600" dirty="0" err="1" smtClean="0"/>
              <a:t>VistA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653" y="1995879"/>
            <a:ext cx="8229600" cy="4524749"/>
          </a:xfrm>
        </p:spPr>
        <p:txBody>
          <a:bodyPr/>
          <a:lstStyle/>
          <a:p>
            <a:r>
              <a:rPr lang="en-US" sz="2800" dirty="0" smtClean="0"/>
              <a:t>Regenstrief Medical Record System (RMRS)</a:t>
            </a:r>
          </a:p>
          <a:p>
            <a:pPr lvl="1"/>
            <a:r>
              <a:rPr lang="en-US" sz="2400" dirty="0" smtClean="0"/>
              <a:t>Oracle/</a:t>
            </a:r>
            <a:r>
              <a:rPr lang="en-US" sz="2400" dirty="0" err="1" smtClean="0"/>
              <a:t>Postgres</a:t>
            </a:r>
            <a:endParaRPr lang="en-US" sz="2400" dirty="0" smtClean="0"/>
          </a:p>
          <a:p>
            <a:r>
              <a:rPr lang="en-US" sz="2800" dirty="0" err="1" smtClean="0"/>
              <a:t>OpenMRS</a:t>
            </a:r>
            <a:endParaRPr lang="en-US" sz="2800" dirty="0" smtClean="0"/>
          </a:p>
          <a:p>
            <a:pPr lvl="1"/>
            <a:r>
              <a:rPr lang="en-US" sz="2400" dirty="0" smtClean="0"/>
              <a:t>MySQL</a:t>
            </a:r>
          </a:p>
          <a:p>
            <a:r>
              <a:rPr lang="en-US" sz="2800" dirty="0" err="1" smtClean="0"/>
              <a:t>VistA</a:t>
            </a:r>
            <a:r>
              <a:rPr lang="en-US" sz="2800" dirty="0" smtClean="0"/>
              <a:t>/RPMS</a:t>
            </a:r>
          </a:p>
          <a:p>
            <a:pPr lvl="1"/>
            <a:r>
              <a:rPr lang="en-US" sz="2400" dirty="0" err="1" smtClean="0"/>
              <a:t>FileMan</a:t>
            </a:r>
            <a:endParaRPr lang="en-US" sz="2400" dirty="0" smtClean="0"/>
          </a:p>
          <a:p>
            <a:r>
              <a:rPr lang="en-US" sz="2800" dirty="0" smtClean="0"/>
              <a:t>Any FHIR-compliant EMR (future)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6564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Development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VA Innovation Project</a:t>
            </a:r>
          </a:p>
          <a:p>
            <a:pPr lvl="1"/>
            <a:r>
              <a:rPr lang="en-US" sz="2400" dirty="0" smtClean="0"/>
              <a:t>Demonstrate use of CareWeb Framework in a </a:t>
            </a:r>
            <a:r>
              <a:rPr lang="en-US" sz="2400" dirty="0" err="1" smtClean="0"/>
              <a:t>VistA</a:t>
            </a:r>
            <a:r>
              <a:rPr lang="en-US" sz="2400" dirty="0" smtClean="0"/>
              <a:t>/RPMS environment.</a:t>
            </a:r>
          </a:p>
          <a:p>
            <a:pPr lvl="1"/>
            <a:r>
              <a:rPr lang="en-US" sz="2400" dirty="0" smtClean="0"/>
              <a:t>Demonstrate port of selected RPMS-EHR components to CWF (MU focus)</a:t>
            </a:r>
          </a:p>
          <a:p>
            <a:pPr lvl="2"/>
            <a:r>
              <a:rPr lang="en-US" sz="2000" dirty="0" smtClean="0"/>
              <a:t>Immunizations</a:t>
            </a:r>
          </a:p>
          <a:p>
            <a:pPr lvl="2"/>
            <a:r>
              <a:rPr lang="en-US" sz="2000" dirty="0" smtClean="0"/>
              <a:t>Chief Complaint</a:t>
            </a:r>
          </a:p>
          <a:p>
            <a:pPr lvl="2"/>
            <a:r>
              <a:rPr lang="en-US" sz="2000" dirty="0" smtClean="0"/>
              <a:t>Patient Goals</a:t>
            </a:r>
          </a:p>
          <a:p>
            <a:pPr lvl="2"/>
            <a:r>
              <a:rPr lang="en-US" sz="2000" dirty="0" smtClean="0"/>
              <a:t>Family History</a:t>
            </a:r>
          </a:p>
          <a:p>
            <a:pPr lvl="2"/>
            <a:r>
              <a:rPr lang="en-US" sz="2000" dirty="0" smtClean="0"/>
              <a:t>Clinical </a:t>
            </a:r>
            <a:r>
              <a:rPr lang="en-US" sz="2000" dirty="0"/>
              <a:t>Reconciliation </a:t>
            </a:r>
            <a:r>
              <a:rPr lang="en-US" sz="2000" dirty="0" smtClean="0"/>
              <a:t>Tool (Allergies, Problems, Meds)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20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21193</TotalTime>
  <Words>481</Words>
  <Application>Microsoft Macintosh PowerPoint</Application>
  <PresentationFormat>On-screen Show (4:3)</PresentationFormat>
  <Paragraphs>179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The CareWeb Framework An Update</vt:lpstr>
      <vt:lpstr>Regenstrief Institute www.regenstrief.org</vt:lpstr>
      <vt:lpstr>Regenstrief Institute</vt:lpstr>
      <vt:lpstr>PowerPoint Presentation</vt:lpstr>
      <vt:lpstr>Foundational Technologies</vt:lpstr>
      <vt:lpstr>Architecture</vt:lpstr>
      <vt:lpstr>VueCentric  vs  CareWeb Framework</vt:lpstr>
      <vt:lpstr>CareWeb Framework is not just for VistA</vt:lpstr>
      <vt:lpstr>Current Development Work</vt:lpstr>
      <vt:lpstr>Current Development Work</vt:lpstr>
      <vt:lpstr>Current Development Work</vt:lpstr>
      <vt:lpstr>Current Development Work</vt:lpstr>
      <vt:lpstr>Current Development Work</vt:lpstr>
      <vt:lpstr>www.carewebframework.org</vt:lpstr>
      <vt:lpstr>Github Repositories</vt:lpstr>
      <vt:lpstr>Questions?</vt:lpstr>
    </vt:vector>
  </TitlesOfParts>
  <Company>Regenstrief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Clinical Decision Support with the G3 Order Entry System</dc:title>
  <dc:creator>Jon Duke</dc:creator>
  <cp:lastModifiedBy>Doug Martin</cp:lastModifiedBy>
  <cp:revision>339</cp:revision>
  <dcterms:created xsi:type="dcterms:W3CDTF">2012-10-15T21:49:57Z</dcterms:created>
  <dcterms:modified xsi:type="dcterms:W3CDTF">2015-06-03T11:28:19Z</dcterms:modified>
</cp:coreProperties>
</file>